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84" r:id="rId2"/>
    <p:sldId id="285" r:id="rId3"/>
    <p:sldId id="286" r:id="rId4"/>
    <p:sldId id="287" r:id="rId5"/>
    <p:sldId id="288" r:id="rId6"/>
    <p:sldId id="289" r:id="rId7"/>
    <p:sldId id="290" r:id="rId8"/>
    <p:sldId id="291" r:id="rId9"/>
    <p:sldId id="292" r:id="rId10"/>
  </p:sldIdLst>
  <p:sldSz cx="12192000" cy="6858000"/>
  <p:notesSz cx="6858000" cy="9144000"/>
  <p:defaultText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3A8E3980-A42D-493A-9520-B376ACD18F40}">
          <p14:sldIdLst>
            <p14:sldId id="284"/>
            <p14:sldId id="285"/>
            <p14:sldId id="286"/>
            <p14:sldId id="287"/>
            <p14:sldId id="288"/>
            <p14:sldId id="289"/>
            <p14:sldId id="290"/>
            <p14:sldId id="291"/>
            <p14:sldId id="29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9273" autoAdjust="0"/>
  </p:normalViewPr>
  <p:slideViewPr>
    <p:cSldViewPr snapToGrid="0">
      <p:cViewPr>
        <p:scale>
          <a:sx n="125" d="100"/>
          <a:sy n="125" d="100"/>
        </p:scale>
        <p:origin x="1434" y="180"/>
      </p:cViewPr>
      <p:guideLst/>
    </p:cSldViewPr>
  </p:slideViewPr>
  <p:notesTextViewPr>
    <p:cViewPr>
      <p:scale>
        <a:sx n="1" d="1"/>
        <a:sy n="1" d="1"/>
      </p:scale>
      <p:origin x="0" y="0"/>
    </p:cViewPr>
  </p:notesTextViewPr>
  <p:notesViewPr>
    <p:cSldViewPr snapToGrid="0" showGuides="1">
      <p:cViewPr varScale="1">
        <p:scale>
          <a:sx n="93" d="100"/>
          <a:sy n="93" d="100"/>
        </p:scale>
        <p:origin x="22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2019-09-24</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2019-09-24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Järnväg</a:t>
            </a:r>
          </a:p>
          <a:p>
            <a:r>
              <a:rPr lang="sv-SE" dirty="0"/>
              <a:t>Totalt fraktades drygt 74 miljoner ton gods med järnväg i Sverige 2018. Skogsnäringens andel av detta var cirka 21 procent, eller 15,6 miljoner ton skogliga råvaror och färdigvaror som fraktades med järnväg. Den enskilt största typen av järnvägstransporter är malmtransporter som står för cirka 44 procent av all godstrafik på järnväg.</a:t>
            </a:r>
          </a:p>
          <a:p>
            <a:endParaRPr lang="sv-SE" dirty="0"/>
          </a:p>
          <a:p>
            <a:r>
              <a:rPr lang="sv-SE" dirty="0"/>
              <a:t>Lastbil</a:t>
            </a:r>
          </a:p>
          <a:p>
            <a:r>
              <a:rPr lang="sv-SE" dirty="0"/>
              <a:t>Totalt fraktades cirka 475 miljoner ton gods med svenska lastbilar i Sverige 2018. Skogsnäringens andel av detta var cirka 17 procent, eller 78,6 miljoner ton, skogliga råvaror och färdigvaror som fraktades med lastbil. Även för vägtransporter är transport av malm den enskilt största typen transport.</a:t>
            </a:r>
          </a:p>
          <a:p>
            <a:endParaRPr lang="sv-SE" dirty="0"/>
          </a:p>
          <a:p>
            <a:r>
              <a:rPr lang="sv-SE" dirty="0"/>
              <a:t>Skogsprodukter</a:t>
            </a:r>
          </a:p>
          <a:p>
            <a:r>
              <a:rPr lang="sv-SE" dirty="0"/>
              <a:t>Skogsprodukter är ett samlingsnamn råvaror i form av timmer, massaved eller flis från skogen och skogsindustrins färdiga produkter, eller färdigvaror.</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2475278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Järnväg</a:t>
            </a:r>
          </a:p>
          <a:p>
            <a:r>
              <a:rPr lang="sv-SE" dirty="0"/>
              <a:t>Totalt fraktades drygt 74 miljoner ton gods med järnväg i Sverige 2018 vilket motsvarar ett transportarbete på 23863 miljoner tonkilometer. Skogsnäringens andel av transportarbetet  var cirka 24 procent, eller 5735 miljoner tonkilometer skogliga råvaror och färdigvaror som fraktades med järnväg.</a:t>
            </a:r>
          </a:p>
          <a:p>
            <a:endParaRPr lang="sv-SE" dirty="0"/>
          </a:p>
          <a:p>
            <a:r>
              <a:rPr lang="sv-SE" dirty="0"/>
              <a:t>Lastbil</a:t>
            </a:r>
          </a:p>
          <a:p>
            <a:r>
              <a:rPr lang="sv-SE" dirty="0"/>
              <a:t>Totalt fraktades cirka 475 miljoner ton gods med svenska lastbilar i Sverige 2018, vilket motsvarar ett transportarbete på 40658 miljoner tonkilometer. Skogsnäringens andel av detta var cirka 18 procent, eller 7524 miljoner tonkilometer, skogliga råvaror och färdigvaror som fraktades med lastbil. </a:t>
            </a:r>
          </a:p>
          <a:p>
            <a:endParaRPr lang="sv-SE" dirty="0"/>
          </a:p>
          <a:p>
            <a:r>
              <a:rPr lang="sv-SE" dirty="0"/>
              <a:t>Skogsprodukter</a:t>
            </a:r>
          </a:p>
          <a:p>
            <a:r>
              <a:rPr lang="sv-SE" dirty="0"/>
              <a:t>Skogsprodukter är ett samlingsnamn råvaror i form av timmer, massaved eller flis från skogen och skogsindustrins färdiga produkter, eller färdigvaror.</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641852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Diagrammen visar skogsnäringens andel av inrikes transporter med olika trafikslag. Det vänstra diagrammet visar fördelningen när man mäter transporterad mängd gods, i ton. Det högra diagrammet visar fördelningen när man mäter det utförda transportarbetet, som mäts i tonkilometer.</a:t>
            </a:r>
          </a:p>
          <a:p>
            <a:endParaRPr lang="sv-SE" dirty="0"/>
          </a:p>
          <a:p>
            <a:pPr marL="0" marR="0" lvl="0" indent="0" algn="l" defTabSz="914377" rtl="0" eaLnBrk="1" fontAlgn="auto" latinLnBrk="0" hangingPunct="1">
              <a:lnSpc>
                <a:spcPct val="100000"/>
              </a:lnSpc>
              <a:spcBef>
                <a:spcPts val="0"/>
              </a:spcBef>
              <a:spcAft>
                <a:spcPts val="0"/>
              </a:spcAft>
              <a:buClrTx/>
              <a:buSzTx/>
              <a:buFontTx/>
              <a:buNone/>
              <a:tabLst/>
              <a:defRPr/>
            </a:pPr>
            <a:r>
              <a:rPr lang="sv-SE" dirty="0"/>
              <a:t>Skogsnäringens andel av inrikes sjötransporterna är 11 procent mätt i ton och 8 procent mätt i tonkilometer. Inom sjöfarten är oljetransporter en stor del av transporterna. Andelen sjötransporter i diagrammet presenteras även </a:t>
            </a:r>
            <a:r>
              <a:rPr lang="sv-SE" i="1" dirty="0"/>
              <a:t>exklusive</a:t>
            </a:r>
            <a:r>
              <a:rPr lang="sv-SE" dirty="0"/>
              <a:t> inrikes transport av petroleumprodukter. När petroleumprodukter exkluderas är skogsnäringens andel av sjötransporterna 18 procent mätt i ton och 12 procent mätt i tonkilometer.</a:t>
            </a:r>
          </a:p>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a:p>
          <a:p>
            <a:endParaRPr lang="sv-SE" dirty="0"/>
          </a:p>
          <a:p>
            <a:r>
              <a:rPr lang="sv-SE" dirty="0"/>
              <a:t>Bortsett från gruvnäringen är skogsnäringen den bransch som köper mest transporter med järnväg i Sverige. Ungefär en fjärdedel av alla näringslivets järnvägstransporter i Sverige är en transport av skogsnäringens råvaror och färdigvaror. Andelen järnvägstransporter i diagrammet presenteras även </a:t>
            </a:r>
            <a:r>
              <a:rPr lang="sv-SE" i="1" dirty="0"/>
              <a:t>exklusive</a:t>
            </a:r>
            <a:r>
              <a:rPr lang="sv-SE" dirty="0"/>
              <a:t> inrikes transport av malm. Om man räknar bort transport av malm med järnväg är cirka 37 procent av de inrikes järnvägstransporterna i Sverige transporter av skogsnäringens råvaror och färdigvaror.</a:t>
            </a:r>
          </a:p>
          <a:p>
            <a:endParaRPr lang="sv-SE" dirty="0"/>
          </a:p>
          <a:p>
            <a:r>
              <a:rPr lang="sv-SE" dirty="0"/>
              <a:t>Diagrammet visar data för svenska lastbilar. Det saknas detaljerad och tillförlitlig statistik över transporter med utländska lastbilar i Sverige. Uppskattningar har gjorts som visar att trafikarbetet med utländska tunga lastbilar på svenska vägar var cirka 693 miljoner fordonskilometer år 2016, vilket motsvarade 19 procent av det totala trafikarbetet med tunga lastbilar i Sverige.</a:t>
            </a:r>
          </a:p>
          <a:p>
            <a:endParaRPr lang="sv-SE" dirty="0"/>
          </a:p>
          <a:p>
            <a:endParaRPr lang="sv-SE" dirty="0"/>
          </a:p>
          <a:p>
            <a:endParaRPr lang="sv-SE" b="0" dirty="0"/>
          </a:p>
          <a:p>
            <a:r>
              <a:rPr lang="sv-SE" sz="1600" b="0" dirty="0">
                <a:highlight>
                  <a:srgbClr val="00FF00"/>
                </a:highlight>
              </a:rPr>
              <a:t>Statistiken över transporterat gods i Sverige är behäftad med vissa osäkerheter.  Bland annat finns varukategorier  ”styckegods” och ”oidentifierbart gods” som innehåller en del av de övriga produkter men i okänd mängd, vilket framgår av tidigare bilder. Det är möjligt att göra en uppskattning av skogsnäringens andel av det oidentifierade godset. När man gör en sådan uppskattning är skogsnäringens andel av järnvägstransporterna 25 procent och 18 procent av lastbilstransporterna, mätt i ton.  </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993398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766" rtl="0" eaLnBrk="1" fontAlgn="base" latinLnBrk="0" hangingPunct="1">
              <a:lnSpc>
                <a:spcPct val="90000"/>
              </a:lnSpc>
              <a:spcBef>
                <a:spcPct val="30000"/>
              </a:spcBef>
              <a:spcAft>
                <a:spcPct val="0"/>
              </a:spcAft>
              <a:buClrTx/>
              <a:buSzTx/>
              <a:buFontTx/>
              <a:buNone/>
              <a:tabLst/>
              <a:defRPr/>
            </a:pPr>
            <a:r>
              <a:rPr lang="sv-SE" dirty="0"/>
              <a:t>Diagrammet beskriver hur stort transportarbete som respektive trafikslag utför vid transport av olika skogsprodukter.  </a:t>
            </a:r>
          </a:p>
          <a:p>
            <a:pPr marL="0" marR="0" lvl="0" indent="0" algn="l" defTabSz="914766" rtl="0" eaLnBrk="1" fontAlgn="base" latinLnBrk="0" hangingPunct="1">
              <a:lnSpc>
                <a:spcPct val="90000"/>
              </a:lnSpc>
              <a:spcBef>
                <a:spcPct val="30000"/>
              </a:spcBef>
              <a:spcAft>
                <a:spcPct val="0"/>
              </a:spcAft>
              <a:buClrTx/>
              <a:buSzTx/>
              <a:buFontTx/>
              <a:buNone/>
              <a:tabLst/>
              <a:defRPr/>
            </a:pPr>
            <a:r>
              <a:rPr lang="sv-SE" dirty="0"/>
              <a:t>Exempel: Stapeln längst till vänster beskriver att det totala transportarbetet vid transport av  rundvirke var 6336 miljoner tonkilometer i Sverige under 2018, dvs hela stapeln. Den nedersta delen av stapel visar den del av transportarbetet av rundvirke som utförs med lastbil, vilket är 4165 miljoner tonkilometer. Den mellersta delen av stapeln visar den del av transportarbetet av rundvirke som utförs med järnväg, vilket är 2087 miljoner tonkilometer. Den översta smala, blå delen av stapel  visar den del av transportarbetet av rundvirke som utförs med båt, vilket är 84 miljoner tonkilometer.</a:t>
            </a:r>
          </a:p>
          <a:p>
            <a:pPr defTabSz="914766" fontAlgn="base">
              <a:lnSpc>
                <a:spcPct val="90000"/>
              </a:lnSpc>
              <a:spcBef>
                <a:spcPct val="30000"/>
              </a:spcBef>
              <a:spcAft>
                <a:spcPct val="0"/>
              </a:spcAft>
              <a:defRPr/>
            </a:pPr>
            <a:endParaRPr lang="sv-SE" sz="1200" dirty="0"/>
          </a:p>
          <a:p>
            <a:pPr defTabSz="914766" fontAlgn="base">
              <a:lnSpc>
                <a:spcPct val="90000"/>
              </a:lnSpc>
              <a:spcBef>
                <a:spcPct val="30000"/>
              </a:spcBef>
              <a:spcAft>
                <a:spcPct val="0"/>
              </a:spcAft>
              <a:defRPr/>
            </a:pPr>
            <a:r>
              <a:rPr lang="sv-SE" sz="1200" dirty="0"/>
              <a:t>Transporter av rundvirke är det absolut största transportarbetet som görs vid inrikes transport av skogsnäringens råvaror och produkter. Transport av rundvirke är till stor del beroende av lastbilstransporter eftersom råvaran finns ute i skogen där finns vare sig järnvägsspår eller hamn. Transport av rundvirke med järnväg eller sjöfart förutsätter därmed omlastning vid terminal. </a:t>
            </a:r>
          </a:p>
          <a:p>
            <a:pPr defTabSz="914766" fontAlgn="base">
              <a:lnSpc>
                <a:spcPct val="90000"/>
              </a:lnSpc>
              <a:spcBef>
                <a:spcPct val="30000"/>
              </a:spcBef>
              <a:spcAft>
                <a:spcPct val="0"/>
              </a:spcAft>
              <a:defRPr/>
            </a:pPr>
            <a:endParaRPr lang="sv-SE" sz="1200" dirty="0"/>
          </a:p>
          <a:p>
            <a:pPr defTabSz="914766" fontAlgn="base">
              <a:lnSpc>
                <a:spcPct val="90000"/>
              </a:lnSpc>
              <a:spcBef>
                <a:spcPct val="30000"/>
              </a:spcBef>
              <a:spcAft>
                <a:spcPct val="0"/>
              </a:spcAft>
              <a:defRPr/>
            </a:pPr>
            <a:r>
              <a:rPr lang="sv-SE" sz="1200" dirty="0"/>
              <a:t>Sjöfart används i begränsad utsträckning vid inrikes transporter av skogsnäringens råvaror och färdigvaror. Vid export däremot sker transporten till övervägande del med sjöfart. Totalt exporteras närmare 80 procent av de färdiga varorna från industrin. Det gäller till exempel sågade trävaror, massa och papper. Eftersom export inte ingår i diagrammet ovan ger det låga staplar för transport med sjöfart för skogsnäringens produkter.  </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378938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914766" fontAlgn="base">
              <a:lnSpc>
                <a:spcPct val="90000"/>
              </a:lnSpc>
              <a:spcBef>
                <a:spcPct val="30000"/>
              </a:spcBef>
              <a:spcAft>
                <a:spcPct val="0"/>
              </a:spcAft>
              <a:defRPr/>
            </a:pPr>
            <a:r>
              <a:rPr lang="sv-SE" sz="1200" dirty="0"/>
              <a:t>Diagrammet beskriver fördelningen av utfört transportarbete för olika skogsprodukter mellan olika transportslag. </a:t>
            </a:r>
          </a:p>
          <a:p>
            <a:pPr defTabSz="914766" fontAlgn="base">
              <a:lnSpc>
                <a:spcPct val="90000"/>
              </a:lnSpc>
              <a:spcBef>
                <a:spcPct val="30000"/>
              </a:spcBef>
              <a:spcAft>
                <a:spcPct val="0"/>
              </a:spcAft>
              <a:defRPr/>
            </a:pPr>
            <a:endParaRPr lang="sv-SE" sz="1200" dirty="0"/>
          </a:p>
          <a:p>
            <a:pPr defTabSz="914766" fontAlgn="base">
              <a:lnSpc>
                <a:spcPct val="90000"/>
              </a:lnSpc>
              <a:spcBef>
                <a:spcPct val="30000"/>
              </a:spcBef>
              <a:spcAft>
                <a:spcPct val="0"/>
              </a:spcAft>
              <a:defRPr/>
            </a:pPr>
            <a:r>
              <a:rPr lang="sv-SE" sz="1200" dirty="0"/>
              <a:t>Exempel: Stapeln längs till vänster visar att av det transportarbete som utförs vid transport av rundvirke i Sverige  utförs 66 procent med lastbil, 33 procent med järnväg och 1 procent med sjötransport. </a:t>
            </a:r>
          </a:p>
          <a:p>
            <a:pPr defTabSz="914766" fontAlgn="base">
              <a:lnSpc>
                <a:spcPct val="90000"/>
              </a:lnSpc>
              <a:spcBef>
                <a:spcPct val="30000"/>
              </a:spcBef>
              <a:spcAft>
                <a:spcPct val="0"/>
              </a:spcAft>
              <a:defRPr/>
            </a:pPr>
            <a:endParaRPr lang="sv-SE" sz="1200" dirty="0"/>
          </a:p>
          <a:p>
            <a:pPr defTabSz="914766" fontAlgn="base">
              <a:lnSpc>
                <a:spcPct val="90000"/>
              </a:lnSpc>
              <a:spcBef>
                <a:spcPct val="30000"/>
              </a:spcBef>
              <a:spcAft>
                <a:spcPct val="0"/>
              </a:spcAft>
              <a:defRPr/>
            </a:pPr>
            <a:r>
              <a:rPr lang="sv-SE" sz="1200" dirty="0"/>
              <a:t>Genom att jämföra data för transportarbete får man en indikation på hur effektiv transporten är, dvs hur många ton man transporterar varje kilometer. </a:t>
            </a:r>
          </a:p>
          <a:p>
            <a:pPr defTabSz="914766" fontAlgn="base">
              <a:lnSpc>
                <a:spcPct val="90000"/>
              </a:lnSpc>
              <a:spcBef>
                <a:spcPct val="30000"/>
              </a:spcBef>
              <a:spcAft>
                <a:spcPct val="0"/>
              </a:spcAft>
              <a:defRPr/>
            </a:pPr>
            <a:endParaRPr lang="sv-SE" sz="1200" dirty="0"/>
          </a:p>
          <a:p>
            <a:pPr defTabSz="914766" fontAlgn="base">
              <a:lnSpc>
                <a:spcPct val="90000"/>
              </a:lnSpc>
              <a:spcBef>
                <a:spcPct val="30000"/>
              </a:spcBef>
              <a:spcAft>
                <a:spcPct val="0"/>
              </a:spcAft>
              <a:defRPr/>
            </a:pPr>
            <a:r>
              <a:rPr lang="sv-SE" sz="1200" dirty="0"/>
              <a:t>Skogsnäringen arbetar för att öka andelen järnvägstransporter, men behovet av lastbilstransporter är stort.  Det gäller inte minst transporter av råvara från skogen, rundvirke och skogsbränsle, eftersom all transport av sådan råvara börjar vid ett virkesavlägg vid en skogsbilväg.  Järnväg  och sjöfart används också för dessa produkter, men då sker det efter omlastning vid terminal. </a:t>
            </a:r>
          </a:p>
          <a:p>
            <a:pPr defTabSz="914766" fontAlgn="base">
              <a:lnSpc>
                <a:spcPct val="90000"/>
              </a:lnSpc>
              <a:spcBef>
                <a:spcPct val="30000"/>
              </a:spcBef>
              <a:spcAft>
                <a:spcPct val="0"/>
              </a:spcAft>
              <a:defRPr/>
            </a:pPr>
            <a:endParaRPr lang="sv-SE" sz="1200" dirty="0"/>
          </a:p>
          <a:p>
            <a:pPr defTabSz="914766" fontAlgn="base">
              <a:lnSpc>
                <a:spcPct val="90000"/>
              </a:lnSpc>
              <a:spcBef>
                <a:spcPct val="30000"/>
              </a:spcBef>
              <a:spcAft>
                <a:spcPct val="0"/>
              </a:spcAft>
              <a:defRPr/>
            </a:pPr>
            <a:r>
              <a:rPr lang="sv-SE" sz="1200" dirty="0"/>
              <a:t>Skälet till att flis och sågade trävaror sällan transporteras med järnväg är att mycket få sågverk, varifrån trävaror och flis transporteras, har industrispår på sina anläggningar. </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1330539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Diagrammet visar hur medeltransportavståndet för inrikes transporter på järnväg och väg varierat mellan år 2008 och 2018. Från 2016 anges även medeltransportavståndet för inrikes sjöfart. Lastbilstransporterna är korta, men många i antal vilket resulterar i ett totalt sett större transportarbete.</a:t>
            </a:r>
          </a:p>
          <a:p>
            <a:r>
              <a:rPr lang="sv-SE" dirty="0"/>
              <a:t>Järnvägen och sjöfarten används för transporter på längre sträckor. Se även bild nummer 3. </a:t>
            </a:r>
          </a:p>
          <a:p>
            <a:endParaRPr lang="sv-SE" dirty="0"/>
          </a:p>
          <a:p>
            <a:r>
              <a:rPr lang="sv-SE" dirty="0"/>
              <a:t>Variationen mellan åren beror bland annat på var avverkningar sker i relation till mottagande industri. </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4021366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noProof="0" dirty="0"/>
              <a:t>Skogsindustrins lastbilstransporter är fördelade i avstånd enligt staplarna i figuren. Totalt transporteras 86 miljoner ton gods relaterat till skogsindustrin (rundvirke, flis, massa, papper och sågade trävaror). Majoriteten av dessa är korta transporter, under 100 km, eller mer exakt 49 miljoner ton transporterades under 100 km vilket motsvarar 62 procent av den totala volymen. Endast mycket få transporter sker på sträckor över 300 km. Totalt cirka 3 miljoner ton, vilket motsvarar 3 procent. </a:t>
            </a:r>
            <a:endParaRPr lang="sv-SE" noProof="0" dirty="0"/>
          </a:p>
          <a:p>
            <a:endParaRPr lang="sv-SE" dirty="0"/>
          </a:p>
          <a:p>
            <a:pPr marL="0" marR="0" lvl="0" indent="0" algn="l" defTabSz="914377" rtl="0" eaLnBrk="1" fontAlgn="auto" latinLnBrk="0" hangingPunct="1">
              <a:lnSpc>
                <a:spcPct val="100000"/>
              </a:lnSpc>
              <a:spcBef>
                <a:spcPts val="0"/>
              </a:spcBef>
              <a:spcAft>
                <a:spcPts val="0"/>
              </a:spcAft>
              <a:buClrTx/>
              <a:buSzTx/>
              <a:buFontTx/>
              <a:buNone/>
              <a:tabLst/>
              <a:defRPr/>
            </a:pPr>
            <a:r>
              <a:rPr lang="sv-SE" noProof="0" dirty="0"/>
              <a:t>Medeltransportavståndet för lastbil är 96 km. Det går att jämföra med medeltransportavståndet för järnväg som är 367 km och sjöfart 409 km. Det återspeglar det faktum att järnvägen och sjöfarten har sina fördelar på längre sträckor och lastbil används</a:t>
            </a:r>
            <a:r>
              <a:rPr lang="sv-SE" baseline="0" noProof="0" dirty="0"/>
              <a:t> till kortare transporter. Se även bild 5. </a:t>
            </a:r>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7</a:t>
            </a:fld>
            <a:endParaRPr lang="sv-SE"/>
          </a:p>
        </p:txBody>
      </p:sp>
    </p:spTree>
    <p:extLst>
      <p:ext uri="{BB962C8B-B14F-4D97-AF65-F5344CB8AC3E}">
        <p14:creationId xmlns:p14="http://schemas.microsoft.com/office/powerpoint/2010/main" val="2056446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dirty="0">
                <a:cs typeface="Times New Roman" pitchFamily="18" charset="0"/>
              </a:rPr>
              <a:t>Skogsbilvägnätet är mer än fyra gånger så långt som det statliga. Det byggs och underhålls av alla skogsägare utan statliga bidrag. De enskilda vägarna berättigar ibland</a:t>
            </a:r>
            <a:r>
              <a:rPr lang="sv-SE" sz="1200" baseline="0" dirty="0">
                <a:cs typeface="Times New Roman" pitchFamily="18" charset="0"/>
              </a:rPr>
              <a:t> </a:t>
            </a:r>
            <a:r>
              <a:rPr lang="sv-SE" sz="1200" dirty="0">
                <a:cs typeface="Times New Roman" pitchFamily="18" charset="0"/>
              </a:rPr>
              <a:t>till vissa bidrag. Delar av vägnätet har även andra intressenter som deltar i skötsel och underhåll, tex kommuner eller turistanläggningar. Dessa faller främst in under gruppen ”enskilda vägar</a:t>
            </a:r>
            <a:r>
              <a:rPr lang="sv-SE" sz="1200" baseline="0" dirty="0">
                <a:cs typeface="Times New Roman" pitchFamily="18" charset="0"/>
              </a:rPr>
              <a:t> med statsbidrag”. </a:t>
            </a:r>
          </a:p>
          <a:p>
            <a:endParaRPr lang="sv-SE" sz="1200" baseline="0" dirty="0">
              <a:cs typeface="Times New Roman" pitchFamily="18" charset="0"/>
            </a:endParaRPr>
          </a:p>
          <a:p>
            <a:r>
              <a:rPr lang="sv-SE" sz="1200" baseline="0" dirty="0">
                <a:cs typeface="Times New Roman" pitchFamily="18" charset="0"/>
              </a:rPr>
              <a:t>Stapeln till höger – järnvägar – motsvarar längden av befintliga järnvägsspår i Sverige, 1100 mil.</a:t>
            </a:r>
            <a:endParaRPr lang="sv-SE" sz="1200" dirty="0">
              <a:cs typeface="Times New Roman" pitchFamily="18" charset="0"/>
            </a:endParaRPr>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8</a:t>
            </a:fld>
            <a:endParaRPr lang="sv-SE"/>
          </a:p>
        </p:txBody>
      </p:sp>
    </p:spTree>
    <p:extLst>
      <p:ext uri="{BB962C8B-B14F-4D97-AF65-F5344CB8AC3E}">
        <p14:creationId xmlns:p14="http://schemas.microsoft.com/office/powerpoint/2010/main" val="1991648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Diagrammet visar med vilka trafikslag skogsindustrins färdigvaror exporteras.</a:t>
            </a:r>
          </a:p>
          <a:p>
            <a:endParaRPr lang="sv-SE" dirty="0"/>
          </a:p>
          <a:p>
            <a:r>
              <a:rPr lang="sv-SE" dirty="0"/>
              <a:t>Hela stapelns höjd är den mängd av skogsindustrins färdigvaror som exporteras det aktuella året.</a:t>
            </a:r>
          </a:p>
          <a:p>
            <a:endParaRPr lang="sv-SE" dirty="0"/>
          </a:p>
          <a:p>
            <a:r>
              <a:rPr lang="sv-SE" dirty="0"/>
              <a:t>Den nedersta, ljusblå, delen av stapel visar den officiella statistiken över export av skogsindustrins färdigvaror med sjöfart. </a:t>
            </a:r>
          </a:p>
          <a:p>
            <a:endParaRPr lang="sv-SE" dirty="0"/>
          </a:p>
          <a:p>
            <a:r>
              <a:rPr lang="sv-SE" dirty="0"/>
              <a:t>Nästa del av stapeln,</a:t>
            </a:r>
            <a:r>
              <a:rPr lang="sv-SE" sz="1200" b="0" i="0" u="none" strike="noStrike" kern="1200" dirty="0">
                <a:solidFill>
                  <a:schemeClr val="tx1"/>
                </a:solidFill>
                <a:effectLst/>
                <a:latin typeface="+mn-lt"/>
                <a:ea typeface="+mn-ea"/>
                <a:cs typeface="+mn-cs"/>
              </a:rPr>
              <a:t> </a:t>
            </a:r>
            <a:r>
              <a:rPr lang="sv-SE" sz="1200" b="0" i="1" u="none" strike="noStrike" kern="1200" dirty="0">
                <a:solidFill>
                  <a:schemeClr val="tx1"/>
                </a:solidFill>
                <a:effectLst/>
                <a:latin typeface="+mn-lt"/>
                <a:ea typeface="+mn-ea"/>
                <a:cs typeface="+mn-cs"/>
              </a:rPr>
              <a:t>Uppskattad mängd produkter bland oidentifierat gods</a:t>
            </a:r>
            <a:r>
              <a:rPr lang="sv-SE" sz="1200" b="0" i="0" u="none" strike="noStrike" kern="1200" dirty="0">
                <a:solidFill>
                  <a:schemeClr val="tx1"/>
                </a:solidFill>
                <a:effectLst/>
                <a:latin typeface="+mn-lt"/>
                <a:ea typeface="+mn-ea"/>
                <a:cs typeface="+mn-cs"/>
              </a:rPr>
              <a:t>,</a:t>
            </a:r>
            <a:r>
              <a:rPr lang="sv-SE" dirty="0"/>
              <a:t> är en uppskattning av den mängd av skogsindustrins färdigvaror som återfinns bland oidentifierat gods som lastas på fartyg för export. Det handlar om varor i containers, på lastfordon och järnvägsvagnar, eller andra oidentifierade varor som exporteras med sjöfart.   Uppskattningen har gjorts genom att identifiera hur stor andel av det identifierade godset som exporteras med sjöfart som är skogsindustrins produkter, vilket är 20 procent år 2018. Därefter har vi antagit att skogsindustrins andel av det oidentifierade godset är den samma, dvs 20 procent. Det är därmed ingen säker siffra, utan en bedömning av mängden.</a:t>
            </a:r>
          </a:p>
          <a:p>
            <a:endParaRPr lang="sv-SE" dirty="0"/>
          </a:p>
          <a:p>
            <a:pPr marL="0" marR="0" lvl="0" indent="0" algn="l" defTabSz="914377" rtl="0" eaLnBrk="1" fontAlgn="auto" latinLnBrk="0" hangingPunct="1">
              <a:lnSpc>
                <a:spcPct val="100000"/>
              </a:lnSpc>
              <a:spcBef>
                <a:spcPts val="0"/>
              </a:spcBef>
              <a:spcAft>
                <a:spcPts val="0"/>
              </a:spcAft>
              <a:buClrTx/>
              <a:buSzTx/>
              <a:buFontTx/>
              <a:buNone/>
              <a:tabLst/>
              <a:defRPr/>
            </a:pPr>
            <a:r>
              <a:rPr lang="sv-SE" dirty="0"/>
              <a:t>Den översta, gröna, delen av stapeln visar den mängd av skogsindustrins färdigvaror som exporteras med lastbil och järnväg. Även detta är en uppskattad siffra eftersom den bygger på skillnaden mellan den totala exporten av skogsindustrins färdigvaror (hela stapeln) minus det som exporteras med sjöfart, varav en viss del är en uppskattad siffra. </a:t>
            </a:r>
          </a:p>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9</a:t>
            </a:fld>
            <a:endParaRPr lang="sv-SE"/>
          </a:p>
        </p:txBody>
      </p:sp>
    </p:spTree>
    <p:extLst>
      <p:ext uri="{BB962C8B-B14F-4D97-AF65-F5344CB8AC3E}">
        <p14:creationId xmlns:p14="http://schemas.microsoft.com/office/powerpoint/2010/main" val="336786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 huvud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4213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ön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3997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å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984091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E3E48A10-82CF-4701-8C18-02183AA623D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18798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å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16295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range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1161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range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a:extLst>
              <a:ext uri="{FF2B5EF4-FFF2-40B4-BE49-F238E27FC236}">
                <a16:creationId xmlns:a16="http://schemas.microsoft.com/office/drawing/2014/main" id="{1E9B5B8D-552B-4BB6-B1EE-36DE6A11AFE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92035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range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54B3B106-3B72-45D8-942A-CBADDD43F77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418339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helsida">
    <p:spTree>
      <p:nvGrpSpPr>
        <p:cNvPr id="1" name=""/>
        <p:cNvGrpSpPr/>
        <p:nvPr/>
      </p:nvGrpSpPr>
      <p:grpSpPr>
        <a:xfrm>
          <a:off x="0" y="0"/>
          <a:ext cx="0" cy="0"/>
          <a:chOff x="0" y="0"/>
          <a:chExt cx="0" cy="0"/>
        </a:xfrm>
      </p:grpSpPr>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443579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vå bilder - huvud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600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B6D644B-9EE8-4521-A427-10A837949F40}"/>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1386ECD2-909C-4C44-8C81-6E8DC9190D34}"/>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22A2445-6119-4D1C-9E9F-5851C19C572F}"/>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989745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vå bilder - vi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DF378C8F-E603-4B72-BB2B-BEE67C1262D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E7F31C02-7358-4EFC-9768-C5F745CC77D3}"/>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5A016CD-08EE-471B-A61B-6F457F641B7B}"/>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3397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Rubrikbild - vi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7" name="Bildobjekt 6">
            <a:extLst>
              <a:ext uri="{FF2B5EF4-FFF2-40B4-BE49-F238E27FC236}">
                <a16:creationId xmlns:a16="http://schemas.microsoft.com/office/drawing/2014/main" id="{5D423110-1059-4933-8B57-6505E07E350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5121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vå bilder - svar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14FC110C-B51F-45E6-AA23-9631F48E0DC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AC0740FB-0F16-47C1-B7E8-4D5E2727E8E0}"/>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C1D81187-C5EE-44F4-9F8C-0A2FBDBED9E1}"/>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891240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vå delar - huvud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807760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vå delar - vi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02EF64F-2565-436A-9AB2-13AB4A1BA4DD}"/>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5D4EB70-EDCF-457F-9067-A69C5DAA59CB}"/>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0867899D-2326-4585-8722-5C53F69CE4E3}"/>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18783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vå delar - svar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51358E7D-85F8-4B3D-B6CC-6581056ED697}"/>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B2C57BA-C78A-47F6-A270-FAC3766AC4D7}"/>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D852CDB1-073C-4AF5-B792-8E113A2ADBE4}"/>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423057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vå delar - bild V">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2C8DF9E-959D-46DF-9B62-ED4E9BAD8969}"/>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FDE81213-9F2C-4131-BB0F-BED211D8215E}"/>
              </a:ext>
            </a:extLst>
          </p:cNvPr>
          <p:cNvSpPr>
            <a:spLocks noGrp="1"/>
          </p:cNvSpPr>
          <p:nvPr>
            <p:ph type="ftr" sz="quarter" idx="16"/>
          </p:nvPr>
        </p:nvSpPr>
        <p:spPr/>
        <p:txBody>
          <a:bodyPr/>
          <a:lstStyle/>
          <a:p>
            <a:endParaRPr lang="sv-SE" dirty="0"/>
          </a:p>
        </p:txBody>
      </p:sp>
      <p:sp>
        <p:nvSpPr>
          <p:cNvPr id="10" name="Platshållare för bildnummer 9">
            <a:extLst>
              <a:ext uri="{FF2B5EF4-FFF2-40B4-BE49-F238E27FC236}">
                <a16:creationId xmlns:a16="http://schemas.microsoft.com/office/drawing/2014/main" id="{20047D06-1D6B-4009-B905-7586E34A762C}"/>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952960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vå delar - grön, bild V">
    <p:bg>
      <p:bgPr>
        <a:solidFill>
          <a:schemeClr val="accent4"/>
        </a:solidFill>
        <a:effectLst/>
      </p:bgPr>
    </p:bg>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a:extLst>
              <a:ext uri="{FF2B5EF4-FFF2-40B4-BE49-F238E27FC236}">
                <a16:creationId xmlns:a16="http://schemas.microsoft.com/office/drawing/2014/main" id="{84CA87DF-4AC5-45EB-BFDC-785447AF734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3" name="Platshållare för datum 2">
            <a:extLst>
              <a:ext uri="{FF2B5EF4-FFF2-40B4-BE49-F238E27FC236}">
                <a16:creationId xmlns:a16="http://schemas.microsoft.com/office/drawing/2014/main" id="{C728ED47-5F67-4CE5-967A-7EF3F8185D28}"/>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DFA9207C-D4EB-468D-88BD-EC6754FA68FA}"/>
              </a:ext>
            </a:extLst>
          </p:cNvPr>
          <p:cNvSpPr>
            <a:spLocks noGrp="1"/>
          </p:cNvSpPr>
          <p:nvPr>
            <p:ph type="ftr" sz="quarter" idx="16"/>
          </p:nvPr>
        </p:nvSpPr>
        <p:spPr/>
        <p:txBody>
          <a:bodyPr/>
          <a:lstStyle/>
          <a:p>
            <a:endParaRPr lang="sv-SE" dirty="0"/>
          </a:p>
        </p:txBody>
      </p:sp>
      <p:sp>
        <p:nvSpPr>
          <p:cNvPr id="11" name="Platshållare för bildnummer 10">
            <a:extLst>
              <a:ext uri="{FF2B5EF4-FFF2-40B4-BE49-F238E27FC236}">
                <a16:creationId xmlns:a16="http://schemas.microsoft.com/office/drawing/2014/main" id="{DBC1A3FC-6E94-49F5-9E44-7405D16A9C14}"/>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158891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r>
              <a:rPr lang="sv-SE"/>
              <a:t>20xx-xx-xx</a:t>
            </a:r>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20xx-xx-xx</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Avslut - huvud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8356836A-C2D1-4460-B60D-C911204C1B3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789446" y="3296274"/>
            <a:ext cx="2627999" cy="710716"/>
          </a:xfrm>
          <a:prstGeom prst="rect">
            <a:avLst/>
          </a:prstGeom>
        </p:spPr>
      </p:pic>
    </p:spTree>
    <p:extLst>
      <p:ext uri="{BB962C8B-B14F-4D97-AF65-F5344CB8AC3E}">
        <p14:creationId xmlns:p14="http://schemas.microsoft.com/office/powerpoint/2010/main" val="2737623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Avslut - vit logo">
    <p:bg>
      <p:bgPr>
        <a:solidFill>
          <a:schemeClr val="bg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772DB273-B5C5-4782-9282-EF3057F751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9" y="3298655"/>
            <a:ext cx="2717999" cy="706566"/>
          </a:xfrm>
          <a:prstGeom prst="rect">
            <a:avLst/>
          </a:prstGeom>
        </p:spPr>
      </p:pic>
    </p:spTree>
    <p:extLst>
      <p:ext uri="{BB962C8B-B14F-4D97-AF65-F5344CB8AC3E}">
        <p14:creationId xmlns:p14="http://schemas.microsoft.com/office/powerpoint/2010/main" val="118917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Rubrikbild - svar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tx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6" name="Bildobjekt 5">
            <a:extLst>
              <a:ext uri="{FF2B5EF4-FFF2-40B4-BE49-F238E27FC236}">
                <a16:creationId xmlns:a16="http://schemas.microsoft.com/office/drawing/2014/main" id="{CCB8450D-A2C5-41E6-90B4-4790EE20FE5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5" y="6119548"/>
            <a:ext cx="1602000" cy="416452"/>
          </a:xfrm>
          <a:prstGeom prst="rect">
            <a:avLst/>
          </a:prstGeom>
        </p:spPr>
      </p:pic>
    </p:spTree>
    <p:extLst>
      <p:ext uri="{BB962C8B-B14F-4D97-AF65-F5344CB8AC3E}">
        <p14:creationId xmlns:p14="http://schemas.microsoft.com/office/powerpoint/2010/main" val="37894740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Avslut - svart 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03B4DFB8-F950-4A06-A2E3-813C8C10AEF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8" y="3298654"/>
            <a:ext cx="2717999" cy="706565"/>
          </a:xfrm>
          <a:prstGeom prst="rect">
            <a:avLst/>
          </a:prstGeom>
        </p:spPr>
      </p:pic>
    </p:spTree>
    <p:extLst>
      <p:ext uri="{BB962C8B-B14F-4D97-AF65-F5344CB8AC3E}">
        <p14:creationId xmlns:p14="http://schemas.microsoft.com/office/powerpoint/2010/main" val="99519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endParaRPr lang="sv-SE" dirty="0"/>
          </a:p>
        </p:txBody>
      </p:sp>
      <p:sp>
        <p:nvSpPr>
          <p:cNvPr id="8" name="Platshållare för datum 7"/>
          <p:cNvSpPr>
            <a:spLocks noGrp="1"/>
          </p:cNvSpPr>
          <p:nvPr>
            <p:ph type="dt" sz="half" idx="10"/>
          </p:nvPr>
        </p:nvSpPr>
        <p:spPr/>
        <p:txBody>
          <a:bodyPr/>
          <a:lstStyle/>
          <a:p>
            <a:r>
              <a:rPr lang="sv-SE"/>
              <a:t>20xx-xx-xx</a:t>
            </a:r>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p:nvPr>
        </p:nvSpPr>
        <p:spPr>
          <a:xfrm>
            <a:off x="588963" y="1376363"/>
            <a:ext cx="11017250" cy="4403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 huvud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bwMode="auto">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spTree>
    <p:extLst>
      <p:ext uri="{BB962C8B-B14F-4D97-AF65-F5344CB8AC3E}">
        <p14:creationId xmlns:p14="http://schemas.microsoft.com/office/powerpoint/2010/main" val="302369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Avsnittsrubrik - vi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pic>
        <p:nvPicPr>
          <p:cNvPr id="6" name="Bildobjekt 5">
            <a:extLst>
              <a:ext uri="{FF2B5EF4-FFF2-40B4-BE49-F238E27FC236}">
                <a16:creationId xmlns:a16="http://schemas.microsoft.com/office/drawing/2014/main" id="{77306830-D009-44E7-9999-8F087D80120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2395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vsnittsrubrik - svar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Klicka här för att ändra format på bakgrundstexten</a:t>
            </a:r>
          </a:p>
        </p:txBody>
      </p:sp>
      <p:pic>
        <p:nvPicPr>
          <p:cNvPr id="10" name="Bildobjekt 9">
            <a:extLst>
              <a:ext uri="{FF2B5EF4-FFF2-40B4-BE49-F238E27FC236}">
                <a16:creationId xmlns:a16="http://schemas.microsoft.com/office/drawing/2014/main" id="{D2F07973-0CF3-41E4-BD09-0033374AFE5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ön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9562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ön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D63016D6-B7B5-4A44-8AB9-B90057EA83F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139909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88963" y="334963"/>
            <a:ext cx="11017250" cy="863600"/>
          </a:xfrm>
          <a:prstGeom prst="rect">
            <a:avLst/>
          </a:prstGeom>
        </p:spPr>
        <p:txBody>
          <a:bodyPr vert="horz" lIns="0" tIns="0" rIns="0" bIns="0" rtlCol="0" anchor="b">
            <a:noAutofit/>
          </a:bodyPr>
          <a:lstStyle/>
          <a:p>
            <a:r>
              <a:rPr lang="sv-SE" dirty="0"/>
              <a:t>Klicka här för att ändraformat</a:t>
            </a:r>
          </a:p>
        </p:txBody>
      </p:sp>
      <p:sp>
        <p:nvSpPr>
          <p:cNvPr id="3" name="Platshållare för text 2"/>
          <p:cNvSpPr>
            <a:spLocks noGrp="1"/>
          </p:cNvSpPr>
          <p:nvPr>
            <p:ph type="body" idx="1"/>
          </p:nvPr>
        </p:nvSpPr>
        <p:spPr>
          <a:xfrm>
            <a:off x="588963" y="1376363"/>
            <a:ext cx="11017250" cy="4403725"/>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228088" y="6115578"/>
            <a:ext cx="864000" cy="407459"/>
          </a:xfrm>
          <a:prstGeom prst="rect">
            <a:avLst/>
          </a:prstGeom>
        </p:spPr>
        <p:txBody>
          <a:bodyPr vert="horz" lIns="0" tIns="0" rIns="0" bIns="0" rtlCol="0" anchor="b"/>
          <a:lstStyle>
            <a:lvl1pPr algn="ctr">
              <a:defRPr sz="900">
                <a:solidFill>
                  <a:schemeClr val="tx1">
                    <a:tint val="75000"/>
                  </a:schemeClr>
                </a:solidFill>
              </a:defRPr>
            </a:lvl1pPr>
          </a:lstStyle>
          <a:p>
            <a:r>
              <a:rPr lang="sv-SE"/>
              <a:t>20xx-xx-xx</a:t>
            </a:r>
            <a:endParaRPr lang="sv-SE" dirty="0"/>
          </a:p>
        </p:txBody>
      </p:sp>
      <p:sp>
        <p:nvSpPr>
          <p:cNvPr id="5" name="Platshållare för sidfot 4"/>
          <p:cNvSpPr>
            <a:spLocks noGrp="1"/>
          </p:cNvSpPr>
          <p:nvPr>
            <p:ph type="ftr" sz="quarter" idx="3"/>
          </p:nvPr>
        </p:nvSpPr>
        <p:spPr>
          <a:xfrm>
            <a:off x="926827" y="6117696"/>
            <a:ext cx="4247629" cy="408517"/>
          </a:xfrm>
          <a:prstGeom prst="rect">
            <a:avLst/>
          </a:prstGeom>
        </p:spPr>
        <p:txBody>
          <a:bodyPr vert="horz" lIns="0" tIns="0" rIns="0" bIns="0" rtlCol="0" anchor="b"/>
          <a:lstStyle>
            <a:lvl1pPr algn="l">
              <a:defRPr sz="9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588963" y="6117167"/>
            <a:ext cx="288000" cy="407459"/>
          </a:xfrm>
          <a:prstGeom prst="rect">
            <a:avLst/>
          </a:prstGeom>
        </p:spPr>
        <p:txBody>
          <a:bodyPr vert="horz" lIns="0" tIns="0" rIns="0" bIns="0" rtlCol="0" anchor="b"/>
          <a:lstStyle>
            <a:lvl1pPr algn="l">
              <a:defRPr sz="900">
                <a:solidFill>
                  <a:schemeClr val="tx1">
                    <a:tint val="75000"/>
                  </a:schemeClr>
                </a:solidFill>
              </a:defRPr>
            </a:lvl1p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A7E76242-25BD-4163-AD1C-F641E0509515}"/>
              </a:ext>
            </a:extLst>
          </p:cNvPr>
          <p:cNvPicPr>
            <a:picLocks noChangeAspect="1"/>
          </p:cNvPicPr>
          <p:nvPr userDrawn="1"/>
        </p:nvPicPr>
        <p:blipFill>
          <a:blip r:embed="rId32" cstate="print">
            <a:extLst>
              <a:ext uri="{28A0092B-C50C-407E-A947-70E740481C1C}">
                <a14:useLocalDpi xmlns:a14="http://schemas.microsoft.com/office/drawing/2010/main"/>
              </a:ext>
            </a:extLst>
          </a:blip>
          <a:stretch>
            <a:fillRect/>
          </a:stretch>
        </p:blipFill>
        <p:spPr>
          <a:xfrm>
            <a:off x="10236013" y="6119019"/>
            <a:ext cx="1548000" cy="418641"/>
          </a:xfrm>
          <a:prstGeom prst="rect">
            <a:avLst/>
          </a:prstGeom>
        </p:spPr>
      </p:pic>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8" r:id="rId5"/>
    <p:sldLayoutId id="2147483659" r:id="rId6"/>
    <p:sldLayoutId id="2147483651" r:id="rId7"/>
    <p:sldLayoutId id="2147483664" r:id="rId8"/>
    <p:sldLayoutId id="2147483673" r:id="rId9"/>
    <p:sldLayoutId id="2147483674" r:id="rId10"/>
    <p:sldLayoutId id="2147483675" r:id="rId11"/>
    <p:sldLayoutId id="2147483676" r:id="rId12"/>
    <p:sldLayoutId id="2147483665" r:id="rId13"/>
    <p:sldLayoutId id="2147483677" r:id="rId14"/>
    <p:sldLayoutId id="2147483678" r:id="rId15"/>
    <p:sldLayoutId id="2147483663" r:id="rId16"/>
    <p:sldLayoutId id="2147483679" r:id="rId17"/>
    <p:sldLayoutId id="2147483667" r:id="rId18"/>
    <p:sldLayoutId id="2147483668" r:id="rId19"/>
    <p:sldLayoutId id="2147483660" r:id="rId20"/>
    <p:sldLayoutId id="2147483652" r:id="rId21"/>
    <p:sldLayoutId id="2147483669" r:id="rId22"/>
    <p:sldLayoutId id="2147483670" r:id="rId23"/>
    <p:sldLayoutId id="2147483661" r:id="rId24"/>
    <p:sldLayoutId id="2147483662" r:id="rId25"/>
    <p:sldLayoutId id="2147483654" r:id="rId26"/>
    <p:sldLayoutId id="2147483655" r:id="rId27"/>
    <p:sldLayoutId id="2147483666" r:id="rId28"/>
    <p:sldLayoutId id="2147483671" r:id="rId29"/>
    <p:sldLayoutId id="2147483672" r:id="rId30"/>
  </p:sldLayoutIdLst>
  <p:hf sldNum="0" hdr="0" ftr="0" dt="0"/>
  <p:txStyles>
    <p:titleStyle>
      <a:lvl1pPr algn="l" defTabSz="914377"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70" userDrawn="1">
          <p15:clr>
            <a:srgbClr val="F26B43"/>
          </p15:clr>
        </p15:guide>
        <p15:guide id="4" pos="7423" userDrawn="1">
          <p15:clr>
            <a:srgbClr val="F26B43"/>
          </p15:clr>
        </p15:guide>
        <p15:guide id="5" orient="horz" pos="3853" userDrawn="1">
          <p15:clr>
            <a:srgbClr val="F26B43"/>
          </p15:clr>
        </p15:guide>
        <p15:guide id="6" orient="horz" pos="3641" userDrawn="1">
          <p15:clr>
            <a:srgbClr val="F26B43"/>
          </p15:clr>
        </p15:guide>
        <p15:guide id="7" orient="horz" pos="867" userDrawn="1">
          <p15:clr>
            <a:srgbClr val="F26B43"/>
          </p15:clr>
        </p15:guide>
        <p15:guide id="8" orient="horz" pos="755" userDrawn="1">
          <p15:clr>
            <a:srgbClr val="F26B43"/>
          </p15:clr>
        </p15:guide>
        <p15:guide id="9" orient="horz" pos="211" userDrawn="1">
          <p15:clr>
            <a:srgbClr val="F26B43"/>
          </p15:clr>
        </p15:guide>
        <p15:guide id="10" orient="horz" pos="4111" userDrawn="1">
          <p15:clr>
            <a:srgbClr val="F26B43"/>
          </p15:clr>
        </p15:guide>
        <p15:guide id="11" pos="731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 3">
            <a:extLst>
              <a:ext uri="{FF2B5EF4-FFF2-40B4-BE49-F238E27FC236}">
                <a16:creationId xmlns:a16="http://schemas.microsoft.com/office/drawing/2014/main" id="{49DF8967-9646-47EC-8797-11C98C8B1725}"/>
              </a:ext>
            </a:extLst>
          </p:cNvPr>
          <p:cNvGrpSpPr/>
          <p:nvPr/>
        </p:nvGrpSpPr>
        <p:grpSpPr>
          <a:xfrm>
            <a:off x="587375" y="220835"/>
            <a:ext cx="10626057" cy="6159683"/>
            <a:chOff x="587375" y="220835"/>
            <a:chExt cx="10626057" cy="6159683"/>
          </a:xfrm>
        </p:grpSpPr>
        <p:pic>
          <p:nvPicPr>
            <p:cNvPr id="3" name="Bildobjekt 2">
              <a:extLst>
                <a:ext uri="{FF2B5EF4-FFF2-40B4-BE49-F238E27FC236}">
                  <a16:creationId xmlns:a16="http://schemas.microsoft.com/office/drawing/2014/main" id="{1B879CCD-65EC-48B7-AC08-7E12990A4DBE}"/>
                </a:ext>
              </a:extLst>
            </p:cNvPr>
            <p:cNvPicPr>
              <a:picLocks noChangeAspect="1"/>
            </p:cNvPicPr>
            <p:nvPr/>
          </p:nvPicPr>
          <p:blipFill>
            <a:blip r:embed="rId3"/>
            <a:stretch>
              <a:fillRect/>
            </a:stretch>
          </p:blipFill>
          <p:spPr>
            <a:xfrm>
              <a:off x="587375" y="220835"/>
              <a:ext cx="10529804" cy="6159683"/>
            </a:xfrm>
            <a:prstGeom prst="rect">
              <a:avLst/>
            </a:prstGeom>
          </p:spPr>
        </p:pic>
        <p:sp>
          <p:nvSpPr>
            <p:cNvPr id="6" name="Rektangel 5">
              <a:extLst>
                <a:ext uri="{FF2B5EF4-FFF2-40B4-BE49-F238E27FC236}">
                  <a16:creationId xmlns:a16="http://schemas.microsoft.com/office/drawing/2014/main" id="{0AAF31A0-881E-43E7-8898-B3770CE85F0C}"/>
                </a:ext>
              </a:extLst>
            </p:cNvPr>
            <p:cNvSpPr/>
            <p:nvPr/>
          </p:nvSpPr>
          <p:spPr>
            <a:xfrm>
              <a:off x="9643311" y="5618747"/>
              <a:ext cx="1570121" cy="497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152638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 4">
            <a:extLst>
              <a:ext uri="{FF2B5EF4-FFF2-40B4-BE49-F238E27FC236}">
                <a16:creationId xmlns:a16="http://schemas.microsoft.com/office/drawing/2014/main" id="{C2A1CC45-5E89-4EF2-AC56-72A395FBF019}"/>
              </a:ext>
            </a:extLst>
          </p:cNvPr>
          <p:cNvGrpSpPr/>
          <p:nvPr/>
        </p:nvGrpSpPr>
        <p:grpSpPr>
          <a:xfrm>
            <a:off x="587375" y="334963"/>
            <a:ext cx="10511757" cy="5996538"/>
            <a:chOff x="587375" y="334963"/>
            <a:chExt cx="10511757" cy="5996538"/>
          </a:xfrm>
        </p:grpSpPr>
        <p:pic>
          <p:nvPicPr>
            <p:cNvPr id="3" name="Bildobjekt 2">
              <a:extLst>
                <a:ext uri="{FF2B5EF4-FFF2-40B4-BE49-F238E27FC236}">
                  <a16:creationId xmlns:a16="http://schemas.microsoft.com/office/drawing/2014/main" id="{8D754639-B685-40DC-AE4E-8096F24CECE1}"/>
                </a:ext>
              </a:extLst>
            </p:cNvPr>
            <p:cNvPicPr>
              <a:picLocks noChangeAspect="1"/>
            </p:cNvPicPr>
            <p:nvPr/>
          </p:nvPicPr>
          <p:blipFill>
            <a:blip r:embed="rId3"/>
            <a:stretch>
              <a:fillRect/>
            </a:stretch>
          </p:blipFill>
          <p:spPr>
            <a:xfrm>
              <a:off x="587375" y="334963"/>
              <a:ext cx="10445583" cy="5996538"/>
            </a:xfrm>
            <a:prstGeom prst="rect">
              <a:avLst/>
            </a:prstGeom>
          </p:spPr>
        </p:pic>
        <p:sp>
          <p:nvSpPr>
            <p:cNvPr id="4" name="Rektangel 3">
              <a:extLst>
                <a:ext uri="{FF2B5EF4-FFF2-40B4-BE49-F238E27FC236}">
                  <a16:creationId xmlns:a16="http://schemas.microsoft.com/office/drawing/2014/main" id="{42C940F2-B181-4841-802A-3B43D2545771}"/>
                </a:ext>
              </a:extLst>
            </p:cNvPr>
            <p:cNvSpPr/>
            <p:nvPr/>
          </p:nvSpPr>
          <p:spPr>
            <a:xfrm>
              <a:off x="9529011" y="5618747"/>
              <a:ext cx="1570121" cy="497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395229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 4">
            <a:extLst>
              <a:ext uri="{FF2B5EF4-FFF2-40B4-BE49-F238E27FC236}">
                <a16:creationId xmlns:a16="http://schemas.microsoft.com/office/drawing/2014/main" id="{FDB69263-9D92-49A5-AAAD-30E1F6AC6A7E}"/>
              </a:ext>
            </a:extLst>
          </p:cNvPr>
          <p:cNvGrpSpPr/>
          <p:nvPr/>
        </p:nvGrpSpPr>
        <p:grpSpPr>
          <a:xfrm>
            <a:off x="674618" y="334963"/>
            <a:ext cx="10930007" cy="5936602"/>
            <a:chOff x="674618" y="334963"/>
            <a:chExt cx="10930007" cy="5936602"/>
          </a:xfrm>
        </p:grpSpPr>
        <p:pic>
          <p:nvPicPr>
            <p:cNvPr id="3" name="Bildobjekt 2">
              <a:extLst>
                <a:ext uri="{FF2B5EF4-FFF2-40B4-BE49-F238E27FC236}">
                  <a16:creationId xmlns:a16="http://schemas.microsoft.com/office/drawing/2014/main" id="{8277246E-B963-438A-AFD9-84A6506627FF}"/>
                </a:ext>
              </a:extLst>
            </p:cNvPr>
            <p:cNvPicPr>
              <a:picLocks noChangeAspect="1"/>
            </p:cNvPicPr>
            <p:nvPr/>
          </p:nvPicPr>
          <p:blipFill>
            <a:blip r:embed="rId3"/>
            <a:stretch>
              <a:fillRect/>
            </a:stretch>
          </p:blipFill>
          <p:spPr>
            <a:xfrm>
              <a:off x="674618" y="334963"/>
              <a:ext cx="10930007" cy="5936602"/>
            </a:xfrm>
            <a:prstGeom prst="rect">
              <a:avLst/>
            </a:prstGeom>
          </p:spPr>
        </p:pic>
        <p:sp>
          <p:nvSpPr>
            <p:cNvPr id="4" name="Rektangel 3">
              <a:extLst>
                <a:ext uri="{FF2B5EF4-FFF2-40B4-BE49-F238E27FC236}">
                  <a16:creationId xmlns:a16="http://schemas.microsoft.com/office/drawing/2014/main" id="{1562FBB0-A8D2-4A51-817D-B18A602439F4}"/>
                </a:ext>
              </a:extLst>
            </p:cNvPr>
            <p:cNvSpPr/>
            <p:nvPr/>
          </p:nvSpPr>
          <p:spPr>
            <a:xfrm>
              <a:off x="9829800" y="5540542"/>
              <a:ext cx="1774825" cy="5760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850137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6E34B22C-F8D4-41A2-95C7-BF949E9058B0}"/>
              </a:ext>
            </a:extLst>
          </p:cNvPr>
          <p:cNvPicPr>
            <a:picLocks noChangeAspect="1"/>
          </p:cNvPicPr>
          <p:nvPr/>
        </p:nvPicPr>
        <p:blipFill>
          <a:blip r:embed="rId3"/>
          <a:stretch>
            <a:fillRect/>
          </a:stretch>
        </p:blipFill>
        <p:spPr>
          <a:xfrm>
            <a:off x="587375" y="334963"/>
            <a:ext cx="11429398" cy="5905961"/>
          </a:xfrm>
          <a:prstGeom prst="rect">
            <a:avLst/>
          </a:prstGeom>
        </p:spPr>
      </p:pic>
    </p:spTree>
    <p:extLst>
      <p:ext uri="{BB962C8B-B14F-4D97-AF65-F5344CB8AC3E}">
        <p14:creationId xmlns:p14="http://schemas.microsoft.com/office/powerpoint/2010/main" val="34822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979E21A0-0EA8-4A90-9251-CC21EDDC1F65}"/>
              </a:ext>
            </a:extLst>
          </p:cNvPr>
          <p:cNvPicPr>
            <a:picLocks noChangeAspect="1"/>
          </p:cNvPicPr>
          <p:nvPr/>
        </p:nvPicPr>
        <p:blipFill>
          <a:blip r:embed="rId3"/>
          <a:stretch>
            <a:fillRect/>
          </a:stretch>
        </p:blipFill>
        <p:spPr>
          <a:xfrm>
            <a:off x="862130" y="206984"/>
            <a:ext cx="10467739" cy="6444031"/>
          </a:xfrm>
          <a:prstGeom prst="rect">
            <a:avLst/>
          </a:prstGeom>
        </p:spPr>
      </p:pic>
    </p:spTree>
    <p:extLst>
      <p:ext uri="{BB962C8B-B14F-4D97-AF65-F5344CB8AC3E}">
        <p14:creationId xmlns:p14="http://schemas.microsoft.com/office/powerpoint/2010/main" val="150597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4F4E808D-64F4-4EBE-ACA7-69E995E32D42}"/>
              </a:ext>
            </a:extLst>
          </p:cNvPr>
          <p:cNvPicPr>
            <a:picLocks noChangeAspect="1"/>
          </p:cNvPicPr>
          <p:nvPr/>
        </p:nvPicPr>
        <p:blipFill>
          <a:blip r:embed="rId3"/>
          <a:stretch>
            <a:fillRect/>
          </a:stretch>
        </p:blipFill>
        <p:spPr>
          <a:xfrm>
            <a:off x="376928" y="255757"/>
            <a:ext cx="11815072" cy="6346486"/>
          </a:xfrm>
          <a:prstGeom prst="rect">
            <a:avLst/>
          </a:prstGeom>
        </p:spPr>
      </p:pic>
    </p:spTree>
    <p:extLst>
      <p:ext uri="{BB962C8B-B14F-4D97-AF65-F5344CB8AC3E}">
        <p14:creationId xmlns:p14="http://schemas.microsoft.com/office/powerpoint/2010/main" val="1571018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7C9ABE30-2F5C-42E2-9AF3-2B4CD6B992EB}"/>
              </a:ext>
            </a:extLst>
          </p:cNvPr>
          <p:cNvPicPr>
            <a:picLocks noChangeAspect="1"/>
          </p:cNvPicPr>
          <p:nvPr/>
        </p:nvPicPr>
        <p:blipFill>
          <a:blip r:embed="rId3"/>
          <a:stretch>
            <a:fillRect/>
          </a:stretch>
        </p:blipFill>
        <p:spPr>
          <a:xfrm>
            <a:off x="471952" y="295384"/>
            <a:ext cx="11248095" cy="6267231"/>
          </a:xfrm>
          <a:prstGeom prst="rect">
            <a:avLst/>
          </a:prstGeom>
        </p:spPr>
      </p:pic>
    </p:spTree>
    <p:extLst>
      <p:ext uri="{BB962C8B-B14F-4D97-AF65-F5344CB8AC3E}">
        <p14:creationId xmlns:p14="http://schemas.microsoft.com/office/powerpoint/2010/main" val="395198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55FB8432-7C14-4E17-BA27-C57EFD59AA21}"/>
              </a:ext>
            </a:extLst>
          </p:cNvPr>
          <p:cNvPicPr>
            <a:picLocks noChangeAspect="1"/>
          </p:cNvPicPr>
          <p:nvPr/>
        </p:nvPicPr>
        <p:blipFill>
          <a:blip r:embed="rId3"/>
          <a:stretch>
            <a:fillRect/>
          </a:stretch>
        </p:blipFill>
        <p:spPr>
          <a:xfrm>
            <a:off x="587375" y="441701"/>
            <a:ext cx="10144623" cy="5974598"/>
          </a:xfrm>
          <a:prstGeom prst="rect">
            <a:avLst/>
          </a:prstGeom>
        </p:spPr>
      </p:pic>
    </p:spTree>
    <p:extLst>
      <p:ext uri="{BB962C8B-B14F-4D97-AF65-F5344CB8AC3E}">
        <p14:creationId xmlns:p14="http://schemas.microsoft.com/office/powerpoint/2010/main" val="180927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506D690A-883D-4FEC-9E4B-AEE295B9A866}"/>
              </a:ext>
            </a:extLst>
          </p:cNvPr>
          <p:cNvPicPr>
            <a:picLocks noChangeAspect="1"/>
          </p:cNvPicPr>
          <p:nvPr/>
        </p:nvPicPr>
        <p:blipFill>
          <a:blip r:embed="rId3"/>
          <a:stretch>
            <a:fillRect/>
          </a:stretch>
        </p:blipFill>
        <p:spPr>
          <a:xfrm>
            <a:off x="587375" y="334353"/>
            <a:ext cx="10368240" cy="6189294"/>
          </a:xfrm>
          <a:prstGeom prst="rect">
            <a:avLst/>
          </a:prstGeom>
        </p:spPr>
      </p:pic>
    </p:spTree>
    <p:extLst>
      <p:ext uri="{BB962C8B-B14F-4D97-AF65-F5344CB8AC3E}">
        <p14:creationId xmlns:p14="http://schemas.microsoft.com/office/powerpoint/2010/main" val="599559217"/>
      </p:ext>
    </p:extLst>
  </p:cSld>
  <p:clrMapOvr>
    <a:masterClrMapping/>
  </p:clrMapOvr>
</p:sld>
</file>

<file path=ppt/theme/theme1.xml><?xml version="1.0" encoding="utf-8"?>
<a:theme xmlns:a="http://schemas.openxmlformats.org/drawingml/2006/main" name="Skogsindustrierna">
  <a:themeElements>
    <a:clrScheme name="Skogsindustrierna_Colors">
      <a:dk1>
        <a:srgbClr val="000000"/>
      </a:dk1>
      <a:lt1>
        <a:srgbClr val="FFFFFF"/>
      </a:lt1>
      <a:dk2>
        <a:srgbClr val="44546A"/>
      </a:dk2>
      <a:lt2>
        <a:srgbClr val="E7E6E6"/>
      </a:lt2>
      <a:accent1>
        <a:srgbClr val="93B378"/>
      </a:accent1>
      <a:accent2>
        <a:srgbClr val="7992A5"/>
      </a:accent2>
      <a:accent3>
        <a:srgbClr val="F08046"/>
      </a:accent3>
      <a:accent4>
        <a:srgbClr val="E5F6DC"/>
      </a:accent4>
      <a:accent5>
        <a:srgbClr val="96B5A8"/>
      </a:accent5>
      <a:accent6>
        <a:srgbClr val="E0F9EA"/>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kogsindustrierna 16x9.potx" id="{6FC1845B-987F-4B3D-9DD3-EBEBC1C02183}" vid="{93D2A11F-F7EC-450C-86B2-15E8F524E372}"/>
    </a:ext>
  </a:extLst>
</a:theme>
</file>

<file path=ppt/theme/theme2.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Skogsindustrierna 16x9</Template>
  <TotalTime>17</TotalTime>
  <Words>1477</Words>
  <Application>Microsoft Office PowerPoint</Application>
  <PresentationFormat>Bredbild</PresentationFormat>
  <Paragraphs>72</Paragraphs>
  <Slides>9</Slides>
  <Notes>9</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9</vt:i4>
      </vt:variant>
    </vt:vector>
  </HeadingPairs>
  <TitlesOfParts>
    <vt:vector size="12" baseType="lpstr">
      <vt:lpstr>Arial</vt:lpstr>
      <vt:lpstr>Century Gothic</vt:lpstr>
      <vt:lpstr>Skogsindustrierna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Mattisson, Patrick</dc:creator>
  <cp:lastModifiedBy>Mattisson, Patrick</cp:lastModifiedBy>
  <cp:revision>4</cp:revision>
  <dcterms:created xsi:type="dcterms:W3CDTF">2019-09-24T10:18:44Z</dcterms:created>
  <dcterms:modified xsi:type="dcterms:W3CDTF">2019-09-24T12:03:15Z</dcterms:modified>
</cp:coreProperties>
</file>