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84" r:id="rId2"/>
    <p:sldId id="287" r:id="rId3"/>
    <p:sldId id="290" r:id="rId4"/>
    <p:sldId id="288" r:id="rId5"/>
    <p:sldId id="291" r:id="rId6"/>
    <p:sldId id="292" r:id="rId7"/>
    <p:sldId id="293" r:id="rId8"/>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4"/>
            <p14:sldId id="287"/>
            <p14:sldId id="290"/>
            <p14:sldId id="288"/>
            <p14:sldId id="291"/>
            <p14:sldId id="292"/>
            <p14:sldId id="29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2" autoAdjust="0"/>
    <p:restoredTop sz="81340" autoAdjust="0"/>
  </p:normalViewPr>
  <p:slideViewPr>
    <p:cSldViewPr snapToGrid="0">
      <p:cViewPr varScale="1">
        <p:scale>
          <a:sx n="50" d="100"/>
          <a:sy n="50" d="100"/>
        </p:scale>
        <p:origin x="44" y="128"/>
      </p:cViewPr>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2020-06-30</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2020-06-30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Av de drygt 18 miljoner kubikmeter sågade trävaror, som produceras i Sverige 2019, förbrukade vi cirka 5,6 miljoner kubikmeter inom landet. Den resterande delen, cirka två tredjedelar, exporteras till andra länder.</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1959140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Europa är svensk sågverksindustris viktigaste marknad, med Storbritannien som i särklass viktigaste land. Nordafrika är också en mycket viktig region, särskilt för furuexporten. Asien, främst Kina, är den region dit exporten ökat mest de senaste åren. Ungefär hälften av exporten är furu- och hälften granprodukter. Av granprodukterna hyvlas det mesta som exporteras.</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335150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Sedan 1970-talet har produktionen koncentreras till allt färre sågverk. Förädlingsgraden har ökat successivt och det blir även allt vanligare med trädslagsrena sågverk. Idag finns cirka 140 sågverk i landet.</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378521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Här redovisas Sveriges största tillverkare av sågade barrträvaror, baserat på siffror från 2018. Av den totala produktionen i Sverige svarar de tio största företagen för mer än 60 procent och de tjugo största företagen för cirka 80 procent.</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412284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286376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E3E48A10-82CF-4701-8C18-02183AA623D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a:extLst>
              <a:ext uri="{FF2B5EF4-FFF2-40B4-BE49-F238E27FC236}">
                <a16:creationId xmlns:a16="http://schemas.microsoft.com/office/drawing/2014/main" id="{1E9B5B8D-552B-4BB6-B1EE-36DE6A11AFE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54B3B106-3B72-45D8-942A-CBADDD43F77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7" name="Bildobjekt 6">
            <a:extLst>
              <a:ext uri="{FF2B5EF4-FFF2-40B4-BE49-F238E27FC236}">
                <a16:creationId xmlns:a16="http://schemas.microsoft.com/office/drawing/2014/main" id="{5D423110-1059-4933-8B57-6505E07E350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a:extLst>
              <a:ext uri="{FF2B5EF4-FFF2-40B4-BE49-F238E27FC236}">
                <a16:creationId xmlns:a16="http://schemas.microsoft.com/office/drawing/2014/main" id="{84CA87DF-4AC5-45EB-BFDC-785447AF734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8356836A-C2D1-4460-B60D-C911204C1B3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89446" y="3296274"/>
            <a:ext cx="2627999" cy="710716"/>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72DB273-B5C5-4782-9282-EF3057F751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9" y="3298655"/>
            <a:ext cx="2717999" cy="706566"/>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6" name="Bildobjekt 5">
            <a:extLst>
              <a:ext uri="{FF2B5EF4-FFF2-40B4-BE49-F238E27FC236}">
                <a16:creationId xmlns:a16="http://schemas.microsoft.com/office/drawing/2014/main" id="{CCB8450D-A2C5-41E6-90B4-4790EE20FE5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5" y="6119548"/>
            <a:ext cx="1602000" cy="416452"/>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3B4DFB8-F950-4A06-A2E3-813C8C10AEF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8" y="3298654"/>
            <a:ext cx="2717999" cy="706565"/>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6" name="Bildobjekt 5">
            <a:extLst>
              <a:ext uri="{FF2B5EF4-FFF2-40B4-BE49-F238E27FC236}">
                <a16:creationId xmlns:a16="http://schemas.microsoft.com/office/drawing/2014/main" id="{77306830-D009-44E7-9999-8F087D80120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10" name="Bildobjekt 9">
            <a:extLst>
              <a:ext uri="{FF2B5EF4-FFF2-40B4-BE49-F238E27FC236}">
                <a16:creationId xmlns:a16="http://schemas.microsoft.com/office/drawing/2014/main" id="{D2F07973-0CF3-41E4-BD09-0033374AFE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D63016D6-B7B5-4A44-8AB9-B90057EA83F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A7E76242-25BD-4163-AD1C-F641E0509515}"/>
              </a:ext>
            </a:extLst>
          </p:cNvPr>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0236013" y="6119019"/>
            <a:ext cx="1548000" cy="418641"/>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3">
            <a:extLst>
              <a:ext uri="{FF2B5EF4-FFF2-40B4-BE49-F238E27FC236}">
                <a16:creationId xmlns:a16="http://schemas.microsoft.com/office/drawing/2014/main" id="{5135BED1-22CA-4269-9DA7-816D703FB68A}"/>
              </a:ext>
            </a:extLst>
          </p:cNvPr>
          <p:cNvSpPr>
            <a:spLocks noGrp="1"/>
          </p:cNvSpPr>
          <p:nvPr>
            <p:ph type="title"/>
          </p:nvPr>
        </p:nvSpPr>
        <p:spPr>
          <a:xfrm>
            <a:off x="588963" y="334963"/>
            <a:ext cx="11017250" cy="863600"/>
          </a:xfrm>
        </p:spPr>
        <p:txBody>
          <a:bodyPr>
            <a:normAutofit/>
          </a:bodyPr>
          <a:lstStyle/>
          <a:p>
            <a:r>
              <a:rPr lang="sv-SE" dirty="0"/>
              <a:t>Produktion och export 1980-2019</a:t>
            </a:r>
            <a:br>
              <a:rPr lang="sv-SE" dirty="0"/>
            </a:br>
            <a:r>
              <a:rPr lang="sv-SE" sz="2600" b="0" dirty="0"/>
              <a:t>av sågade barrträvaror</a:t>
            </a:r>
          </a:p>
        </p:txBody>
      </p:sp>
      <p:sp>
        <p:nvSpPr>
          <p:cNvPr id="11" name="Text Box 6">
            <a:extLst>
              <a:ext uri="{FF2B5EF4-FFF2-40B4-BE49-F238E27FC236}">
                <a16:creationId xmlns:a16="http://schemas.microsoft.com/office/drawing/2014/main" id="{4343B878-6A7D-4631-82A3-212A50B11A05}"/>
              </a:ext>
            </a:extLst>
          </p:cNvPr>
          <p:cNvSpPr txBox="1">
            <a:spLocks noChangeArrowheads="1"/>
          </p:cNvSpPr>
          <p:nvPr/>
        </p:nvSpPr>
        <p:spPr bwMode="auto">
          <a:xfrm>
            <a:off x="172818" y="6388064"/>
            <a:ext cx="4032250" cy="332399"/>
          </a:xfrm>
          <a:prstGeom prst="rect">
            <a:avLst/>
          </a:prstGeom>
          <a:noFill/>
          <a:ln w="9525" algn="ctr">
            <a:noFill/>
            <a:miter lim="800000"/>
            <a:headEnd/>
            <a:tailEnd/>
          </a:ln>
        </p:spPr>
        <p:txBody>
          <a:bodyPr vert="horz" lIns="0" tIns="0" rIns="0" bIns="0" rtlCol="0" anchor="b">
            <a:spAutoFit/>
          </a:bodyPr>
          <a:lstStyle>
            <a:defPPr>
              <a:defRPr lang="sv-SE"/>
            </a:defPPr>
            <a:lvl1pPr marL="0" algn="ctr" defTabSz="914377" rtl="0" eaLnBrk="1" latinLnBrk="0" hangingPunct="1">
              <a:defRPr sz="9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spcBef>
                <a:spcPct val="50000"/>
              </a:spcBef>
            </a:pPr>
            <a:r>
              <a:rPr lang="sv-SE" sz="1200" dirty="0">
                <a:solidFill>
                  <a:schemeClr val="tx1"/>
                </a:solidFill>
              </a:rPr>
              <a:t>Källa: SCB, Skogsindustrierna</a:t>
            </a:r>
          </a:p>
        </p:txBody>
      </p:sp>
      <p:pic>
        <p:nvPicPr>
          <p:cNvPr id="4" name="Platshållare för innehåll 3">
            <a:extLst>
              <a:ext uri="{FF2B5EF4-FFF2-40B4-BE49-F238E27FC236}">
                <a16:creationId xmlns:a16="http://schemas.microsoft.com/office/drawing/2014/main" id="{ADAD7A70-290C-4CA4-8083-68940510ECCA}"/>
              </a:ext>
            </a:extLst>
          </p:cNvPr>
          <p:cNvPicPr>
            <a:picLocks noGrp="1" noChangeAspect="1"/>
          </p:cNvPicPr>
          <p:nvPr>
            <p:ph idx="1"/>
          </p:nvPr>
        </p:nvPicPr>
        <p:blipFill>
          <a:blip r:embed="rId3"/>
          <a:stretch>
            <a:fillRect/>
          </a:stretch>
        </p:blipFill>
        <p:spPr>
          <a:xfrm>
            <a:off x="588963" y="1376363"/>
            <a:ext cx="10137657" cy="4822115"/>
          </a:xfrm>
          <a:prstGeom prst="rect">
            <a:avLst/>
          </a:prstGeom>
        </p:spPr>
      </p:pic>
    </p:spTree>
    <p:extLst>
      <p:ext uri="{BB962C8B-B14F-4D97-AF65-F5344CB8AC3E}">
        <p14:creationId xmlns:p14="http://schemas.microsoft.com/office/powerpoint/2010/main" val="152638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4A7BDAC5-B7B7-4BDF-BEE8-D0F9BEE79675}"/>
              </a:ext>
            </a:extLst>
          </p:cNvPr>
          <p:cNvSpPr>
            <a:spLocks noGrp="1"/>
          </p:cNvSpPr>
          <p:nvPr>
            <p:ph type="title"/>
          </p:nvPr>
        </p:nvSpPr>
        <p:spPr>
          <a:xfrm>
            <a:off x="588963" y="334963"/>
            <a:ext cx="11017250" cy="863600"/>
          </a:xfrm>
        </p:spPr>
        <p:txBody>
          <a:bodyPr>
            <a:normAutofit/>
          </a:bodyPr>
          <a:lstStyle/>
          <a:p>
            <a:r>
              <a:rPr lang="sv-SE" sz="3300" dirty="0"/>
              <a:t>Sveriges export av sågade barrträvaror</a:t>
            </a:r>
            <a:br>
              <a:rPr lang="sv-SE" dirty="0"/>
            </a:br>
            <a:r>
              <a:rPr lang="sv-SE" sz="2900" b="0" dirty="0"/>
              <a:t>Fördelning per marknad och produkt</a:t>
            </a:r>
          </a:p>
        </p:txBody>
      </p:sp>
      <p:sp>
        <p:nvSpPr>
          <p:cNvPr id="6" name="Rektangel 5">
            <a:extLst>
              <a:ext uri="{FF2B5EF4-FFF2-40B4-BE49-F238E27FC236}">
                <a16:creationId xmlns:a16="http://schemas.microsoft.com/office/drawing/2014/main" id="{A1EC5553-EED2-48B0-8CAA-20A2B69BD984}"/>
              </a:ext>
            </a:extLst>
          </p:cNvPr>
          <p:cNvSpPr/>
          <p:nvPr/>
        </p:nvSpPr>
        <p:spPr>
          <a:xfrm>
            <a:off x="577338" y="5803257"/>
            <a:ext cx="4935393" cy="338554"/>
          </a:xfrm>
          <a:prstGeom prst="rect">
            <a:avLst/>
          </a:prstGeom>
        </p:spPr>
        <p:txBody>
          <a:bodyPr wrap="square">
            <a:spAutoFit/>
          </a:bodyPr>
          <a:lstStyle/>
          <a:p>
            <a:r>
              <a:rPr lang="sv-SE" sz="1600" b="1" dirty="0"/>
              <a:t>Total export 2019: </a:t>
            </a:r>
            <a:r>
              <a:rPr lang="sv-SE" sz="1600" dirty="0"/>
              <a:t>12,7 miljoner m</a:t>
            </a:r>
            <a:r>
              <a:rPr lang="sv-SE" sz="1600" baseline="30000" dirty="0"/>
              <a:t>3</a:t>
            </a:r>
            <a:r>
              <a:rPr lang="sv-SE" sz="1600" dirty="0"/>
              <a:t> (2017: 12,4)</a:t>
            </a:r>
          </a:p>
        </p:txBody>
      </p:sp>
      <p:sp>
        <p:nvSpPr>
          <p:cNvPr id="7" name="Platshållare för text 3">
            <a:extLst>
              <a:ext uri="{FF2B5EF4-FFF2-40B4-BE49-F238E27FC236}">
                <a16:creationId xmlns:a16="http://schemas.microsoft.com/office/drawing/2014/main" id="{050E0326-8328-428B-A54A-29A81208E65E}"/>
              </a:ext>
            </a:extLst>
          </p:cNvPr>
          <p:cNvSpPr txBox="1">
            <a:spLocks/>
          </p:cNvSpPr>
          <p:nvPr/>
        </p:nvSpPr>
        <p:spPr>
          <a:xfrm>
            <a:off x="577338" y="6164981"/>
            <a:ext cx="4032250" cy="360363"/>
          </a:xfrm>
          <a:prstGeom prst="rect">
            <a:avLst/>
          </a:prstGeom>
        </p:spPr>
        <p:txBody>
          <a:bodyPr vert="horz" lIns="0" tIns="0" rIns="0" bIns="0" rtlCol="0" anchor="b"/>
          <a:lstStyle>
            <a:defPPr>
              <a:defRPr lang="sv-SE"/>
            </a:defPPr>
            <a:lvl1pPr marL="0" algn="ctr" defTabSz="914377" rtl="0" eaLnBrk="1" latinLnBrk="0" hangingPunct="1">
              <a:defRPr sz="9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lgn="l"/>
            <a:r>
              <a:rPr lang="sv-SE" dirty="0">
                <a:solidFill>
                  <a:schemeClr val="tx1">
                    <a:lumMod val="75000"/>
                    <a:lumOff val="25000"/>
                  </a:schemeClr>
                </a:solidFill>
              </a:rPr>
              <a:t>Källa: SCB Skogsindustrierna</a:t>
            </a:r>
          </a:p>
        </p:txBody>
      </p:sp>
      <p:pic>
        <p:nvPicPr>
          <p:cNvPr id="9" name="Platshållare för innehåll 8">
            <a:extLst>
              <a:ext uri="{FF2B5EF4-FFF2-40B4-BE49-F238E27FC236}">
                <a16:creationId xmlns:a16="http://schemas.microsoft.com/office/drawing/2014/main" id="{0C3F4316-8131-40C3-A63C-9B56D52201BE}"/>
              </a:ext>
            </a:extLst>
          </p:cNvPr>
          <p:cNvPicPr>
            <a:picLocks noGrp="1" noChangeAspect="1"/>
          </p:cNvPicPr>
          <p:nvPr>
            <p:ph idx="1"/>
          </p:nvPr>
        </p:nvPicPr>
        <p:blipFill>
          <a:blip r:embed="rId3"/>
          <a:stretch>
            <a:fillRect/>
          </a:stretch>
        </p:blipFill>
        <p:spPr>
          <a:xfrm>
            <a:off x="588963" y="1376363"/>
            <a:ext cx="10606165" cy="4581291"/>
          </a:xfrm>
          <a:prstGeom prst="rect">
            <a:avLst/>
          </a:prstGeom>
        </p:spPr>
      </p:pic>
    </p:spTree>
    <p:extLst>
      <p:ext uri="{BB962C8B-B14F-4D97-AF65-F5344CB8AC3E}">
        <p14:creationId xmlns:p14="http://schemas.microsoft.com/office/powerpoint/2010/main" val="48819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E91DABA-F4E8-46F2-842A-F11C12D37653}"/>
              </a:ext>
            </a:extLst>
          </p:cNvPr>
          <p:cNvSpPr>
            <a:spLocks noGrp="1" noChangeArrowheads="1"/>
          </p:cNvSpPr>
          <p:nvPr>
            <p:ph type="title"/>
          </p:nvPr>
        </p:nvSpPr>
        <p:spPr>
          <a:xfrm>
            <a:off x="588963" y="334963"/>
            <a:ext cx="11017250" cy="863600"/>
          </a:xfrm>
        </p:spPr>
        <p:txBody>
          <a:bodyPr>
            <a:normAutofit/>
          </a:bodyPr>
          <a:lstStyle/>
          <a:p>
            <a:pPr algn="ctr"/>
            <a:r>
              <a:rPr lang="sv-SE" sz="2800" dirty="0"/>
              <a:t>Strukturutveckling i svensk sågverksindustri</a:t>
            </a:r>
            <a:br>
              <a:rPr lang="sv-SE" sz="2800" dirty="0"/>
            </a:br>
            <a:endParaRPr lang="sv-SE" sz="1400" dirty="0"/>
          </a:p>
        </p:txBody>
      </p:sp>
      <p:sp>
        <p:nvSpPr>
          <p:cNvPr id="7" name="Text Box 7">
            <a:extLst>
              <a:ext uri="{FF2B5EF4-FFF2-40B4-BE49-F238E27FC236}">
                <a16:creationId xmlns:a16="http://schemas.microsoft.com/office/drawing/2014/main" id="{99E49E1E-6519-492C-A9E0-6DD67F658A85}"/>
              </a:ext>
            </a:extLst>
          </p:cNvPr>
          <p:cNvSpPr txBox="1">
            <a:spLocks noChangeArrowheads="1"/>
          </p:cNvSpPr>
          <p:nvPr/>
        </p:nvSpPr>
        <p:spPr bwMode="auto">
          <a:xfrm>
            <a:off x="9065728" y="5496223"/>
            <a:ext cx="2743199" cy="461665"/>
          </a:xfrm>
          <a:prstGeom prst="rect">
            <a:avLst/>
          </a:prstGeom>
          <a:noFill/>
          <a:ln w="9525">
            <a:noFill/>
            <a:miter lim="800000"/>
            <a:headEnd/>
            <a:tailEnd/>
          </a:ln>
          <a:effectLst/>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sv-SE" sz="1200" i="0" u="none" strike="noStrike" kern="1200" cap="none" spc="0" normalizeH="0" baseline="0" noProof="0" dirty="0">
                <a:ln>
                  <a:noFill/>
                </a:ln>
                <a:solidFill>
                  <a:srgbClr val="000000"/>
                </a:solidFill>
                <a:effectLst/>
                <a:uLnTx/>
                <a:uFillTx/>
                <a:ea typeface="+mn-ea"/>
                <a:cs typeface="+mn-cs"/>
              </a:rPr>
              <a:t>Prod/sågverk 150 000 m3</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sv-SE" sz="12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 name="Text Box 6">
            <a:extLst>
              <a:ext uri="{FF2B5EF4-FFF2-40B4-BE49-F238E27FC236}">
                <a16:creationId xmlns:a16="http://schemas.microsoft.com/office/drawing/2014/main" id="{3A21BB17-5F9C-485B-B0D7-A7938952BEE9}"/>
              </a:ext>
            </a:extLst>
          </p:cNvPr>
          <p:cNvSpPr txBox="1">
            <a:spLocks noChangeArrowheads="1"/>
          </p:cNvSpPr>
          <p:nvPr/>
        </p:nvSpPr>
        <p:spPr bwMode="auto">
          <a:xfrm>
            <a:off x="172818" y="6388064"/>
            <a:ext cx="4032250" cy="332399"/>
          </a:xfrm>
          <a:prstGeom prst="rect">
            <a:avLst/>
          </a:prstGeom>
          <a:noFill/>
          <a:ln w="9525" algn="ctr">
            <a:noFill/>
            <a:miter lim="800000"/>
            <a:headEnd/>
            <a:tailEnd/>
          </a:ln>
        </p:spPr>
        <p:txBody>
          <a:bodyPr vert="horz" lIns="0" tIns="0" rIns="0" bIns="0" rtlCol="0" anchor="b">
            <a:spAutoFit/>
          </a:bodyPr>
          <a:lstStyle>
            <a:defPPr>
              <a:defRPr lang="sv-SE"/>
            </a:defPPr>
            <a:lvl1pPr marL="0" algn="ctr" defTabSz="914377" rtl="0" eaLnBrk="1" latinLnBrk="0" hangingPunct="1">
              <a:defRPr sz="9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spcBef>
                <a:spcPct val="50000"/>
              </a:spcBef>
            </a:pPr>
            <a:r>
              <a:rPr lang="sv-SE" sz="1200" dirty="0">
                <a:solidFill>
                  <a:schemeClr val="tx1"/>
                </a:solidFill>
              </a:rPr>
              <a:t>Källa: SCB, Skogsindustrierna</a:t>
            </a:r>
          </a:p>
        </p:txBody>
      </p:sp>
      <p:pic>
        <p:nvPicPr>
          <p:cNvPr id="11" name="Platshållare för innehåll 10">
            <a:extLst>
              <a:ext uri="{FF2B5EF4-FFF2-40B4-BE49-F238E27FC236}">
                <a16:creationId xmlns:a16="http://schemas.microsoft.com/office/drawing/2014/main" id="{BA746660-7BB1-4E83-9A9B-26A558CF93D6}"/>
              </a:ext>
            </a:extLst>
          </p:cNvPr>
          <p:cNvPicPr>
            <a:picLocks noGrp="1" noChangeAspect="1"/>
          </p:cNvPicPr>
          <p:nvPr>
            <p:ph idx="1"/>
          </p:nvPr>
        </p:nvPicPr>
        <p:blipFill>
          <a:blip r:embed="rId3"/>
          <a:stretch>
            <a:fillRect/>
          </a:stretch>
        </p:blipFill>
        <p:spPr>
          <a:xfrm>
            <a:off x="647224" y="1376363"/>
            <a:ext cx="10900727" cy="4403725"/>
          </a:xfrm>
          <a:prstGeom prst="rect">
            <a:avLst/>
          </a:prstGeom>
        </p:spPr>
      </p:pic>
    </p:spTree>
    <p:extLst>
      <p:ext uri="{BB962C8B-B14F-4D97-AF65-F5344CB8AC3E}">
        <p14:creationId xmlns:p14="http://schemas.microsoft.com/office/powerpoint/2010/main" val="52688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895301A-A999-468D-AB98-1295BBC3AC0C}"/>
              </a:ext>
            </a:extLst>
          </p:cNvPr>
          <p:cNvSpPr>
            <a:spLocks noGrp="1" noChangeArrowheads="1"/>
          </p:cNvSpPr>
          <p:nvPr>
            <p:ph type="title"/>
          </p:nvPr>
        </p:nvSpPr>
        <p:spPr>
          <a:xfrm>
            <a:off x="588963" y="334963"/>
            <a:ext cx="11017250" cy="863600"/>
          </a:xfrm>
        </p:spPr>
        <p:txBody>
          <a:bodyPr/>
          <a:lstStyle/>
          <a:p>
            <a:r>
              <a:rPr lang="sv-SE" dirty="0"/>
              <a:t>Sveriges största tillverkare</a:t>
            </a:r>
            <a:r>
              <a:rPr lang="sv-SE" dirty="0">
                <a:cs typeface="Arial" charset="0"/>
              </a:rPr>
              <a:t> av sågade barrträvaror, produktion 2019</a:t>
            </a:r>
          </a:p>
        </p:txBody>
      </p:sp>
      <p:sp>
        <p:nvSpPr>
          <p:cNvPr id="7" name="textruta 6">
            <a:extLst>
              <a:ext uri="{FF2B5EF4-FFF2-40B4-BE49-F238E27FC236}">
                <a16:creationId xmlns:a16="http://schemas.microsoft.com/office/drawing/2014/main" id="{0B8A7653-115E-4655-8F0A-0F04F38D0306}"/>
              </a:ext>
            </a:extLst>
          </p:cNvPr>
          <p:cNvSpPr txBox="1"/>
          <p:nvPr/>
        </p:nvSpPr>
        <p:spPr>
          <a:xfrm>
            <a:off x="678643" y="5394701"/>
            <a:ext cx="1861279" cy="338554"/>
          </a:xfrm>
          <a:prstGeom prst="rect">
            <a:avLst/>
          </a:prstGeom>
          <a:noFill/>
        </p:spPr>
        <p:txBody>
          <a:bodyPr wrap="none" rtlCol="0">
            <a:spAutoFit/>
          </a:bodyPr>
          <a:lstStyle/>
          <a:p>
            <a:r>
              <a:rPr lang="sv-SE" sz="1600" dirty="0"/>
              <a:t>*Inkl. Gällö </a:t>
            </a:r>
            <a:r>
              <a:rPr lang="sv-SE" sz="1600" dirty="0" err="1"/>
              <a:t>Timber</a:t>
            </a:r>
            <a:endParaRPr lang="sv-SE" sz="1600" dirty="0"/>
          </a:p>
        </p:txBody>
      </p:sp>
      <p:sp>
        <p:nvSpPr>
          <p:cNvPr id="8" name="Rectangle 4">
            <a:extLst>
              <a:ext uri="{FF2B5EF4-FFF2-40B4-BE49-F238E27FC236}">
                <a16:creationId xmlns:a16="http://schemas.microsoft.com/office/drawing/2014/main" id="{A72F171C-3E9D-4CD0-A51F-912DA486A87C}"/>
              </a:ext>
            </a:extLst>
          </p:cNvPr>
          <p:cNvSpPr>
            <a:spLocks noChangeArrowheads="1"/>
          </p:cNvSpPr>
          <p:nvPr/>
        </p:nvSpPr>
        <p:spPr bwMode="auto">
          <a:xfrm>
            <a:off x="10094560" y="5612093"/>
            <a:ext cx="1203857" cy="335989"/>
          </a:xfrm>
          <a:prstGeom prst="rect">
            <a:avLst/>
          </a:prstGeom>
          <a:noFill/>
          <a:ln w="12700">
            <a:noFill/>
            <a:miter lim="800000"/>
            <a:headEnd/>
            <a:tailEnd/>
          </a:ln>
        </p:spPr>
        <p:txBody>
          <a:bodyPr wrap="none" lIns="90488" tIns="44450" rIns="90488" bIns="44450">
            <a:spAutoFit/>
          </a:bodyPr>
          <a:lstStyle/>
          <a:p>
            <a:pPr algn="l" eaLnBrk="0" hangingPunct="0"/>
            <a:r>
              <a:rPr lang="sv-SE" sz="1600" dirty="0"/>
              <a:t>Miljoner m</a:t>
            </a:r>
            <a:r>
              <a:rPr lang="sv-SE" sz="1600" baseline="30000" dirty="0"/>
              <a:t>3</a:t>
            </a:r>
            <a:endParaRPr lang="sv-SE" sz="1600" dirty="0"/>
          </a:p>
        </p:txBody>
      </p:sp>
      <p:sp>
        <p:nvSpPr>
          <p:cNvPr id="6" name="Text Box 6">
            <a:extLst>
              <a:ext uri="{FF2B5EF4-FFF2-40B4-BE49-F238E27FC236}">
                <a16:creationId xmlns:a16="http://schemas.microsoft.com/office/drawing/2014/main" id="{906094FF-77EE-4F6A-8D05-C94E5E28A050}"/>
              </a:ext>
            </a:extLst>
          </p:cNvPr>
          <p:cNvSpPr txBox="1">
            <a:spLocks noChangeArrowheads="1"/>
          </p:cNvSpPr>
          <p:nvPr/>
        </p:nvSpPr>
        <p:spPr bwMode="auto">
          <a:xfrm>
            <a:off x="172818" y="6535797"/>
            <a:ext cx="4032250" cy="184666"/>
          </a:xfrm>
          <a:prstGeom prst="rect">
            <a:avLst/>
          </a:prstGeom>
          <a:noFill/>
          <a:ln w="9525" algn="ctr">
            <a:noFill/>
            <a:miter lim="800000"/>
            <a:headEnd/>
            <a:tailEnd/>
          </a:ln>
        </p:spPr>
        <p:txBody>
          <a:bodyPr vert="horz" lIns="0" tIns="0" rIns="0" bIns="0" rtlCol="0" anchor="b">
            <a:spAutoFit/>
          </a:bodyPr>
          <a:lstStyle>
            <a:defPPr>
              <a:defRPr lang="sv-SE"/>
            </a:defPPr>
            <a:lvl1pPr marL="0" algn="ctr" defTabSz="914377" rtl="0" eaLnBrk="1" latinLnBrk="0" hangingPunct="1">
              <a:defRPr sz="9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a:spcBef>
                <a:spcPct val="50000"/>
              </a:spcBef>
            </a:pPr>
            <a:r>
              <a:rPr lang="sv-SE" sz="1200" dirty="0">
                <a:solidFill>
                  <a:schemeClr val="tx1"/>
                </a:solidFill>
              </a:rPr>
              <a:t>Källa: Skogsindustrierna</a:t>
            </a:r>
          </a:p>
        </p:txBody>
      </p:sp>
      <p:pic>
        <p:nvPicPr>
          <p:cNvPr id="10" name="Platshållare för innehåll 9">
            <a:extLst>
              <a:ext uri="{FF2B5EF4-FFF2-40B4-BE49-F238E27FC236}">
                <a16:creationId xmlns:a16="http://schemas.microsoft.com/office/drawing/2014/main" id="{DE987AF0-DC77-498B-8251-2312E1FB678F}"/>
              </a:ext>
            </a:extLst>
          </p:cNvPr>
          <p:cNvPicPr>
            <a:picLocks noGrp="1" noChangeAspect="1"/>
          </p:cNvPicPr>
          <p:nvPr>
            <p:ph idx="1"/>
          </p:nvPr>
        </p:nvPicPr>
        <p:blipFill>
          <a:blip r:embed="rId3"/>
          <a:stretch>
            <a:fillRect/>
          </a:stretch>
        </p:blipFill>
        <p:spPr>
          <a:xfrm>
            <a:off x="589374" y="1377379"/>
            <a:ext cx="11016427" cy="4401693"/>
          </a:xfrm>
          <a:prstGeom prst="rect">
            <a:avLst/>
          </a:prstGeom>
        </p:spPr>
      </p:pic>
    </p:spTree>
    <p:extLst>
      <p:ext uri="{BB962C8B-B14F-4D97-AF65-F5344CB8AC3E}">
        <p14:creationId xmlns:p14="http://schemas.microsoft.com/office/powerpoint/2010/main" val="177731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1DE0816D-3F9A-49D8-8941-3A34776BFE71}"/>
              </a:ext>
            </a:extLst>
          </p:cNvPr>
          <p:cNvSpPr>
            <a:spLocks noGrp="1"/>
          </p:cNvSpPr>
          <p:nvPr>
            <p:ph type="title"/>
          </p:nvPr>
        </p:nvSpPr>
        <p:spPr>
          <a:xfrm>
            <a:off x="588963" y="334963"/>
            <a:ext cx="11017250" cy="863600"/>
          </a:xfrm>
        </p:spPr>
        <p:txBody>
          <a:bodyPr/>
          <a:lstStyle/>
          <a:p>
            <a:r>
              <a:rPr lang="sv-SE" dirty="0">
                <a:solidFill>
                  <a:schemeClr val="tx1">
                    <a:lumMod val="75000"/>
                    <a:lumOff val="25000"/>
                  </a:schemeClr>
                </a:solidFill>
              </a:rPr>
              <a:t>Världens produktion av sågade barrträvaror 1960-2018</a:t>
            </a:r>
          </a:p>
        </p:txBody>
      </p:sp>
      <p:sp>
        <p:nvSpPr>
          <p:cNvPr id="7" name="textruta 6">
            <a:extLst>
              <a:ext uri="{FF2B5EF4-FFF2-40B4-BE49-F238E27FC236}">
                <a16:creationId xmlns:a16="http://schemas.microsoft.com/office/drawing/2014/main" id="{E43E64A7-2D53-4309-BCAF-75D06AEA624F}"/>
              </a:ext>
            </a:extLst>
          </p:cNvPr>
          <p:cNvSpPr txBox="1"/>
          <p:nvPr/>
        </p:nvSpPr>
        <p:spPr>
          <a:xfrm>
            <a:off x="664183" y="6209598"/>
            <a:ext cx="3300904" cy="276999"/>
          </a:xfrm>
          <a:prstGeom prst="rect">
            <a:avLst/>
          </a:prstGeom>
          <a:noFill/>
        </p:spPr>
        <p:txBody>
          <a:bodyPr wrap="none" rtlCol="0">
            <a:spAutoFit/>
          </a:bodyPr>
          <a:lstStyle/>
          <a:p>
            <a:r>
              <a:rPr lang="sv-SE" sz="1200" dirty="0"/>
              <a:t>Källa: FAO, bearbetning Skogsindustrierna</a:t>
            </a:r>
          </a:p>
        </p:txBody>
      </p:sp>
      <p:pic>
        <p:nvPicPr>
          <p:cNvPr id="4" name="Platshållare för innehåll 3">
            <a:extLst>
              <a:ext uri="{FF2B5EF4-FFF2-40B4-BE49-F238E27FC236}">
                <a16:creationId xmlns:a16="http://schemas.microsoft.com/office/drawing/2014/main" id="{DAB41866-130F-4935-899D-8F7BADE3DDC1}"/>
              </a:ext>
            </a:extLst>
          </p:cNvPr>
          <p:cNvPicPr>
            <a:picLocks noGrp="1" noChangeAspect="1"/>
          </p:cNvPicPr>
          <p:nvPr>
            <p:ph idx="1"/>
          </p:nvPr>
        </p:nvPicPr>
        <p:blipFill>
          <a:blip r:embed="rId3"/>
          <a:stretch>
            <a:fillRect/>
          </a:stretch>
        </p:blipFill>
        <p:spPr>
          <a:xfrm>
            <a:off x="591409" y="1376363"/>
            <a:ext cx="11012357" cy="4403725"/>
          </a:xfrm>
          <a:prstGeom prst="rect">
            <a:avLst/>
          </a:prstGeom>
        </p:spPr>
      </p:pic>
    </p:spTree>
    <p:extLst>
      <p:ext uri="{BB962C8B-B14F-4D97-AF65-F5344CB8AC3E}">
        <p14:creationId xmlns:p14="http://schemas.microsoft.com/office/powerpoint/2010/main" val="158631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B69C21-C979-414F-8D59-5405ABF2A855}"/>
              </a:ext>
            </a:extLst>
          </p:cNvPr>
          <p:cNvSpPr txBox="1">
            <a:spLocks noGrp="1" noChangeArrowheads="1"/>
          </p:cNvSpPr>
          <p:nvPr>
            <p:ph type="title"/>
          </p:nvPr>
        </p:nvSpPr>
        <p:spPr>
          <a:xfrm>
            <a:off x="588963" y="334963"/>
            <a:ext cx="11017250" cy="863600"/>
          </a:xfrm>
          <a:prstGeom prst="rect">
            <a:avLst/>
          </a:prstGeom>
        </p:spPr>
        <p:txBody>
          <a:bodyPr vert="horz" lIns="0" tIns="0" rIns="0" bIns="0" rtlCol="0" anchor="b">
            <a:normAutofit/>
          </a:bodyPr>
          <a:lstStyle>
            <a:lvl1pPr algn="l" defTabSz="914400" rtl="0" eaLnBrk="1" latinLnBrk="0" hangingPunct="1">
              <a:spcBef>
                <a:spcPct val="0"/>
              </a:spcBef>
              <a:buFont typeface="Arial" pitchFamily="34" charset="0"/>
              <a:buNone/>
              <a:defRPr sz="3000" b="1" kern="1200">
                <a:solidFill>
                  <a:schemeClr val="tx1"/>
                </a:solidFill>
                <a:latin typeface="+mj-lt"/>
                <a:ea typeface="+mj-ea"/>
                <a:cs typeface="+mj-cs"/>
              </a:defRPr>
            </a:lvl1pPr>
          </a:lstStyle>
          <a:p>
            <a:r>
              <a:rPr lang="sv-SE" dirty="0">
                <a:solidFill>
                  <a:schemeClr val="tx1">
                    <a:lumMod val="75000"/>
                    <a:lumOff val="25000"/>
                  </a:schemeClr>
                </a:solidFill>
              </a:rPr>
              <a:t>Produktion av sågade trävaror 2018</a:t>
            </a:r>
          </a:p>
          <a:p>
            <a:r>
              <a:rPr lang="sv-SE" dirty="0">
                <a:solidFill>
                  <a:schemeClr val="tx1">
                    <a:lumMod val="75000"/>
                    <a:lumOff val="25000"/>
                  </a:schemeClr>
                </a:solidFill>
              </a:rPr>
              <a:t>Världens största producentländer</a:t>
            </a:r>
          </a:p>
        </p:txBody>
      </p:sp>
      <p:sp>
        <p:nvSpPr>
          <p:cNvPr id="7" name="textruta 6">
            <a:extLst>
              <a:ext uri="{FF2B5EF4-FFF2-40B4-BE49-F238E27FC236}">
                <a16:creationId xmlns:a16="http://schemas.microsoft.com/office/drawing/2014/main" id="{F088D98B-89D4-48DB-BC30-0F4D005B9899}"/>
              </a:ext>
            </a:extLst>
          </p:cNvPr>
          <p:cNvSpPr txBox="1"/>
          <p:nvPr/>
        </p:nvSpPr>
        <p:spPr>
          <a:xfrm>
            <a:off x="664183" y="6209598"/>
            <a:ext cx="3300904" cy="276999"/>
          </a:xfrm>
          <a:prstGeom prst="rect">
            <a:avLst/>
          </a:prstGeom>
          <a:noFill/>
        </p:spPr>
        <p:txBody>
          <a:bodyPr wrap="none" rtlCol="0">
            <a:spAutoFit/>
          </a:bodyPr>
          <a:lstStyle/>
          <a:p>
            <a:r>
              <a:rPr lang="sv-SE" sz="1200" dirty="0"/>
              <a:t>Källa: FAO, bearbetning Skogsindustrierna</a:t>
            </a:r>
          </a:p>
        </p:txBody>
      </p:sp>
      <p:pic>
        <p:nvPicPr>
          <p:cNvPr id="8" name="Platshållare för innehåll 7">
            <a:extLst>
              <a:ext uri="{FF2B5EF4-FFF2-40B4-BE49-F238E27FC236}">
                <a16:creationId xmlns:a16="http://schemas.microsoft.com/office/drawing/2014/main" id="{C7EDA39C-2ADC-48EE-A956-EABB343E230B}"/>
              </a:ext>
            </a:extLst>
          </p:cNvPr>
          <p:cNvPicPr>
            <a:picLocks noGrp="1" noChangeAspect="1"/>
          </p:cNvPicPr>
          <p:nvPr>
            <p:ph idx="1"/>
          </p:nvPr>
        </p:nvPicPr>
        <p:blipFill>
          <a:blip r:embed="rId2"/>
          <a:stretch>
            <a:fillRect/>
          </a:stretch>
        </p:blipFill>
        <p:spPr>
          <a:xfrm>
            <a:off x="588963" y="1378432"/>
            <a:ext cx="11017250" cy="4399587"/>
          </a:xfrm>
          <a:prstGeom prst="rect">
            <a:avLst/>
          </a:prstGeom>
        </p:spPr>
      </p:pic>
    </p:spTree>
    <p:extLst>
      <p:ext uri="{BB962C8B-B14F-4D97-AF65-F5344CB8AC3E}">
        <p14:creationId xmlns:p14="http://schemas.microsoft.com/office/powerpoint/2010/main" val="203373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99081673-CBD0-419A-BDC3-98EA18FDA281}"/>
              </a:ext>
            </a:extLst>
          </p:cNvPr>
          <p:cNvSpPr txBox="1">
            <a:spLocks noGrp="1" noChangeArrowheads="1"/>
          </p:cNvSpPr>
          <p:nvPr>
            <p:ph type="title"/>
          </p:nvPr>
        </p:nvSpPr>
        <p:spPr>
          <a:xfrm>
            <a:off x="588963" y="334963"/>
            <a:ext cx="11017250" cy="863600"/>
          </a:xfrm>
          <a:prstGeom prst="rect">
            <a:avLst/>
          </a:prstGeom>
        </p:spPr>
        <p:txBody>
          <a:bodyPr vert="horz" lIns="0" tIns="0" rIns="0" bIns="0" rtlCol="0" anchor="b">
            <a:normAutofit/>
          </a:bodyPr>
          <a:lstStyle>
            <a:lvl1pPr algn="l" defTabSz="914400" rtl="0" eaLnBrk="1" latinLnBrk="0" hangingPunct="1">
              <a:spcBef>
                <a:spcPct val="0"/>
              </a:spcBef>
              <a:buFont typeface="Arial" pitchFamily="34" charset="0"/>
              <a:buNone/>
              <a:defRPr sz="3000" b="1" kern="1200">
                <a:solidFill>
                  <a:schemeClr val="tx1"/>
                </a:solidFill>
                <a:latin typeface="+mj-lt"/>
                <a:ea typeface="+mj-ea"/>
                <a:cs typeface="+mj-cs"/>
              </a:defRPr>
            </a:lvl1pPr>
          </a:lstStyle>
          <a:p>
            <a:r>
              <a:rPr lang="sv-SE" dirty="0">
                <a:solidFill>
                  <a:schemeClr val="tx1">
                    <a:lumMod val="75000"/>
                    <a:lumOff val="25000"/>
                  </a:schemeClr>
                </a:solidFill>
              </a:rPr>
              <a:t>Export av sågade trävaror. </a:t>
            </a:r>
          </a:p>
          <a:p>
            <a:r>
              <a:rPr lang="sv-SE" dirty="0">
                <a:solidFill>
                  <a:schemeClr val="tx1">
                    <a:lumMod val="75000"/>
                    <a:lumOff val="25000"/>
                  </a:schemeClr>
                </a:solidFill>
              </a:rPr>
              <a:t>Världens största exportländer 2018.</a:t>
            </a:r>
          </a:p>
        </p:txBody>
      </p:sp>
      <p:sp>
        <p:nvSpPr>
          <p:cNvPr id="7" name="textruta 6">
            <a:extLst>
              <a:ext uri="{FF2B5EF4-FFF2-40B4-BE49-F238E27FC236}">
                <a16:creationId xmlns:a16="http://schemas.microsoft.com/office/drawing/2014/main" id="{555E8F48-D045-4E4F-9256-0B539609F52A}"/>
              </a:ext>
            </a:extLst>
          </p:cNvPr>
          <p:cNvSpPr txBox="1"/>
          <p:nvPr/>
        </p:nvSpPr>
        <p:spPr>
          <a:xfrm>
            <a:off x="664183" y="6209598"/>
            <a:ext cx="3300904" cy="276999"/>
          </a:xfrm>
          <a:prstGeom prst="rect">
            <a:avLst/>
          </a:prstGeom>
          <a:noFill/>
        </p:spPr>
        <p:txBody>
          <a:bodyPr wrap="none" rtlCol="0">
            <a:spAutoFit/>
          </a:bodyPr>
          <a:lstStyle/>
          <a:p>
            <a:r>
              <a:rPr lang="sv-SE" sz="1200" dirty="0"/>
              <a:t>Källa: FAO, bearbetning Skogsindustrierna</a:t>
            </a:r>
          </a:p>
        </p:txBody>
      </p:sp>
      <p:pic>
        <p:nvPicPr>
          <p:cNvPr id="8" name="Platshållare för innehåll 7">
            <a:extLst>
              <a:ext uri="{FF2B5EF4-FFF2-40B4-BE49-F238E27FC236}">
                <a16:creationId xmlns:a16="http://schemas.microsoft.com/office/drawing/2014/main" id="{A8CB0313-0FA3-4F30-85A7-1801E1F885EF}"/>
              </a:ext>
            </a:extLst>
          </p:cNvPr>
          <p:cNvPicPr>
            <a:picLocks noGrp="1" noChangeAspect="1"/>
          </p:cNvPicPr>
          <p:nvPr>
            <p:ph idx="1"/>
          </p:nvPr>
        </p:nvPicPr>
        <p:blipFill>
          <a:blip r:embed="rId2"/>
          <a:stretch>
            <a:fillRect/>
          </a:stretch>
        </p:blipFill>
        <p:spPr>
          <a:xfrm>
            <a:off x="588963" y="1378432"/>
            <a:ext cx="11017250" cy="4399587"/>
          </a:xfrm>
          <a:prstGeom prst="rect">
            <a:avLst/>
          </a:prstGeom>
        </p:spPr>
      </p:pic>
    </p:spTree>
    <p:extLst>
      <p:ext uri="{BB962C8B-B14F-4D97-AF65-F5344CB8AC3E}">
        <p14:creationId xmlns:p14="http://schemas.microsoft.com/office/powerpoint/2010/main" val="3873673764"/>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potx" id="{6FC1845B-987F-4B3D-9DD3-EBEBC1C02183}" vid="{93D2A11F-F7EC-450C-86B2-15E8F524E372}"/>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Template>
  <TotalTime>565</TotalTime>
  <Words>293</Words>
  <Application>Microsoft Office PowerPoint</Application>
  <PresentationFormat>Bredbild</PresentationFormat>
  <Paragraphs>29</Paragraphs>
  <Slides>7</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Century Gothic</vt:lpstr>
      <vt:lpstr>Skogsindustrierna</vt:lpstr>
      <vt:lpstr>Produktion och export 1980-2019 av sågade barrträvaror</vt:lpstr>
      <vt:lpstr>Sveriges export av sågade barrträvaror Fördelning per marknad och produkt</vt:lpstr>
      <vt:lpstr>Strukturutveckling i svensk sågverksindustri </vt:lpstr>
      <vt:lpstr>Sveriges största tillverkare av sågade barrträvaror, produktion 2019</vt:lpstr>
      <vt:lpstr>Världens produktion av sågade barrträvaror 1960-2018</vt:lpstr>
      <vt:lpstr>Produktion av sågade trävaror 2018 Världens största producentländer</vt:lpstr>
      <vt:lpstr>Export av sågade trävaror.  Världens största exportländer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Niklasson, Magnus</dc:creator>
  <cp:lastModifiedBy>Kull, Axelina</cp:lastModifiedBy>
  <cp:revision>26</cp:revision>
  <dcterms:created xsi:type="dcterms:W3CDTF">2019-03-14T08:27:58Z</dcterms:created>
  <dcterms:modified xsi:type="dcterms:W3CDTF">2020-06-30T13:43:08Z</dcterms:modified>
</cp:coreProperties>
</file>