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84" r:id="rId2"/>
    <p:sldId id="287" r:id="rId3"/>
    <p:sldId id="290" r:id="rId4"/>
    <p:sldId id="288" r:id="rId5"/>
    <p:sldId id="291" r:id="rId6"/>
    <p:sldId id="292" r:id="rId7"/>
    <p:sldId id="293" r:id="rId8"/>
  </p:sldIdLst>
  <p:sldSz cx="12192000" cy="6858000"/>
  <p:notesSz cx="6858000" cy="9144000"/>
  <p:defaultText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ktioner" id="{0332FA32-E790-4CD3-86B6-B248B4EADE8B}">
          <p14:sldIdLst/>
        </p14:section>
        <p14:section name="Presentation" id="{3A8E3980-A42D-493A-9520-B376ACD18F40}">
          <p14:sldIdLst>
            <p14:sldId id="284"/>
            <p14:sldId id="287"/>
            <p14:sldId id="290"/>
            <p14:sldId id="288"/>
            <p14:sldId id="291"/>
            <p14:sldId id="292"/>
            <p14:sldId id="29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2" autoAdjust="0"/>
    <p:restoredTop sz="81340" autoAdjust="0"/>
  </p:normalViewPr>
  <p:slideViewPr>
    <p:cSldViewPr snapToGrid="0">
      <p:cViewPr varScale="1">
        <p:scale>
          <a:sx n="50" d="100"/>
          <a:sy n="50" d="100"/>
        </p:scale>
        <p:origin x="44" y="128"/>
      </p:cViewPr>
      <p:guideLst/>
    </p:cSldViewPr>
  </p:slideViewPr>
  <p:notesTextViewPr>
    <p:cViewPr>
      <p:scale>
        <a:sx n="1" d="1"/>
        <a:sy n="1" d="1"/>
      </p:scale>
      <p:origin x="0" y="0"/>
    </p:cViewPr>
  </p:notesTextViewPr>
  <p:notesViewPr>
    <p:cSldViewPr snapToGrid="0" showGuides="1">
      <p:cViewPr varScale="1">
        <p:scale>
          <a:sx n="93" d="100"/>
          <a:sy n="93" d="100"/>
        </p:scale>
        <p:origin x="227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2020-06-30</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2020-06-30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sv-SE" sz="1200" b="0" i="0" kern="1200" dirty="0">
                <a:solidFill>
                  <a:schemeClr val="tx1"/>
                </a:solidFill>
                <a:effectLst/>
                <a:latin typeface="+mn-lt"/>
                <a:ea typeface="+mn-ea"/>
                <a:cs typeface="+mn-cs"/>
              </a:rPr>
              <a:t>Av de drygt 18 miljoner kubikmeter sågade trävaror, som produceras i Sverige 2019, förbrukade vi cirka 5,6 miljoner kubikmeter inom landet. Den resterande delen, cirka två tredjedelar, exporteras till andra länder.</a:t>
            </a:r>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1959140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sv-SE" sz="1200" b="0" i="0" kern="1200" dirty="0">
                <a:solidFill>
                  <a:schemeClr val="tx1"/>
                </a:solidFill>
                <a:effectLst/>
                <a:latin typeface="+mn-lt"/>
                <a:ea typeface="+mn-ea"/>
                <a:cs typeface="+mn-cs"/>
              </a:rPr>
              <a:t>Europa är svensk sågverksindustris viktigaste marknad, med Storbritannien som i särklass viktigaste land. Nordafrika är också en mycket viktig region, särskilt för furuexporten. Asien, främst Kina, är den region dit exporten ökat mest de senaste åren. Ungefär hälften av exporten är furu- och hälften granprodukter. Av granprodukterna hyvlas det mesta som exporteras.</a:t>
            </a:r>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3351508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sv-SE" sz="1200" b="0" i="0" kern="1200" dirty="0">
                <a:solidFill>
                  <a:schemeClr val="tx1"/>
                </a:solidFill>
                <a:effectLst/>
                <a:latin typeface="+mn-lt"/>
                <a:ea typeface="+mn-ea"/>
                <a:cs typeface="+mn-cs"/>
              </a:rPr>
              <a:t>Sedan 1970-talet har produktionen koncentreras till allt färre sågverk. Förädlingsgraden har ökat successivt och det blir även allt vanligare med trädslagsrena sågverk. Idag finns cirka 140 sågverk i landet.</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3785210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sv-SE" sz="1200" b="0" i="0" kern="1200" dirty="0">
                <a:solidFill>
                  <a:schemeClr val="tx1"/>
                </a:solidFill>
                <a:effectLst/>
                <a:latin typeface="+mn-lt"/>
                <a:ea typeface="+mn-ea"/>
                <a:cs typeface="+mn-cs"/>
              </a:rPr>
              <a:t>Här redovisas Sveriges största tillverkare av sågade barrträvaror, baserat på siffror från 2018. Av den totala produktionen i Sverige svarar de tio största företagen för mer än 60 procent och de tjugo största företagen för cirka 80 procent.</a:t>
            </a:r>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4</a:t>
            </a:fld>
            <a:endParaRPr lang="sv-SE"/>
          </a:p>
        </p:txBody>
      </p:sp>
    </p:spTree>
    <p:extLst>
      <p:ext uri="{BB962C8B-B14F-4D97-AF65-F5344CB8AC3E}">
        <p14:creationId xmlns:p14="http://schemas.microsoft.com/office/powerpoint/2010/main" val="1412284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5</a:t>
            </a:fld>
            <a:endParaRPr lang="sv-SE"/>
          </a:p>
        </p:txBody>
      </p:sp>
    </p:spTree>
    <p:extLst>
      <p:ext uri="{BB962C8B-B14F-4D97-AF65-F5344CB8AC3E}">
        <p14:creationId xmlns:p14="http://schemas.microsoft.com/office/powerpoint/2010/main" val="286376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 huvud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spTree>
    <p:extLst>
      <p:ext uri="{BB962C8B-B14F-4D97-AF65-F5344CB8AC3E}">
        <p14:creationId xmlns:p14="http://schemas.microsoft.com/office/powerpoint/2010/main" val="42130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Grön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pic>
        <p:nvPicPr>
          <p:cNvPr id="7" name="Bildobjekt 6">
            <a:extLst>
              <a:ext uri="{FF2B5EF4-FFF2-40B4-BE49-F238E27FC236}">
                <a16:creationId xmlns:a16="http://schemas.microsoft.com/office/drawing/2014/main" id="{EBBB9959-81DC-44D9-A64B-72B1666D93C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3997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å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984091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å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a:extLst>
              <a:ext uri="{FF2B5EF4-FFF2-40B4-BE49-F238E27FC236}">
                <a16:creationId xmlns:a16="http://schemas.microsoft.com/office/drawing/2014/main" id="{E3E48A10-82CF-4701-8C18-02183AA623D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2187980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å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pic>
        <p:nvPicPr>
          <p:cNvPr id="7" name="Bildobjekt 6">
            <a:extLst>
              <a:ext uri="{FF2B5EF4-FFF2-40B4-BE49-F238E27FC236}">
                <a16:creationId xmlns:a16="http://schemas.microsoft.com/office/drawing/2014/main" id="{EBBB9959-81DC-44D9-A64B-72B1666D93C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16295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range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1161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range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a:extLst>
              <a:ext uri="{FF2B5EF4-FFF2-40B4-BE49-F238E27FC236}">
                <a16:creationId xmlns:a16="http://schemas.microsoft.com/office/drawing/2014/main" id="{1E9B5B8D-552B-4BB6-B1EE-36DE6A11AFE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3920351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range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54B3B106-3B72-45D8-942A-CBADDD43F77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418339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helsida">
    <p:spTree>
      <p:nvGrpSpPr>
        <p:cNvPr id="1" name=""/>
        <p:cNvGrpSpPr/>
        <p:nvPr/>
      </p:nvGrpSpPr>
      <p:grpSpPr>
        <a:xfrm>
          <a:off x="0" y="0"/>
          <a:ext cx="0" cy="0"/>
          <a:chOff x="0" y="0"/>
          <a:chExt cx="0" cy="0"/>
        </a:xfrm>
      </p:grpSpPr>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443579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vå bilder - huvud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600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FB6D644B-9EE8-4521-A427-10A837949F40}"/>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1386ECD2-909C-4C44-8C81-6E8DC9190D34}"/>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22A2445-6119-4D1C-9E9F-5851C19C572F}"/>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989745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vå bilder - vi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DF378C8F-E603-4B72-BB2B-BEE67C1262D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E7F31C02-7358-4EFC-9768-C5F745CC77D3}"/>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5A016CD-08EE-471B-A61B-6F457F641B7B}"/>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33397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Rubrikbild - vi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7" name="Bildobjekt 6">
            <a:extLst>
              <a:ext uri="{FF2B5EF4-FFF2-40B4-BE49-F238E27FC236}">
                <a16:creationId xmlns:a16="http://schemas.microsoft.com/office/drawing/2014/main" id="{5D423110-1059-4933-8B57-6505E07E350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51211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vå bilder - svar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14FC110C-B51F-45E6-AA23-9631F48E0DC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AC0740FB-0F16-47C1-B7E8-4D5E2727E8E0}"/>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C1D81187-C5EE-44F4-9F8C-0A2FBDBED9E1}"/>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891240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vå delar - huvud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807760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vå delar - vi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F02EF64F-2565-436A-9AB2-13AB4A1BA4DD}"/>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5D4EB70-EDCF-457F-9067-A69C5DAA59CB}"/>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0867899D-2326-4585-8722-5C53F69CE4E3}"/>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318783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vå delar - svar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51358E7D-85F8-4B3D-B6CC-6581056ED697}"/>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B2C57BA-C78A-47F6-A270-FAC3766AC4D7}"/>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D852CDB1-073C-4AF5-B792-8E113A2ADBE4}"/>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4230576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vå delar - bild V">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F2C8DF9E-959D-46DF-9B62-ED4E9BAD8969}"/>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FDE81213-9F2C-4131-BB0F-BED211D8215E}"/>
              </a:ext>
            </a:extLst>
          </p:cNvPr>
          <p:cNvSpPr>
            <a:spLocks noGrp="1"/>
          </p:cNvSpPr>
          <p:nvPr>
            <p:ph type="ftr" sz="quarter" idx="16"/>
          </p:nvPr>
        </p:nvSpPr>
        <p:spPr/>
        <p:txBody>
          <a:bodyPr/>
          <a:lstStyle/>
          <a:p>
            <a:endParaRPr lang="sv-SE" dirty="0"/>
          </a:p>
        </p:txBody>
      </p:sp>
      <p:sp>
        <p:nvSpPr>
          <p:cNvPr id="10" name="Platshållare för bildnummer 9">
            <a:extLst>
              <a:ext uri="{FF2B5EF4-FFF2-40B4-BE49-F238E27FC236}">
                <a16:creationId xmlns:a16="http://schemas.microsoft.com/office/drawing/2014/main" id="{20047D06-1D6B-4009-B905-7586E34A762C}"/>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952960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vå delar - grön, bild V">
    <p:bg>
      <p:bgPr>
        <a:solidFill>
          <a:schemeClr val="accent4"/>
        </a:solidFill>
        <a:effectLst/>
      </p:bgPr>
    </p:bg>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a:extLst>
              <a:ext uri="{FF2B5EF4-FFF2-40B4-BE49-F238E27FC236}">
                <a16:creationId xmlns:a16="http://schemas.microsoft.com/office/drawing/2014/main" id="{84CA87DF-4AC5-45EB-BFDC-785447AF734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3" name="Platshållare för datum 2">
            <a:extLst>
              <a:ext uri="{FF2B5EF4-FFF2-40B4-BE49-F238E27FC236}">
                <a16:creationId xmlns:a16="http://schemas.microsoft.com/office/drawing/2014/main" id="{C728ED47-5F67-4CE5-967A-7EF3F8185D28}"/>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DFA9207C-D4EB-468D-88BD-EC6754FA68FA}"/>
              </a:ext>
            </a:extLst>
          </p:cNvPr>
          <p:cNvSpPr>
            <a:spLocks noGrp="1"/>
          </p:cNvSpPr>
          <p:nvPr>
            <p:ph type="ftr" sz="quarter" idx="16"/>
          </p:nvPr>
        </p:nvSpPr>
        <p:spPr/>
        <p:txBody>
          <a:bodyPr/>
          <a:lstStyle/>
          <a:p>
            <a:endParaRPr lang="sv-SE" dirty="0"/>
          </a:p>
        </p:txBody>
      </p:sp>
      <p:sp>
        <p:nvSpPr>
          <p:cNvPr id="11" name="Platshållare för bildnummer 10">
            <a:extLst>
              <a:ext uri="{FF2B5EF4-FFF2-40B4-BE49-F238E27FC236}">
                <a16:creationId xmlns:a16="http://schemas.microsoft.com/office/drawing/2014/main" id="{DBC1A3FC-6E94-49F5-9E44-7405D16A9C14}"/>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158891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r>
              <a:rPr lang="sv-SE"/>
              <a:t>20xx-xx-xx</a:t>
            </a:r>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2784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20xx-xx-xx</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230079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Avslut - huvudlogo">
    <p:bg>
      <p:bgPr>
        <a:solidFill>
          <a:schemeClr val="bg1"/>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8356836A-C2D1-4460-B60D-C911204C1B3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789446" y="3296274"/>
            <a:ext cx="2627999" cy="710716"/>
          </a:xfrm>
          <a:prstGeom prst="rect">
            <a:avLst/>
          </a:prstGeom>
        </p:spPr>
      </p:pic>
    </p:spTree>
    <p:extLst>
      <p:ext uri="{BB962C8B-B14F-4D97-AF65-F5344CB8AC3E}">
        <p14:creationId xmlns:p14="http://schemas.microsoft.com/office/powerpoint/2010/main" val="2737623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Avslut - vit logo">
    <p:bg>
      <p:bgPr>
        <a:solidFill>
          <a:schemeClr val="bg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772DB273-B5C5-4782-9282-EF3057F7513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698959" y="3298655"/>
            <a:ext cx="2717999" cy="706566"/>
          </a:xfrm>
          <a:prstGeom prst="rect">
            <a:avLst/>
          </a:prstGeom>
        </p:spPr>
      </p:pic>
    </p:spTree>
    <p:extLst>
      <p:ext uri="{BB962C8B-B14F-4D97-AF65-F5344CB8AC3E}">
        <p14:creationId xmlns:p14="http://schemas.microsoft.com/office/powerpoint/2010/main" val="118917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Rubrikbild - svar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tx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6" name="Bildobjekt 5">
            <a:extLst>
              <a:ext uri="{FF2B5EF4-FFF2-40B4-BE49-F238E27FC236}">
                <a16:creationId xmlns:a16="http://schemas.microsoft.com/office/drawing/2014/main" id="{CCB8450D-A2C5-41E6-90B4-4790EE20FE5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5" y="6119548"/>
            <a:ext cx="1602000" cy="416452"/>
          </a:xfrm>
          <a:prstGeom prst="rect">
            <a:avLst/>
          </a:prstGeom>
        </p:spPr>
      </p:pic>
    </p:spTree>
    <p:extLst>
      <p:ext uri="{BB962C8B-B14F-4D97-AF65-F5344CB8AC3E}">
        <p14:creationId xmlns:p14="http://schemas.microsoft.com/office/powerpoint/2010/main" val="37894740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Avslut - svart logo">
    <p:bg>
      <p:bgPr>
        <a:solidFill>
          <a:schemeClr val="bg1"/>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03B4DFB8-F950-4A06-A2E3-813C8C10AEF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698958" y="3298654"/>
            <a:ext cx="2717999" cy="706565"/>
          </a:xfrm>
          <a:prstGeom prst="rect">
            <a:avLst/>
          </a:prstGeom>
        </p:spPr>
      </p:pic>
    </p:spTree>
    <p:extLst>
      <p:ext uri="{BB962C8B-B14F-4D97-AF65-F5344CB8AC3E}">
        <p14:creationId xmlns:p14="http://schemas.microsoft.com/office/powerpoint/2010/main" val="99519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endParaRPr lang="sv-SE" dirty="0"/>
          </a:p>
        </p:txBody>
      </p:sp>
      <p:sp>
        <p:nvSpPr>
          <p:cNvPr id="8" name="Platshållare för datum 7"/>
          <p:cNvSpPr>
            <a:spLocks noGrp="1"/>
          </p:cNvSpPr>
          <p:nvPr>
            <p:ph type="dt" sz="half" idx="10"/>
          </p:nvPr>
        </p:nvSpPr>
        <p:spPr/>
        <p:txBody>
          <a:bodyPr/>
          <a:lstStyle/>
          <a:p>
            <a:r>
              <a:rPr lang="sv-SE"/>
              <a:t>20xx-xx-xx</a:t>
            </a:r>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p:nvPr>
        </p:nvSpPr>
        <p:spPr>
          <a:xfrm>
            <a:off x="588963" y="1376363"/>
            <a:ext cx="11017250"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69092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 huvud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bwMode="auto">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302369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Avsnittsrubrik - vi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Redigera format för bakgrundstext</a:t>
            </a:r>
          </a:p>
        </p:txBody>
      </p:sp>
      <p:pic>
        <p:nvPicPr>
          <p:cNvPr id="6" name="Bildobjekt 5">
            <a:extLst>
              <a:ext uri="{FF2B5EF4-FFF2-40B4-BE49-F238E27FC236}">
                <a16:creationId xmlns:a16="http://schemas.microsoft.com/office/drawing/2014/main" id="{77306830-D009-44E7-9999-8F087D80120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223951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Avsnittsrubrik - svar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Redigera format för bakgrundstext</a:t>
            </a:r>
          </a:p>
        </p:txBody>
      </p:sp>
      <p:pic>
        <p:nvPicPr>
          <p:cNvPr id="10" name="Bildobjekt 9">
            <a:extLst>
              <a:ext uri="{FF2B5EF4-FFF2-40B4-BE49-F238E27FC236}">
                <a16:creationId xmlns:a16="http://schemas.microsoft.com/office/drawing/2014/main" id="{D2F07973-0CF3-41E4-BD09-0033374AFE5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379732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ön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95626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Grön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a:extLst>
              <a:ext uri="{FF2B5EF4-FFF2-40B4-BE49-F238E27FC236}">
                <a16:creationId xmlns:a16="http://schemas.microsoft.com/office/drawing/2014/main" id="{D63016D6-B7B5-4A44-8AB9-B90057EA83F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139909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88963" y="334963"/>
            <a:ext cx="11017250" cy="863600"/>
          </a:xfrm>
          <a:prstGeom prst="rect">
            <a:avLst/>
          </a:prstGeom>
        </p:spPr>
        <p:txBody>
          <a:bodyPr vert="horz" lIns="0" tIns="0" rIns="0" bIns="0" rtlCol="0" anchor="b">
            <a:noAutofit/>
          </a:bodyPr>
          <a:lstStyle/>
          <a:p>
            <a:r>
              <a:rPr lang="sv-SE" dirty="0"/>
              <a:t>Klicka här för att ändraformat</a:t>
            </a:r>
          </a:p>
        </p:txBody>
      </p:sp>
      <p:sp>
        <p:nvSpPr>
          <p:cNvPr id="3" name="Platshållare för text 2"/>
          <p:cNvSpPr>
            <a:spLocks noGrp="1"/>
          </p:cNvSpPr>
          <p:nvPr>
            <p:ph type="body" idx="1"/>
          </p:nvPr>
        </p:nvSpPr>
        <p:spPr>
          <a:xfrm>
            <a:off x="588963" y="1376363"/>
            <a:ext cx="11017250" cy="4403725"/>
          </a:xfrm>
          <a:prstGeom prst="rect">
            <a:avLst/>
          </a:prstGeom>
        </p:spPr>
        <p:txBody>
          <a:bodyPr vert="horz" lIns="0" tIns="0" rIns="0" bIns="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228088" y="6115578"/>
            <a:ext cx="864000" cy="407459"/>
          </a:xfrm>
          <a:prstGeom prst="rect">
            <a:avLst/>
          </a:prstGeom>
        </p:spPr>
        <p:txBody>
          <a:bodyPr vert="horz" lIns="0" tIns="0" rIns="0" bIns="0" rtlCol="0" anchor="b"/>
          <a:lstStyle>
            <a:lvl1pPr algn="ctr">
              <a:defRPr sz="900">
                <a:solidFill>
                  <a:schemeClr val="tx1">
                    <a:tint val="75000"/>
                  </a:schemeClr>
                </a:solidFill>
              </a:defRPr>
            </a:lvl1pPr>
          </a:lstStyle>
          <a:p>
            <a:r>
              <a:rPr lang="sv-SE"/>
              <a:t>20xx-xx-xx</a:t>
            </a:r>
            <a:endParaRPr lang="sv-SE" dirty="0"/>
          </a:p>
        </p:txBody>
      </p:sp>
      <p:sp>
        <p:nvSpPr>
          <p:cNvPr id="5" name="Platshållare för sidfot 4"/>
          <p:cNvSpPr>
            <a:spLocks noGrp="1"/>
          </p:cNvSpPr>
          <p:nvPr>
            <p:ph type="ftr" sz="quarter" idx="3"/>
          </p:nvPr>
        </p:nvSpPr>
        <p:spPr>
          <a:xfrm>
            <a:off x="926827" y="6117696"/>
            <a:ext cx="4247629" cy="408517"/>
          </a:xfrm>
          <a:prstGeom prst="rect">
            <a:avLst/>
          </a:prstGeom>
        </p:spPr>
        <p:txBody>
          <a:bodyPr vert="horz" lIns="0" tIns="0" rIns="0" bIns="0" rtlCol="0" anchor="b"/>
          <a:lstStyle>
            <a:lvl1pPr algn="l">
              <a:defRPr sz="9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588963" y="6117167"/>
            <a:ext cx="288000" cy="407459"/>
          </a:xfrm>
          <a:prstGeom prst="rect">
            <a:avLst/>
          </a:prstGeom>
        </p:spPr>
        <p:txBody>
          <a:bodyPr vert="horz" lIns="0" tIns="0" rIns="0" bIns="0" rtlCol="0" anchor="b"/>
          <a:lstStyle>
            <a:lvl1pPr algn="l">
              <a:defRPr sz="900">
                <a:solidFill>
                  <a:schemeClr val="tx1">
                    <a:tint val="75000"/>
                  </a:schemeClr>
                </a:solidFill>
              </a:defRPr>
            </a:lvl1p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A7E76242-25BD-4163-AD1C-F641E0509515}"/>
              </a:ext>
            </a:extLst>
          </p:cNvPr>
          <p:cNvPicPr>
            <a:picLocks noChangeAspect="1"/>
          </p:cNvPicPr>
          <p:nvPr userDrawn="1"/>
        </p:nvPicPr>
        <p:blipFill>
          <a:blip r:embed="rId32" cstate="print">
            <a:extLst>
              <a:ext uri="{28A0092B-C50C-407E-A947-70E740481C1C}">
                <a14:useLocalDpi xmlns:a14="http://schemas.microsoft.com/office/drawing/2010/main"/>
              </a:ext>
            </a:extLst>
          </a:blip>
          <a:stretch>
            <a:fillRect/>
          </a:stretch>
        </p:blipFill>
        <p:spPr>
          <a:xfrm>
            <a:off x="10236013" y="6119019"/>
            <a:ext cx="1548000" cy="418641"/>
          </a:xfrm>
          <a:prstGeom prst="rect">
            <a:avLst/>
          </a:prstGeom>
        </p:spPr>
      </p:pic>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0" r:id="rId4"/>
    <p:sldLayoutId id="2147483658" r:id="rId5"/>
    <p:sldLayoutId id="2147483659" r:id="rId6"/>
    <p:sldLayoutId id="2147483651" r:id="rId7"/>
    <p:sldLayoutId id="2147483664" r:id="rId8"/>
    <p:sldLayoutId id="2147483673" r:id="rId9"/>
    <p:sldLayoutId id="2147483674" r:id="rId10"/>
    <p:sldLayoutId id="2147483675" r:id="rId11"/>
    <p:sldLayoutId id="2147483676" r:id="rId12"/>
    <p:sldLayoutId id="2147483665" r:id="rId13"/>
    <p:sldLayoutId id="2147483677" r:id="rId14"/>
    <p:sldLayoutId id="2147483678" r:id="rId15"/>
    <p:sldLayoutId id="2147483663" r:id="rId16"/>
    <p:sldLayoutId id="2147483679" r:id="rId17"/>
    <p:sldLayoutId id="2147483667" r:id="rId18"/>
    <p:sldLayoutId id="2147483668" r:id="rId19"/>
    <p:sldLayoutId id="2147483660" r:id="rId20"/>
    <p:sldLayoutId id="2147483652" r:id="rId21"/>
    <p:sldLayoutId id="2147483669" r:id="rId22"/>
    <p:sldLayoutId id="2147483670" r:id="rId23"/>
    <p:sldLayoutId id="2147483661" r:id="rId24"/>
    <p:sldLayoutId id="2147483662" r:id="rId25"/>
    <p:sldLayoutId id="2147483654" r:id="rId26"/>
    <p:sldLayoutId id="2147483655" r:id="rId27"/>
    <p:sldLayoutId id="2147483666" r:id="rId28"/>
    <p:sldLayoutId id="2147483671" r:id="rId29"/>
    <p:sldLayoutId id="2147483672" r:id="rId30"/>
  </p:sldLayoutIdLst>
  <p:hf sldNum="0" hdr="0" ftr="0" dt="0"/>
  <p:txStyles>
    <p:titleStyle>
      <a:lvl1pPr algn="l" defTabSz="914377"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1600" b="1" kern="1200">
          <a:solidFill>
            <a:schemeClr val="tx1"/>
          </a:solidFill>
          <a:latin typeface="+mn-lt"/>
          <a:ea typeface="+mn-ea"/>
          <a:cs typeface="+mn-cs"/>
        </a:defRPr>
      </a:lvl1pPr>
      <a:lvl2pPr marL="460788" indent="-228594" algn="l" defTabSz="914377"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691183"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3pPr>
      <a:lvl4pPr marL="921577"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4pPr>
      <a:lvl5pPr marL="1115972"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370" userDrawn="1">
          <p15:clr>
            <a:srgbClr val="F26B43"/>
          </p15:clr>
        </p15:guide>
        <p15:guide id="4" pos="7423" userDrawn="1">
          <p15:clr>
            <a:srgbClr val="F26B43"/>
          </p15:clr>
        </p15:guide>
        <p15:guide id="5" orient="horz" pos="3853" userDrawn="1">
          <p15:clr>
            <a:srgbClr val="F26B43"/>
          </p15:clr>
        </p15:guide>
        <p15:guide id="6" orient="horz" pos="3641" userDrawn="1">
          <p15:clr>
            <a:srgbClr val="F26B43"/>
          </p15:clr>
        </p15:guide>
        <p15:guide id="7" orient="horz" pos="867" userDrawn="1">
          <p15:clr>
            <a:srgbClr val="F26B43"/>
          </p15:clr>
        </p15:guide>
        <p15:guide id="8" orient="horz" pos="755" userDrawn="1">
          <p15:clr>
            <a:srgbClr val="F26B43"/>
          </p15:clr>
        </p15:guide>
        <p15:guide id="9" orient="horz" pos="211" userDrawn="1">
          <p15:clr>
            <a:srgbClr val="F26B43"/>
          </p15:clr>
        </p15:guide>
        <p15:guide id="10" orient="horz" pos="4111" userDrawn="1">
          <p15:clr>
            <a:srgbClr val="F26B43"/>
          </p15:clr>
        </p15:guide>
        <p15:guide id="11" pos="731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3">
            <a:extLst>
              <a:ext uri="{FF2B5EF4-FFF2-40B4-BE49-F238E27FC236}">
                <a16:creationId xmlns:a16="http://schemas.microsoft.com/office/drawing/2014/main" id="{5135BED1-22CA-4269-9DA7-816D703FB68A}"/>
              </a:ext>
            </a:extLst>
          </p:cNvPr>
          <p:cNvSpPr>
            <a:spLocks noGrp="1"/>
          </p:cNvSpPr>
          <p:nvPr>
            <p:ph type="title"/>
          </p:nvPr>
        </p:nvSpPr>
        <p:spPr>
          <a:xfrm>
            <a:off x="588963" y="334963"/>
            <a:ext cx="11017250" cy="863600"/>
          </a:xfrm>
        </p:spPr>
        <p:txBody>
          <a:bodyPr>
            <a:normAutofit/>
          </a:bodyPr>
          <a:lstStyle/>
          <a:p>
            <a:r>
              <a:rPr lang="sv-SE" dirty="0"/>
              <a:t>Produktion och export 1980-2019</a:t>
            </a:r>
            <a:br>
              <a:rPr lang="sv-SE" dirty="0"/>
            </a:br>
            <a:r>
              <a:rPr lang="sv-SE" sz="2600" b="0" dirty="0"/>
              <a:t>av sågade barrträvaror</a:t>
            </a:r>
          </a:p>
        </p:txBody>
      </p:sp>
      <p:sp>
        <p:nvSpPr>
          <p:cNvPr id="11" name="Text Box 6">
            <a:extLst>
              <a:ext uri="{FF2B5EF4-FFF2-40B4-BE49-F238E27FC236}">
                <a16:creationId xmlns:a16="http://schemas.microsoft.com/office/drawing/2014/main" id="{4343B878-6A7D-4631-82A3-212A50B11A05}"/>
              </a:ext>
            </a:extLst>
          </p:cNvPr>
          <p:cNvSpPr txBox="1">
            <a:spLocks noChangeArrowheads="1"/>
          </p:cNvSpPr>
          <p:nvPr/>
        </p:nvSpPr>
        <p:spPr bwMode="auto">
          <a:xfrm>
            <a:off x="172818" y="6388064"/>
            <a:ext cx="4032250" cy="332399"/>
          </a:xfrm>
          <a:prstGeom prst="rect">
            <a:avLst/>
          </a:prstGeom>
          <a:noFill/>
          <a:ln w="9525" algn="ctr">
            <a:noFill/>
            <a:miter lim="800000"/>
            <a:headEnd/>
            <a:tailEnd/>
          </a:ln>
        </p:spPr>
        <p:txBody>
          <a:bodyPr vert="horz" lIns="0" tIns="0" rIns="0" bIns="0" rtlCol="0" anchor="b">
            <a:spAutoFit/>
          </a:bodyPr>
          <a:lstStyle>
            <a:defPPr>
              <a:defRPr lang="sv-SE"/>
            </a:defPPr>
            <a:lvl1pPr marL="0" algn="ctr" defTabSz="914377" rtl="0" eaLnBrk="1" latinLnBrk="0" hangingPunct="1">
              <a:defRPr sz="900" kern="1200">
                <a:solidFill>
                  <a:schemeClr val="tx1">
                    <a:tint val="75000"/>
                  </a:schemeClr>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a:spcBef>
                <a:spcPct val="50000"/>
              </a:spcBef>
            </a:pPr>
            <a:r>
              <a:rPr lang="sv-SE" sz="1200" dirty="0">
                <a:solidFill>
                  <a:schemeClr val="tx1"/>
                </a:solidFill>
              </a:rPr>
              <a:t>Källa: SCB, Skogsindustrierna</a:t>
            </a:r>
          </a:p>
        </p:txBody>
      </p:sp>
      <p:pic>
        <p:nvPicPr>
          <p:cNvPr id="4" name="Platshållare för innehåll 3">
            <a:extLst>
              <a:ext uri="{FF2B5EF4-FFF2-40B4-BE49-F238E27FC236}">
                <a16:creationId xmlns:a16="http://schemas.microsoft.com/office/drawing/2014/main" id="{ADAD7A70-290C-4CA4-8083-68940510ECCA}"/>
              </a:ext>
            </a:extLst>
          </p:cNvPr>
          <p:cNvPicPr>
            <a:picLocks noGrp="1" noChangeAspect="1"/>
          </p:cNvPicPr>
          <p:nvPr>
            <p:ph idx="1"/>
          </p:nvPr>
        </p:nvPicPr>
        <p:blipFill>
          <a:blip r:embed="rId3"/>
          <a:stretch>
            <a:fillRect/>
          </a:stretch>
        </p:blipFill>
        <p:spPr>
          <a:xfrm>
            <a:off x="588963" y="1376363"/>
            <a:ext cx="10137657" cy="4822115"/>
          </a:xfrm>
          <a:prstGeom prst="rect">
            <a:avLst/>
          </a:prstGeom>
        </p:spPr>
      </p:pic>
    </p:spTree>
    <p:extLst>
      <p:ext uri="{BB962C8B-B14F-4D97-AF65-F5344CB8AC3E}">
        <p14:creationId xmlns:p14="http://schemas.microsoft.com/office/powerpoint/2010/main" val="152638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4A7BDAC5-B7B7-4BDF-BEE8-D0F9BEE79675}"/>
              </a:ext>
            </a:extLst>
          </p:cNvPr>
          <p:cNvSpPr>
            <a:spLocks noGrp="1"/>
          </p:cNvSpPr>
          <p:nvPr>
            <p:ph type="title"/>
          </p:nvPr>
        </p:nvSpPr>
        <p:spPr>
          <a:xfrm>
            <a:off x="588963" y="334963"/>
            <a:ext cx="11017250" cy="863600"/>
          </a:xfrm>
        </p:spPr>
        <p:txBody>
          <a:bodyPr>
            <a:normAutofit/>
          </a:bodyPr>
          <a:lstStyle/>
          <a:p>
            <a:r>
              <a:rPr lang="sv-SE" sz="3300" dirty="0"/>
              <a:t>Sveriges export av sågade barrträvaror</a:t>
            </a:r>
            <a:br>
              <a:rPr lang="sv-SE" dirty="0"/>
            </a:br>
            <a:r>
              <a:rPr lang="sv-SE" sz="2900" b="0" dirty="0"/>
              <a:t>Fördelning per marknad och produkt</a:t>
            </a:r>
          </a:p>
        </p:txBody>
      </p:sp>
      <p:sp>
        <p:nvSpPr>
          <p:cNvPr id="6" name="Rektangel 5">
            <a:extLst>
              <a:ext uri="{FF2B5EF4-FFF2-40B4-BE49-F238E27FC236}">
                <a16:creationId xmlns:a16="http://schemas.microsoft.com/office/drawing/2014/main" id="{A1EC5553-EED2-48B0-8CAA-20A2B69BD984}"/>
              </a:ext>
            </a:extLst>
          </p:cNvPr>
          <p:cNvSpPr/>
          <p:nvPr/>
        </p:nvSpPr>
        <p:spPr>
          <a:xfrm>
            <a:off x="577338" y="5803257"/>
            <a:ext cx="4935393" cy="338554"/>
          </a:xfrm>
          <a:prstGeom prst="rect">
            <a:avLst/>
          </a:prstGeom>
        </p:spPr>
        <p:txBody>
          <a:bodyPr wrap="square">
            <a:spAutoFit/>
          </a:bodyPr>
          <a:lstStyle/>
          <a:p>
            <a:r>
              <a:rPr lang="sv-SE" sz="1600" b="1" dirty="0"/>
              <a:t>Total export 2019: </a:t>
            </a:r>
            <a:r>
              <a:rPr lang="sv-SE" sz="1600" dirty="0"/>
              <a:t>12,7 miljoner m</a:t>
            </a:r>
            <a:r>
              <a:rPr lang="sv-SE" sz="1600" baseline="30000" dirty="0"/>
              <a:t>3</a:t>
            </a:r>
            <a:r>
              <a:rPr lang="sv-SE" sz="1600" dirty="0"/>
              <a:t> (2017: 12,4)</a:t>
            </a:r>
          </a:p>
        </p:txBody>
      </p:sp>
      <p:sp>
        <p:nvSpPr>
          <p:cNvPr id="7" name="Platshållare för text 3">
            <a:extLst>
              <a:ext uri="{FF2B5EF4-FFF2-40B4-BE49-F238E27FC236}">
                <a16:creationId xmlns:a16="http://schemas.microsoft.com/office/drawing/2014/main" id="{050E0326-8328-428B-A54A-29A81208E65E}"/>
              </a:ext>
            </a:extLst>
          </p:cNvPr>
          <p:cNvSpPr txBox="1">
            <a:spLocks/>
          </p:cNvSpPr>
          <p:nvPr/>
        </p:nvSpPr>
        <p:spPr>
          <a:xfrm>
            <a:off x="577338" y="6164981"/>
            <a:ext cx="4032250" cy="360363"/>
          </a:xfrm>
          <a:prstGeom prst="rect">
            <a:avLst/>
          </a:prstGeom>
        </p:spPr>
        <p:txBody>
          <a:bodyPr vert="horz" lIns="0" tIns="0" rIns="0" bIns="0" rtlCol="0" anchor="b"/>
          <a:lstStyle>
            <a:defPPr>
              <a:defRPr lang="sv-SE"/>
            </a:defPPr>
            <a:lvl1pPr marL="0" algn="ctr" defTabSz="914377" rtl="0" eaLnBrk="1" latinLnBrk="0" hangingPunct="1">
              <a:defRPr sz="900" kern="1200">
                <a:solidFill>
                  <a:schemeClr val="tx1">
                    <a:tint val="75000"/>
                  </a:schemeClr>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algn="l"/>
            <a:r>
              <a:rPr lang="sv-SE" dirty="0">
                <a:solidFill>
                  <a:schemeClr val="tx1">
                    <a:lumMod val="75000"/>
                    <a:lumOff val="25000"/>
                  </a:schemeClr>
                </a:solidFill>
              </a:rPr>
              <a:t>Källa: SCB Skogsindustrierna</a:t>
            </a:r>
          </a:p>
        </p:txBody>
      </p:sp>
      <p:pic>
        <p:nvPicPr>
          <p:cNvPr id="9" name="Platshållare för innehåll 8">
            <a:extLst>
              <a:ext uri="{FF2B5EF4-FFF2-40B4-BE49-F238E27FC236}">
                <a16:creationId xmlns:a16="http://schemas.microsoft.com/office/drawing/2014/main" id="{0C3F4316-8131-40C3-A63C-9B56D52201BE}"/>
              </a:ext>
            </a:extLst>
          </p:cNvPr>
          <p:cNvPicPr>
            <a:picLocks noGrp="1" noChangeAspect="1"/>
          </p:cNvPicPr>
          <p:nvPr>
            <p:ph idx="1"/>
          </p:nvPr>
        </p:nvPicPr>
        <p:blipFill>
          <a:blip r:embed="rId3"/>
          <a:stretch>
            <a:fillRect/>
          </a:stretch>
        </p:blipFill>
        <p:spPr>
          <a:xfrm>
            <a:off x="588963" y="1376363"/>
            <a:ext cx="10606165" cy="4581291"/>
          </a:xfrm>
          <a:prstGeom prst="rect">
            <a:avLst/>
          </a:prstGeom>
        </p:spPr>
      </p:pic>
    </p:spTree>
    <p:extLst>
      <p:ext uri="{BB962C8B-B14F-4D97-AF65-F5344CB8AC3E}">
        <p14:creationId xmlns:p14="http://schemas.microsoft.com/office/powerpoint/2010/main" val="48819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E91DABA-F4E8-46F2-842A-F11C12D37653}"/>
              </a:ext>
            </a:extLst>
          </p:cNvPr>
          <p:cNvSpPr>
            <a:spLocks noGrp="1" noChangeArrowheads="1"/>
          </p:cNvSpPr>
          <p:nvPr>
            <p:ph type="title"/>
          </p:nvPr>
        </p:nvSpPr>
        <p:spPr>
          <a:xfrm>
            <a:off x="588963" y="334963"/>
            <a:ext cx="11017250" cy="863600"/>
          </a:xfrm>
        </p:spPr>
        <p:txBody>
          <a:bodyPr>
            <a:normAutofit/>
          </a:bodyPr>
          <a:lstStyle/>
          <a:p>
            <a:pPr algn="ctr"/>
            <a:r>
              <a:rPr lang="sv-SE" sz="2800" dirty="0"/>
              <a:t>Strukturutveckling i svensk sågverksindustri</a:t>
            </a:r>
            <a:br>
              <a:rPr lang="sv-SE" sz="2800" dirty="0"/>
            </a:br>
            <a:endParaRPr lang="sv-SE" sz="1400" dirty="0"/>
          </a:p>
        </p:txBody>
      </p:sp>
      <p:sp>
        <p:nvSpPr>
          <p:cNvPr id="7" name="Text Box 7">
            <a:extLst>
              <a:ext uri="{FF2B5EF4-FFF2-40B4-BE49-F238E27FC236}">
                <a16:creationId xmlns:a16="http://schemas.microsoft.com/office/drawing/2014/main" id="{99E49E1E-6519-492C-A9E0-6DD67F658A85}"/>
              </a:ext>
            </a:extLst>
          </p:cNvPr>
          <p:cNvSpPr txBox="1">
            <a:spLocks noChangeArrowheads="1"/>
          </p:cNvSpPr>
          <p:nvPr/>
        </p:nvSpPr>
        <p:spPr bwMode="auto">
          <a:xfrm>
            <a:off x="9065728" y="5496223"/>
            <a:ext cx="2743199" cy="461665"/>
          </a:xfrm>
          <a:prstGeom prst="rect">
            <a:avLst/>
          </a:prstGeom>
          <a:noFill/>
          <a:ln w="9525">
            <a:noFill/>
            <a:miter lim="800000"/>
            <a:headEnd/>
            <a:tailEnd/>
          </a:ln>
          <a:effectLst/>
        </p:spPr>
        <p:txBody>
          <a:bodyPr wrap="square">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sv-SE" sz="1200" i="0" u="none" strike="noStrike" kern="1200" cap="none" spc="0" normalizeH="0" baseline="0" noProof="0" dirty="0">
                <a:ln>
                  <a:noFill/>
                </a:ln>
                <a:solidFill>
                  <a:srgbClr val="000000"/>
                </a:solidFill>
                <a:effectLst/>
                <a:uLnTx/>
                <a:uFillTx/>
                <a:ea typeface="+mn-ea"/>
                <a:cs typeface="+mn-cs"/>
              </a:rPr>
              <a:t>Prod/sågverk 150 000 m3</a:t>
            </a: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sv-SE" sz="12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8" name="Text Box 6">
            <a:extLst>
              <a:ext uri="{FF2B5EF4-FFF2-40B4-BE49-F238E27FC236}">
                <a16:creationId xmlns:a16="http://schemas.microsoft.com/office/drawing/2014/main" id="{3A21BB17-5F9C-485B-B0D7-A7938952BEE9}"/>
              </a:ext>
            </a:extLst>
          </p:cNvPr>
          <p:cNvSpPr txBox="1">
            <a:spLocks noChangeArrowheads="1"/>
          </p:cNvSpPr>
          <p:nvPr/>
        </p:nvSpPr>
        <p:spPr bwMode="auto">
          <a:xfrm>
            <a:off x="172818" y="6388064"/>
            <a:ext cx="4032250" cy="332399"/>
          </a:xfrm>
          <a:prstGeom prst="rect">
            <a:avLst/>
          </a:prstGeom>
          <a:noFill/>
          <a:ln w="9525" algn="ctr">
            <a:noFill/>
            <a:miter lim="800000"/>
            <a:headEnd/>
            <a:tailEnd/>
          </a:ln>
        </p:spPr>
        <p:txBody>
          <a:bodyPr vert="horz" lIns="0" tIns="0" rIns="0" bIns="0" rtlCol="0" anchor="b">
            <a:spAutoFit/>
          </a:bodyPr>
          <a:lstStyle>
            <a:defPPr>
              <a:defRPr lang="sv-SE"/>
            </a:defPPr>
            <a:lvl1pPr marL="0" algn="ctr" defTabSz="914377" rtl="0" eaLnBrk="1" latinLnBrk="0" hangingPunct="1">
              <a:defRPr sz="900" kern="1200">
                <a:solidFill>
                  <a:schemeClr val="tx1">
                    <a:tint val="75000"/>
                  </a:schemeClr>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a:spcBef>
                <a:spcPct val="50000"/>
              </a:spcBef>
            </a:pPr>
            <a:r>
              <a:rPr lang="sv-SE" sz="1200" dirty="0">
                <a:solidFill>
                  <a:schemeClr val="tx1"/>
                </a:solidFill>
              </a:rPr>
              <a:t>Källa: SCB, Skogsindustrierna</a:t>
            </a:r>
          </a:p>
        </p:txBody>
      </p:sp>
      <p:pic>
        <p:nvPicPr>
          <p:cNvPr id="11" name="Platshållare för innehåll 10">
            <a:extLst>
              <a:ext uri="{FF2B5EF4-FFF2-40B4-BE49-F238E27FC236}">
                <a16:creationId xmlns:a16="http://schemas.microsoft.com/office/drawing/2014/main" id="{BA746660-7BB1-4E83-9A9B-26A558CF93D6}"/>
              </a:ext>
            </a:extLst>
          </p:cNvPr>
          <p:cNvPicPr>
            <a:picLocks noGrp="1" noChangeAspect="1"/>
          </p:cNvPicPr>
          <p:nvPr>
            <p:ph idx="1"/>
          </p:nvPr>
        </p:nvPicPr>
        <p:blipFill>
          <a:blip r:embed="rId3"/>
          <a:stretch>
            <a:fillRect/>
          </a:stretch>
        </p:blipFill>
        <p:spPr>
          <a:xfrm>
            <a:off x="647224" y="1376363"/>
            <a:ext cx="10900727" cy="4403725"/>
          </a:xfrm>
          <a:prstGeom prst="rect">
            <a:avLst/>
          </a:prstGeom>
        </p:spPr>
      </p:pic>
    </p:spTree>
    <p:extLst>
      <p:ext uri="{BB962C8B-B14F-4D97-AF65-F5344CB8AC3E}">
        <p14:creationId xmlns:p14="http://schemas.microsoft.com/office/powerpoint/2010/main" val="526880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895301A-A999-468D-AB98-1295BBC3AC0C}"/>
              </a:ext>
            </a:extLst>
          </p:cNvPr>
          <p:cNvSpPr>
            <a:spLocks noGrp="1" noChangeArrowheads="1"/>
          </p:cNvSpPr>
          <p:nvPr>
            <p:ph type="title"/>
          </p:nvPr>
        </p:nvSpPr>
        <p:spPr>
          <a:xfrm>
            <a:off x="588963" y="334963"/>
            <a:ext cx="11017250" cy="863600"/>
          </a:xfrm>
        </p:spPr>
        <p:txBody>
          <a:bodyPr/>
          <a:lstStyle/>
          <a:p>
            <a:r>
              <a:rPr lang="sv-SE" dirty="0"/>
              <a:t>Sveriges största tillverkare</a:t>
            </a:r>
            <a:r>
              <a:rPr lang="sv-SE" dirty="0">
                <a:cs typeface="Arial" charset="0"/>
              </a:rPr>
              <a:t> av sågade barrträvaror, produktion 2019</a:t>
            </a:r>
          </a:p>
        </p:txBody>
      </p:sp>
      <p:sp>
        <p:nvSpPr>
          <p:cNvPr id="7" name="textruta 6">
            <a:extLst>
              <a:ext uri="{FF2B5EF4-FFF2-40B4-BE49-F238E27FC236}">
                <a16:creationId xmlns:a16="http://schemas.microsoft.com/office/drawing/2014/main" id="{0B8A7653-115E-4655-8F0A-0F04F38D0306}"/>
              </a:ext>
            </a:extLst>
          </p:cNvPr>
          <p:cNvSpPr txBox="1"/>
          <p:nvPr/>
        </p:nvSpPr>
        <p:spPr>
          <a:xfrm>
            <a:off x="678643" y="5394701"/>
            <a:ext cx="1861279" cy="338554"/>
          </a:xfrm>
          <a:prstGeom prst="rect">
            <a:avLst/>
          </a:prstGeom>
          <a:noFill/>
        </p:spPr>
        <p:txBody>
          <a:bodyPr wrap="none" rtlCol="0">
            <a:spAutoFit/>
          </a:bodyPr>
          <a:lstStyle/>
          <a:p>
            <a:r>
              <a:rPr lang="sv-SE" sz="1600" dirty="0"/>
              <a:t>*Inkl. Gällö </a:t>
            </a:r>
            <a:r>
              <a:rPr lang="sv-SE" sz="1600" dirty="0" err="1"/>
              <a:t>Timber</a:t>
            </a:r>
            <a:endParaRPr lang="sv-SE" sz="1600" dirty="0"/>
          </a:p>
        </p:txBody>
      </p:sp>
      <p:sp>
        <p:nvSpPr>
          <p:cNvPr id="8" name="Rectangle 4">
            <a:extLst>
              <a:ext uri="{FF2B5EF4-FFF2-40B4-BE49-F238E27FC236}">
                <a16:creationId xmlns:a16="http://schemas.microsoft.com/office/drawing/2014/main" id="{A72F171C-3E9D-4CD0-A51F-912DA486A87C}"/>
              </a:ext>
            </a:extLst>
          </p:cNvPr>
          <p:cNvSpPr>
            <a:spLocks noChangeArrowheads="1"/>
          </p:cNvSpPr>
          <p:nvPr/>
        </p:nvSpPr>
        <p:spPr bwMode="auto">
          <a:xfrm>
            <a:off x="10094560" y="5612093"/>
            <a:ext cx="1203857" cy="335989"/>
          </a:xfrm>
          <a:prstGeom prst="rect">
            <a:avLst/>
          </a:prstGeom>
          <a:noFill/>
          <a:ln w="12700">
            <a:noFill/>
            <a:miter lim="800000"/>
            <a:headEnd/>
            <a:tailEnd/>
          </a:ln>
        </p:spPr>
        <p:txBody>
          <a:bodyPr wrap="none" lIns="90488" tIns="44450" rIns="90488" bIns="44450">
            <a:spAutoFit/>
          </a:bodyPr>
          <a:lstStyle/>
          <a:p>
            <a:pPr algn="l" eaLnBrk="0" hangingPunct="0"/>
            <a:r>
              <a:rPr lang="sv-SE" sz="1600" dirty="0"/>
              <a:t>Miljoner m</a:t>
            </a:r>
            <a:r>
              <a:rPr lang="sv-SE" sz="1600" baseline="30000" dirty="0"/>
              <a:t>3</a:t>
            </a:r>
            <a:endParaRPr lang="sv-SE" sz="1600" dirty="0"/>
          </a:p>
        </p:txBody>
      </p:sp>
      <p:sp>
        <p:nvSpPr>
          <p:cNvPr id="6" name="Text Box 6">
            <a:extLst>
              <a:ext uri="{FF2B5EF4-FFF2-40B4-BE49-F238E27FC236}">
                <a16:creationId xmlns:a16="http://schemas.microsoft.com/office/drawing/2014/main" id="{906094FF-77EE-4F6A-8D05-C94E5E28A050}"/>
              </a:ext>
            </a:extLst>
          </p:cNvPr>
          <p:cNvSpPr txBox="1">
            <a:spLocks noChangeArrowheads="1"/>
          </p:cNvSpPr>
          <p:nvPr/>
        </p:nvSpPr>
        <p:spPr bwMode="auto">
          <a:xfrm>
            <a:off x="172818" y="6535797"/>
            <a:ext cx="4032250" cy="184666"/>
          </a:xfrm>
          <a:prstGeom prst="rect">
            <a:avLst/>
          </a:prstGeom>
          <a:noFill/>
          <a:ln w="9525" algn="ctr">
            <a:noFill/>
            <a:miter lim="800000"/>
            <a:headEnd/>
            <a:tailEnd/>
          </a:ln>
        </p:spPr>
        <p:txBody>
          <a:bodyPr vert="horz" lIns="0" tIns="0" rIns="0" bIns="0" rtlCol="0" anchor="b">
            <a:spAutoFit/>
          </a:bodyPr>
          <a:lstStyle>
            <a:defPPr>
              <a:defRPr lang="sv-SE"/>
            </a:defPPr>
            <a:lvl1pPr marL="0" algn="ctr" defTabSz="914377" rtl="0" eaLnBrk="1" latinLnBrk="0" hangingPunct="1">
              <a:defRPr sz="900" kern="1200">
                <a:solidFill>
                  <a:schemeClr val="tx1">
                    <a:tint val="75000"/>
                  </a:schemeClr>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a:spcBef>
                <a:spcPct val="50000"/>
              </a:spcBef>
            </a:pPr>
            <a:r>
              <a:rPr lang="sv-SE" sz="1200" dirty="0">
                <a:solidFill>
                  <a:schemeClr val="tx1"/>
                </a:solidFill>
              </a:rPr>
              <a:t>Källa: Skogsindustrierna</a:t>
            </a:r>
          </a:p>
        </p:txBody>
      </p:sp>
      <p:pic>
        <p:nvPicPr>
          <p:cNvPr id="10" name="Platshållare för innehåll 9">
            <a:extLst>
              <a:ext uri="{FF2B5EF4-FFF2-40B4-BE49-F238E27FC236}">
                <a16:creationId xmlns:a16="http://schemas.microsoft.com/office/drawing/2014/main" id="{DE987AF0-DC77-498B-8251-2312E1FB678F}"/>
              </a:ext>
            </a:extLst>
          </p:cNvPr>
          <p:cNvPicPr>
            <a:picLocks noGrp="1" noChangeAspect="1"/>
          </p:cNvPicPr>
          <p:nvPr>
            <p:ph idx="1"/>
          </p:nvPr>
        </p:nvPicPr>
        <p:blipFill>
          <a:blip r:embed="rId3"/>
          <a:stretch>
            <a:fillRect/>
          </a:stretch>
        </p:blipFill>
        <p:spPr>
          <a:xfrm>
            <a:off x="589374" y="1377379"/>
            <a:ext cx="11016427" cy="4401693"/>
          </a:xfrm>
          <a:prstGeom prst="rect">
            <a:avLst/>
          </a:prstGeom>
        </p:spPr>
      </p:pic>
    </p:spTree>
    <p:extLst>
      <p:ext uri="{BB962C8B-B14F-4D97-AF65-F5344CB8AC3E}">
        <p14:creationId xmlns:p14="http://schemas.microsoft.com/office/powerpoint/2010/main" val="1777310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a:extLst>
              <a:ext uri="{FF2B5EF4-FFF2-40B4-BE49-F238E27FC236}">
                <a16:creationId xmlns:a16="http://schemas.microsoft.com/office/drawing/2014/main" id="{1DE0816D-3F9A-49D8-8941-3A34776BFE71}"/>
              </a:ext>
            </a:extLst>
          </p:cNvPr>
          <p:cNvSpPr>
            <a:spLocks noGrp="1"/>
          </p:cNvSpPr>
          <p:nvPr>
            <p:ph type="title"/>
          </p:nvPr>
        </p:nvSpPr>
        <p:spPr>
          <a:xfrm>
            <a:off x="588963" y="334963"/>
            <a:ext cx="11017250" cy="863600"/>
          </a:xfrm>
        </p:spPr>
        <p:txBody>
          <a:bodyPr/>
          <a:lstStyle/>
          <a:p>
            <a:r>
              <a:rPr lang="sv-SE" dirty="0">
                <a:solidFill>
                  <a:schemeClr val="tx1">
                    <a:lumMod val="75000"/>
                    <a:lumOff val="25000"/>
                  </a:schemeClr>
                </a:solidFill>
              </a:rPr>
              <a:t>Världens produktion av sågade barrträvaror 1960-2018</a:t>
            </a:r>
          </a:p>
        </p:txBody>
      </p:sp>
      <p:sp>
        <p:nvSpPr>
          <p:cNvPr id="7" name="textruta 6">
            <a:extLst>
              <a:ext uri="{FF2B5EF4-FFF2-40B4-BE49-F238E27FC236}">
                <a16:creationId xmlns:a16="http://schemas.microsoft.com/office/drawing/2014/main" id="{E43E64A7-2D53-4309-BCAF-75D06AEA624F}"/>
              </a:ext>
            </a:extLst>
          </p:cNvPr>
          <p:cNvSpPr txBox="1"/>
          <p:nvPr/>
        </p:nvSpPr>
        <p:spPr>
          <a:xfrm>
            <a:off x="664183" y="6209598"/>
            <a:ext cx="3300904" cy="276999"/>
          </a:xfrm>
          <a:prstGeom prst="rect">
            <a:avLst/>
          </a:prstGeom>
          <a:noFill/>
        </p:spPr>
        <p:txBody>
          <a:bodyPr wrap="none" rtlCol="0">
            <a:spAutoFit/>
          </a:bodyPr>
          <a:lstStyle/>
          <a:p>
            <a:r>
              <a:rPr lang="sv-SE" sz="1200" dirty="0"/>
              <a:t>Källa: FAO, bearbetning Skogsindustrierna</a:t>
            </a:r>
          </a:p>
        </p:txBody>
      </p:sp>
      <p:pic>
        <p:nvPicPr>
          <p:cNvPr id="4" name="Platshållare för innehåll 3">
            <a:extLst>
              <a:ext uri="{FF2B5EF4-FFF2-40B4-BE49-F238E27FC236}">
                <a16:creationId xmlns:a16="http://schemas.microsoft.com/office/drawing/2014/main" id="{DAB41866-130F-4935-899D-8F7BADE3DDC1}"/>
              </a:ext>
            </a:extLst>
          </p:cNvPr>
          <p:cNvPicPr>
            <a:picLocks noGrp="1" noChangeAspect="1"/>
          </p:cNvPicPr>
          <p:nvPr>
            <p:ph idx="1"/>
          </p:nvPr>
        </p:nvPicPr>
        <p:blipFill>
          <a:blip r:embed="rId3"/>
          <a:stretch>
            <a:fillRect/>
          </a:stretch>
        </p:blipFill>
        <p:spPr>
          <a:xfrm>
            <a:off x="591409" y="1376363"/>
            <a:ext cx="11012357" cy="4403725"/>
          </a:xfrm>
          <a:prstGeom prst="rect">
            <a:avLst/>
          </a:prstGeom>
        </p:spPr>
      </p:pic>
    </p:spTree>
    <p:extLst>
      <p:ext uri="{BB962C8B-B14F-4D97-AF65-F5344CB8AC3E}">
        <p14:creationId xmlns:p14="http://schemas.microsoft.com/office/powerpoint/2010/main" val="1586310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5B69C21-C979-414F-8D59-5405ABF2A855}"/>
              </a:ext>
            </a:extLst>
          </p:cNvPr>
          <p:cNvSpPr txBox="1">
            <a:spLocks noGrp="1" noChangeArrowheads="1"/>
          </p:cNvSpPr>
          <p:nvPr>
            <p:ph type="title"/>
          </p:nvPr>
        </p:nvSpPr>
        <p:spPr>
          <a:xfrm>
            <a:off x="588963" y="334963"/>
            <a:ext cx="11017250" cy="863600"/>
          </a:xfrm>
          <a:prstGeom prst="rect">
            <a:avLst/>
          </a:prstGeom>
        </p:spPr>
        <p:txBody>
          <a:bodyPr vert="horz" lIns="0" tIns="0" rIns="0" bIns="0" rtlCol="0" anchor="b">
            <a:normAutofit/>
          </a:bodyPr>
          <a:lstStyle>
            <a:lvl1pPr algn="l" defTabSz="914400" rtl="0" eaLnBrk="1" latinLnBrk="0" hangingPunct="1">
              <a:spcBef>
                <a:spcPct val="0"/>
              </a:spcBef>
              <a:buFont typeface="Arial" pitchFamily="34" charset="0"/>
              <a:buNone/>
              <a:defRPr sz="3000" b="1" kern="1200">
                <a:solidFill>
                  <a:schemeClr val="tx1"/>
                </a:solidFill>
                <a:latin typeface="+mj-lt"/>
                <a:ea typeface="+mj-ea"/>
                <a:cs typeface="+mj-cs"/>
              </a:defRPr>
            </a:lvl1pPr>
          </a:lstStyle>
          <a:p>
            <a:r>
              <a:rPr lang="sv-SE" dirty="0">
                <a:solidFill>
                  <a:schemeClr val="tx1">
                    <a:lumMod val="75000"/>
                    <a:lumOff val="25000"/>
                  </a:schemeClr>
                </a:solidFill>
              </a:rPr>
              <a:t>Produktion av sågade trävaror 2018</a:t>
            </a:r>
          </a:p>
          <a:p>
            <a:r>
              <a:rPr lang="sv-SE" dirty="0">
                <a:solidFill>
                  <a:schemeClr val="tx1">
                    <a:lumMod val="75000"/>
                    <a:lumOff val="25000"/>
                  </a:schemeClr>
                </a:solidFill>
              </a:rPr>
              <a:t>Världens största producentländer</a:t>
            </a:r>
          </a:p>
        </p:txBody>
      </p:sp>
      <p:sp>
        <p:nvSpPr>
          <p:cNvPr id="7" name="textruta 6">
            <a:extLst>
              <a:ext uri="{FF2B5EF4-FFF2-40B4-BE49-F238E27FC236}">
                <a16:creationId xmlns:a16="http://schemas.microsoft.com/office/drawing/2014/main" id="{F088D98B-89D4-48DB-BC30-0F4D005B9899}"/>
              </a:ext>
            </a:extLst>
          </p:cNvPr>
          <p:cNvSpPr txBox="1"/>
          <p:nvPr/>
        </p:nvSpPr>
        <p:spPr>
          <a:xfrm>
            <a:off x="664183" y="6209598"/>
            <a:ext cx="3300904" cy="276999"/>
          </a:xfrm>
          <a:prstGeom prst="rect">
            <a:avLst/>
          </a:prstGeom>
          <a:noFill/>
        </p:spPr>
        <p:txBody>
          <a:bodyPr wrap="none" rtlCol="0">
            <a:spAutoFit/>
          </a:bodyPr>
          <a:lstStyle/>
          <a:p>
            <a:r>
              <a:rPr lang="sv-SE" sz="1200" dirty="0"/>
              <a:t>Källa: FAO, bearbetning Skogsindustrierna</a:t>
            </a:r>
          </a:p>
        </p:txBody>
      </p:sp>
      <p:pic>
        <p:nvPicPr>
          <p:cNvPr id="8" name="Platshållare för innehåll 7">
            <a:extLst>
              <a:ext uri="{FF2B5EF4-FFF2-40B4-BE49-F238E27FC236}">
                <a16:creationId xmlns:a16="http://schemas.microsoft.com/office/drawing/2014/main" id="{C7EDA39C-2ADC-48EE-A956-EABB343E230B}"/>
              </a:ext>
            </a:extLst>
          </p:cNvPr>
          <p:cNvPicPr>
            <a:picLocks noGrp="1" noChangeAspect="1"/>
          </p:cNvPicPr>
          <p:nvPr>
            <p:ph idx="1"/>
          </p:nvPr>
        </p:nvPicPr>
        <p:blipFill>
          <a:blip r:embed="rId2"/>
          <a:stretch>
            <a:fillRect/>
          </a:stretch>
        </p:blipFill>
        <p:spPr>
          <a:xfrm>
            <a:off x="588963" y="1378432"/>
            <a:ext cx="11017250" cy="4399587"/>
          </a:xfrm>
          <a:prstGeom prst="rect">
            <a:avLst/>
          </a:prstGeom>
        </p:spPr>
      </p:pic>
    </p:spTree>
    <p:extLst>
      <p:ext uri="{BB962C8B-B14F-4D97-AF65-F5344CB8AC3E}">
        <p14:creationId xmlns:p14="http://schemas.microsoft.com/office/powerpoint/2010/main" val="2033739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99081673-CBD0-419A-BDC3-98EA18FDA281}"/>
              </a:ext>
            </a:extLst>
          </p:cNvPr>
          <p:cNvSpPr txBox="1">
            <a:spLocks noGrp="1" noChangeArrowheads="1"/>
          </p:cNvSpPr>
          <p:nvPr>
            <p:ph type="title"/>
          </p:nvPr>
        </p:nvSpPr>
        <p:spPr>
          <a:xfrm>
            <a:off x="588963" y="334963"/>
            <a:ext cx="11017250" cy="863600"/>
          </a:xfrm>
          <a:prstGeom prst="rect">
            <a:avLst/>
          </a:prstGeom>
        </p:spPr>
        <p:txBody>
          <a:bodyPr vert="horz" lIns="0" tIns="0" rIns="0" bIns="0" rtlCol="0" anchor="b">
            <a:normAutofit/>
          </a:bodyPr>
          <a:lstStyle>
            <a:lvl1pPr algn="l" defTabSz="914400" rtl="0" eaLnBrk="1" latinLnBrk="0" hangingPunct="1">
              <a:spcBef>
                <a:spcPct val="0"/>
              </a:spcBef>
              <a:buFont typeface="Arial" pitchFamily="34" charset="0"/>
              <a:buNone/>
              <a:defRPr sz="3000" b="1" kern="1200">
                <a:solidFill>
                  <a:schemeClr val="tx1"/>
                </a:solidFill>
                <a:latin typeface="+mj-lt"/>
                <a:ea typeface="+mj-ea"/>
                <a:cs typeface="+mj-cs"/>
              </a:defRPr>
            </a:lvl1pPr>
          </a:lstStyle>
          <a:p>
            <a:r>
              <a:rPr lang="sv-SE" dirty="0">
                <a:solidFill>
                  <a:schemeClr val="tx1">
                    <a:lumMod val="75000"/>
                    <a:lumOff val="25000"/>
                  </a:schemeClr>
                </a:solidFill>
              </a:rPr>
              <a:t>Export av sågade trävaror. </a:t>
            </a:r>
          </a:p>
          <a:p>
            <a:r>
              <a:rPr lang="sv-SE" dirty="0">
                <a:solidFill>
                  <a:schemeClr val="tx1">
                    <a:lumMod val="75000"/>
                    <a:lumOff val="25000"/>
                  </a:schemeClr>
                </a:solidFill>
              </a:rPr>
              <a:t>Världens största exportländer 2018.</a:t>
            </a:r>
          </a:p>
        </p:txBody>
      </p:sp>
      <p:sp>
        <p:nvSpPr>
          <p:cNvPr id="7" name="textruta 6">
            <a:extLst>
              <a:ext uri="{FF2B5EF4-FFF2-40B4-BE49-F238E27FC236}">
                <a16:creationId xmlns:a16="http://schemas.microsoft.com/office/drawing/2014/main" id="{555E8F48-D045-4E4F-9256-0B539609F52A}"/>
              </a:ext>
            </a:extLst>
          </p:cNvPr>
          <p:cNvSpPr txBox="1"/>
          <p:nvPr/>
        </p:nvSpPr>
        <p:spPr>
          <a:xfrm>
            <a:off x="664183" y="6209598"/>
            <a:ext cx="3300904" cy="276999"/>
          </a:xfrm>
          <a:prstGeom prst="rect">
            <a:avLst/>
          </a:prstGeom>
          <a:noFill/>
        </p:spPr>
        <p:txBody>
          <a:bodyPr wrap="none" rtlCol="0">
            <a:spAutoFit/>
          </a:bodyPr>
          <a:lstStyle/>
          <a:p>
            <a:r>
              <a:rPr lang="sv-SE" sz="1200" dirty="0"/>
              <a:t>Källa: FAO, bearbetning Skogsindustrierna</a:t>
            </a:r>
          </a:p>
        </p:txBody>
      </p:sp>
      <p:pic>
        <p:nvPicPr>
          <p:cNvPr id="8" name="Platshållare för innehåll 7">
            <a:extLst>
              <a:ext uri="{FF2B5EF4-FFF2-40B4-BE49-F238E27FC236}">
                <a16:creationId xmlns:a16="http://schemas.microsoft.com/office/drawing/2014/main" id="{A8CB0313-0FA3-4F30-85A7-1801E1F885EF}"/>
              </a:ext>
            </a:extLst>
          </p:cNvPr>
          <p:cNvPicPr>
            <a:picLocks noGrp="1" noChangeAspect="1"/>
          </p:cNvPicPr>
          <p:nvPr>
            <p:ph idx="1"/>
          </p:nvPr>
        </p:nvPicPr>
        <p:blipFill>
          <a:blip r:embed="rId2"/>
          <a:stretch>
            <a:fillRect/>
          </a:stretch>
        </p:blipFill>
        <p:spPr>
          <a:xfrm>
            <a:off x="588963" y="1378432"/>
            <a:ext cx="11017250" cy="4399587"/>
          </a:xfrm>
          <a:prstGeom prst="rect">
            <a:avLst/>
          </a:prstGeom>
        </p:spPr>
      </p:pic>
    </p:spTree>
    <p:extLst>
      <p:ext uri="{BB962C8B-B14F-4D97-AF65-F5344CB8AC3E}">
        <p14:creationId xmlns:p14="http://schemas.microsoft.com/office/powerpoint/2010/main" val="3873673764"/>
      </p:ext>
    </p:extLst>
  </p:cSld>
  <p:clrMapOvr>
    <a:masterClrMapping/>
  </p:clrMapOvr>
</p:sld>
</file>

<file path=ppt/theme/theme1.xml><?xml version="1.0" encoding="utf-8"?>
<a:theme xmlns:a="http://schemas.openxmlformats.org/drawingml/2006/main" name="Skogsindustrierna">
  <a:themeElements>
    <a:clrScheme name="Skogsindustrierna_Colors">
      <a:dk1>
        <a:srgbClr val="000000"/>
      </a:dk1>
      <a:lt1>
        <a:srgbClr val="FFFFFF"/>
      </a:lt1>
      <a:dk2>
        <a:srgbClr val="44546A"/>
      </a:dk2>
      <a:lt2>
        <a:srgbClr val="E7E6E6"/>
      </a:lt2>
      <a:accent1>
        <a:srgbClr val="93B378"/>
      </a:accent1>
      <a:accent2>
        <a:srgbClr val="7992A5"/>
      </a:accent2>
      <a:accent3>
        <a:srgbClr val="F08046"/>
      </a:accent3>
      <a:accent4>
        <a:srgbClr val="E5F6DC"/>
      </a:accent4>
      <a:accent5>
        <a:srgbClr val="96B5A8"/>
      </a:accent5>
      <a:accent6>
        <a:srgbClr val="E0F9EA"/>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kogsindustrierna 16x9.potx" id="{6FC1845B-987F-4B3D-9DD3-EBEBC1C02183}" vid="{93D2A11F-F7EC-450C-86B2-15E8F524E372}"/>
    </a:ext>
  </a:extLst>
</a:theme>
</file>

<file path=ppt/theme/theme2.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Skogsindustrierna 16x9</Template>
  <TotalTime>565</TotalTime>
  <Words>293</Words>
  <Application>Microsoft Office PowerPoint</Application>
  <PresentationFormat>Bredbild</PresentationFormat>
  <Paragraphs>29</Paragraphs>
  <Slides>7</Slides>
  <Notes>5</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7</vt:i4>
      </vt:variant>
    </vt:vector>
  </HeadingPairs>
  <TitlesOfParts>
    <vt:vector size="10" baseType="lpstr">
      <vt:lpstr>Arial</vt:lpstr>
      <vt:lpstr>Century Gothic</vt:lpstr>
      <vt:lpstr>Skogsindustrierna</vt:lpstr>
      <vt:lpstr>Produktion och export 1980-2019 av sågade barrträvaror</vt:lpstr>
      <vt:lpstr>Sveriges export av sågade barrträvaror Fördelning per marknad och produkt</vt:lpstr>
      <vt:lpstr>Strukturutveckling i svensk sågverksindustri </vt:lpstr>
      <vt:lpstr>Sveriges största tillverkare av sågade barrträvaror, produktion 2019</vt:lpstr>
      <vt:lpstr>Världens produktion av sågade barrträvaror 1960-2018</vt:lpstr>
      <vt:lpstr>Produktion av sågade trävaror 2018 Världens största producentländer</vt:lpstr>
      <vt:lpstr>Export av sågade trävaror.  Världens största exportländer 2018.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Niklasson, Magnus</dc:creator>
  <cp:lastModifiedBy>Kull, Axelina</cp:lastModifiedBy>
  <cp:revision>26</cp:revision>
  <dcterms:created xsi:type="dcterms:W3CDTF">2019-03-14T08:27:58Z</dcterms:created>
  <dcterms:modified xsi:type="dcterms:W3CDTF">2020-06-30T13:43:08Z</dcterms:modified>
</cp:coreProperties>
</file>