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85" r:id="rId2"/>
    <p:sldId id="379" r:id="rId3"/>
    <p:sldId id="377" r:id="rId4"/>
    <p:sldId id="297" r:id="rId5"/>
    <p:sldId id="289" r:id="rId6"/>
    <p:sldId id="298" r:id="rId7"/>
    <p:sldId id="300" r:id="rId8"/>
    <p:sldId id="287" r:id="rId9"/>
    <p:sldId id="303" r:id="rId10"/>
    <p:sldId id="301" r:id="rId11"/>
    <p:sldId id="368" r:id="rId12"/>
    <p:sldId id="305" r:id="rId13"/>
    <p:sldId id="373" r:id="rId14"/>
    <p:sldId id="376" r:id="rId15"/>
  </p:sldIdLst>
  <p:sldSz cx="12192000" cy="6858000"/>
  <p:notesSz cx="6858000" cy="9144000"/>
  <p:defaultText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ktioner" id="{0332FA32-E790-4CD3-86B6-B248B4EADE8B}">
          <p14:sldIdLst/>
        </p14:section>
        <p14:section name="Presentation" id="{3A8E3980-A42D-493A-9520-B376ACD18F40}">
          <p14:sldIdLst>
            <p14:sldId id="285"/>
            <p14:sldId id="379"/>
            <p14:sldId id="377"/>
            <p14:sldId id="297"/>
            <p14:sldId id="289"/>
            <p14:sldId id="298"/>
            <p14:sldId id="300"/>
            <p14:sldId id="287"/>
            <p14:sldId id="303"/>
            <p14:sldId id="301"/>
            <p14:sldId id="368"/>
            <p14:sldId id="305"/>
            <p14:sldId id="373"/>
            <p14:sldId id="376"/>
          </p14:sldIdLst>
        </p14:section>
      </p14:sectionLst>
    </p:ext>
    <p:ext uri="{EFAFB233-063F-42B5-8137-9DF3F51BA10A}">
      <p15:sldGuideLst xmlns:p15="http://schemas.microsoft.com/office/powerpoint/2012/main">
        <p15:guide id="1" pos="3160" userDrawn="1">
          <p15:clr>
            <a:srgbClr val="A4A3A4"/>
          </p15:clr>
        </p15:guide>
        <p15:guide id="2"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68581" autoAdjust="0"/>
  </p:normalViewPr>
  <p:slideViewPr>
    <p:cSldViewPr snapToGrid="0">
      <p:cViewPr varScale="1">
        <p:scale>
          <a:sx n="45" d="100"/>
          <a:sy n="45" d="100"/>
        </p:scale>
        <p:origin x="1228" y="48"/>
      </p:cViewPr>
      <p:guideLst>
        <p:guide pos="3160"/>
        <p:guide orient="horz" pos="2160"/>
      </p:guideLst>
    </p:cSldViewPr>
  </p:slideViewPr>
  <p:notesTextViewPr>
    <p:cViewPr>
      <p:scale>
        <a:sx n="1" d="1"/>
        <a:sy n="1" d="1"/>
      </p:scale>
      <p:origin x="0" y="0"/>
    </p:cViewPr>
  </p:notesTextViewPr>
  <p:notesViewPr>
    <p:cSldViewPr snapToGrid="0" showGuides="1">
      <p:cViewPr varScale="1">
        <p:scale>
          <a:sx n="93" d="100"/>
          <a:sy n="93" d="100"/>
        </p:scale>
        <p:origin x="227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536000363067002E-2"/>
          <c:y val="0.10583290282658429"/>
          <c:w val="0.88503474097438106"/>
          <c:h val="0.67112342391952262"/>
        </c:manualLayout>
      </c:layout>
      <c:lineChart>
        <c:grouping val="standard"/>
        <c:varyColors val="0"/>
        <c:ser>
          <c:idx val="1"/>
          <c:order val="0"/>
          <c:tx>
            <c:strRef>
              <c:f>Sheet1!$B$1</c:f>
              <c:strCache>
                <c:ptCount val="1"/>
                <c:pt idx="0">
                  <c:v>Produktion </c:v>
                </c:pt>
              </c:strCache>
            </c:strRef>
          </c:tx>
          <c:spPr>
            <a:ln w="44450">
              <a:solidFill>
                <a:srgbClr val="93B379"/>
              </a:solidFill>
              <a:prstDash val="solid"/>
            </a:ln>
          </c:spPr>
          <c:marker>
            <c:symbol val="none"/>
          </c:marker>
          <c:cat>
            <c:numRef>
              <c:f>Sheet1!$A$2:$A$41</c:f>
              <c:numCache>
                <c:formatCode>General</c:formatCode>
                <c:ptCount val="40"/>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numCache>
            </c:numRef>
          </c:cat>
          <c:val>
            <c:numRef>
              <c:f>Sheet1!$B$2:$B$41</c:f>
              <c:numCache>
                <c:formatCode>General</c:formatCode>
                <c:ptCount val="40"/>
                <c:pt idx="0">
                  <c:v>6.19</c:v>
                </c:pt>
                <c:pt idx="1">
                  <c:v>6.1360000000000001</c:v>
                </c:pt>
                <c:pt idx="2">
                  <c:v>5.9180000000000001</c:v>
                </c:pt>
                <c:pt idx="3">
                  <c:v>6.35</c:v>
                </c:pt>
                <c:pt idx="4">
                  <c:v>6.8760000000000003</c:v>
                </c:pt>
                <c:pt idx="5">
                  <c:v>6.9960000000000004</c:v>
                </c:pt>
                <c:pt idx="6">
                  <c:v>7.3630000000000004</c:v>
                </c:pt>
                <c:pt idx="7">
                  <c:v>7.8339999999999996</c:v>
                </c:pt>
                <c:pt idx="8">
                  <c:v>8.1609999999999996</c:v>
                </c:pt>
                <c:pt idx="9">
                  <c:v>8.3620000000000001</c:v>
                </c:pt>
                <c:pt idx="10">
                  <c:v>8.4260000000000002</c:v>
                </c:pt>
                <c:pt idx="11">
                  <c:v>8.3490000000000002</c:v>
                </c:pt>
                <c:pt idx="12">
                  <c:v>8.3780000000000001</c:v>
                </c:pt>
                <c:pt idx="13">
                  <c:v>8.7810000000000006</c:v>
                </c:pt>
                <c:pt idx="14">
                  <c:v>9.2840000000000007</c:v>
                </c:pt>
                <c:pt idx="15">
                  <c:v>9.1690000000000005</c:v>
                </c:pt>
                <c:pt idx="16">
                  <c:v>9.0180000000000007</c:v>
                </c:pt>
                <c:pt idx="17">
                  <c:v>9.7789999999999999</c:v>
                </c:pt>
                <c:pt idx="18">
                  <c:v>9.8789999999999996</c:v>
                </c:pt>
                <c:pt idx="19">
                  <c:v>10.071</c:v>
                </c:pt>
                <c:pt idx="20">
                  <c:v>10.786</c:v>
                </c:pt>
                <c:pt idx="21">
                  <c:v>10.534000000000001</c:v>
                </c:pt>
                <c:pt idx="22">
                  <c:v>10.724</c:v>
                </c:pt>
                <c:pt idx="23">
                  <c:v>10.9</c:v>
                </c:pt>
                <c:pt idx="24">
                  <c:v>11.589</c:v>
                </c:pt>
                <c:pt idx="25">
                  <c:v>11.736000000000001</c:v>
                </c:pt>
                <c:pt idx="26">
                  <c:v>12.066000000000001</c:v>
                </c:pt>
                <c:pt idx="27">
                  <c:v>11.86</c:v>
                </c:pt>
                <c:pt idx="28">
                  <c:v>11.662000000000001</c:v>
                </c:pt>
                <c:pt idx="29">
                  <c:v>10.919</c:v>
                </c:pt>
                <c:pt idx="30">
                  <c:v>11.397</c:v>
                </c:pt>
                <c:pt idx="31">
                  <c:v>11.321</c:v>
                </c:pt>
                <c:pt idx="32">
                  <c:v>11.417</c:v>
                </c:pt>
                <c:pt idx="33">
                  <c:v>10.782</c:v>
                </c:pt>
                <c:pt idx="34">
                  <c:v>10.419</c:v>
                </c:pt>
                <c:pt idx="35">
                  <c:v>10.163</c:v>
                </c:pt>
                <c:pt idx="36">
                  <c:v>10.102</c:v>
                </c:pt>
                <c:pt idx="37">
                  <c:v>10.26</c:v>
                </c:pt>
                <c:pt idx="38">
                  <c:v>10.141999999999999</c:v>
                </c:pt>
                <c:pt idx="39">
                  <c:v>9.6159999999999997</c:v>
                </c:pt>
              </c:numCache>
            </c:numRef>
          </c:val>
          <c:smooth val="0"/>
          <c:extLst>
            <c:ext xmlns:c16="http://schemas.microsoft.com/office/drawing/2014/chart" uri="{C3380CC4-5D6E-409C-BE32-E72D297353CC}">
              <c16:uniqueId val="{00000000-31DF-4C91-BE02-DE025A4AA6A2}"/>
            </c:ext>
          </c:extLst>
        </c:ser>
        <c:ser>
          <c:idx val="2"/>
          <c:order val="1"/>
          <c:tx>
            <c:strRef>
              <c:f>Sheet1!$C$1</c:f>
              <c:strCache>
                <c:ptCount val="1"/>
                <c:pt idx="0">
                  <c:v>Export</c:v>
                </c:pt>
              </c:strCache>
            </c:strRef>
          </c:tx>
          <c:spPr>
            <a:ln w="44450">
              <a:solidFill>
                <a:srgbClr val="FF8135"/>
              </a:solidFill>
              <a:prstDash val="solid"/>
            </a:ln>
          </c:spPr>
          <c:marker>
            <c:symbol val="none"/>
          </c:marker>
          <c:cat>
            <c:numRef>
              <c:f>Sheet1!$A$2:$A$41</c:f>
              <c:numCache>
                <c:formatCode>General</c:formatCode>
                <c:ptCount val="40"/>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numCache>
            </c:numRef>
          </c:cat>
          <c:val>
            <c:numRef>
              <c:f>Sheet1!$C$2:$C$41</c:f>
              <c:numCache>
                <c:formatCode>General</c:formatCode>
                <c:ptCount val="40"/>
                <c:pt idx="0">
                  <c:v>4.524</c:v>
                </c:pt>
                <c:pt idx="1">
                  <c:v>4.6219999999999999</c:v>
                </c:pt>
                <c:pt idx="2">
                  <c:v>4.4269999999999996</c:v>
                </c:pt>
                <c:pt idx="3">
                  <c:v>4.7060000000000004</c:v>
                </c:pt>
                <c:pt idx="4">
                  <c:v>5.1929999999999996</c:v>
                </c:pt>
                <c:pt idx="5">
                  <c:v>5.2649999999999997</c:v>
                </c:pt>
                <c:pt idx="6">
                  <c:v>5.6360000000000001</c:v>
                </c:pt>
                <c:pt idx="7">
                  <c:v>6.0960000000000001</c:v>
                </c:pt>
                <c:pt idx="8">
                  <c:v>6.3769999999999998</c:v>
                </c:pt>
                <c:pt idx="9">
                  <c:v>6.5549999999999997</c:v>
                </c:pt>
                <c:pt idx="10">
                  <c:v>6.6609999999999996</c:v>
                </c:pt>
                <c:pt idx="11">
                  <c:v>6.6120000000000001</c:v>
                </c:pt>
                <c:pt idx="12">
                  <c:v>6.8369999999999997</c:v>
                </c:pt>
                <c:pt idx="13">
                  <c:v>7.1379999999999999</c:v>
                </c:pt>
                <c:pt idx="14">
                  <c:v>7.6820000000000004</c:v>
                </c:pt>
                <c:pt idx="15">
                  <c:v>7.2859999999999996</c:v>
                </c:pt>
                <c:pt idx="16">
                  <c:v>7.2750000000000004</c:v>
                </c:pt>
                <c:pt idx="17">
                  <c:v>7.9</c:v>
                </c:pt>
                <c:pt idx="18">
                  <c:v>8.0340000000000007</c:v>
                </c:pt>
                <c:pt idx="19">
                  <c:v>8.4309999999999992</c:v>
                </c:pt>
                <c:pt idx="20">
                  <c:v>8.9369999999999994</c:v>
                </c:pt>
                <c:pt idx="21">
                  <c:v>8.6940000000000008</c:v>
                </c:pt>
                <c:pt idx="22">
                  <c:v>9.0050000000000008</c:v>
                </c:pt>
                <c:pt idx="23">
                  <c:v>9.4090000000000007</c:v>
                </c:pt>
                <c:pt idx="24">
                  <c:v>9.968</c:v>
                </c:pt>
                <c:pt idx="25">
                  <c:v>10.119</c:v>
                </c:pt>
                <c:pt idx="26">
                  <c:v>10.417</c:v>
                </c:pt>
                <c:pt idx="27">
                  <c:v>10.398</c:v>
                </c:pt>
                <c:pt idx="28">
                  <c:v>10.151</c:v>
                </c:pt>
                <c:pt idx="29">
                  <c:v>9.6739999999999995</c:v>
                </c:pt>
                <c:pt idx="30">
                  <c:v>10.082000000000001</c:v>
                </c:pt>
                <c:pt idx="31">
                  <c:v>10.005000000000001</c:v>
                </c:pt>
                <c:pt idx="32">
                  <c:v>10.199</c:v>
                </c:pt>
                <c:pt idx="33">
                  <c:v>9.6509999999999998</c:v>
                </c:pt>
                <c:pt idx="34">
                  <c:v>9.327</c:v>
                </c:pt>
                <c:pt idx="35">
                  <c:v>9.2899999999999991</c:v>
                </c:pt>
                <c:pt idx="36">
                  <c:v>9.0649999999999995</c:v>
                </c:pt>
                <c:pt idx="37">
                  <c:v>9.4060000000000006</c:v>
                </c:pt>
                <c:pt idx="38">
                  <c:v>9.1920000000000002</c:v>
                </c:pt>
                <c:pt idx="39">
                  <c:v>8.8059999999999992</c:v>
                </c:pt>
              </c:numCache>
            </c:numRef>
          </c:val>
          <c:smooth val="0"/>
          <c:extLst>
            <c:ext xmlns:c16="http://schemas.microsoft.com/office/drawing/2014/chart" uri="{C3380CC4-5D6E-409C-BE32-E72D297353CC}">
              <c16:uniqueId val="{00000001-31DF-4C91-BE02-DE025A4AA6A2}"/>
            </c:ext>
          </c:extLst>
        </c:ser>
        <c:ser>
          <c:idx val="3"/>
          <c:order val="2"/>
          <c:tx>
            <c:strRef>
              <c:f>Sheet1!$D$1</c:f>
              <c:strCache>
                <c:ptCount val="1"/>
                <c:pt idx="0">
                  <c:v>Leveranser inom Sverige</c:v>
                </c:pt>
              </c:strCache>
            </c:strRef>
          </c:tx>
          <c:spPr>
            <a:ln w="44450">
              <a:solidFill>
                <a:srgbClr val="7992A5"/>
              </a:solidFill>
              <a:prstDash val="solid"/>
            </a:ln>
          </c:spPr>
          <c:marker>
            <c:symbol val="none"/>
          </c:marker>
          <c:cat>
            <c:numRef>
              <c:f>Sheet1!$A$2:$A$41</c:f>
              <c:numCache>
                <c:formatCode>General</c:formatCode>
                <c:ptCount val="40"/>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numCache>
            </c:numRef>
          </c:cat>
          <c:val>
            <c:numRef>
              <c:f>Sheet1!$D$2:$D$41</c:f>
              <c:numCache>
                <c:formatCode>General</c:formatCode>
                <c:ptCount val="40"/>
                <c:pt idx="0">
                  <c:v>1.474</c:v>
                </c:pt>
                <c:pt idx="1">
                  <c:v>1.421</c:v>
                </c:pt>
                <c:pt idx="2">
                  <c:v>1.4410000000000001</c:v>
                </c:pt>
                <c:pt idx="3">
                  <c:v>1.4850000000000001</c:v>
                </c:pt>
                <c:pt idx="4">
                  <c:v>1.5780000000000001</c:v>
                </c:pt>
                <c:pt idx="5">
                  <c:v>1.573</c:v>
                </c:pt>
                <c:pt idx="6">
                  <c:v>1.6240000000000001</c:v>
                </c:pt>
                <c:pt idx="7">
                  <c:v>1.6759999999999999</c:v>
                </c:pt>
                <c:pt idx="8">
                  <c:v>1.7470000000000001</c:v>
                </c:pt>
                <c:pt idx="9">
                  <c:v>1.702</c:v>
                </c:pt>
                <c:pt idx="10">
                  <c:v>1.651</c:v>
                </c:pt>
                <c:pt idx="11">
                  <c:v>1.546</c:v>
                </c:pt>
                <c:pt idx="12">
                  <c:v>1.466</c:v>
                </c:pt>
                <c:pt idx="13">
                  <c:v>1.512</c:v>
                </c:pt>
                <c:pt idx="14">
                  <c:v>1.6</c:v>
                </c:pt>
                <c:pt idx="15">
                  <c:v>1.6339999999999999</c:v>
                </c:pt>
                <c:pt idx="16">
                  <c:v>1.583</c:v>
                </c:pt>
                <c:pt idx="17">
                  <c:v>1.6359999999999999</c:v>
                </c:pt>
                <c:pt idx="18">
                  <c:v>1.633</c:v>
                </c:pt>
                <c:pt idx="19">
                  <c:v>1.708</c:v>
                </c:pt>
                <c:pt idx="20">
                  <c:v>1.67</c:v>
                </c:pt>
                <c:pt idx="21">
                  <c:v>1.577</c:v>
                </c:pt>
                <c:pt idx="22">
                  <c:v>1.492</c:v>
                </c:pt>
                <c:pt idx="23">
                  <c:v>1.4910000000000001</c:v>
                </c:pt>
                <c:pt idx="24">
                  <c:v>1.47</c:v>
                </c:pt>
                <c:pt idx="25">
                  <c:v>1.42</c:v>
                </c:pt>
                <c:pt idx="26">
                  <c:v>1.504</c:v>
                </c:pt>
                <c:pt idx="27">
                  <c:v>1.385</c:v>
                </c:pt>
                <c:pt idx="28">
                  <c:v>1.3460000000000001</c:v>
                </c:pt>
                <c:pt idx="29">
                  <c:v>1.234</c:v>
                </c:pt>
                <c:pt idx="30">
                  <c:v>1.2070000000000001</c:v>
                </c:pt>
                <c:pt idx="31">
                  <c:v>1.18</c:v>
                </c:pt>
                <c:pt idx="32">
                  <c:v>1.1419999999999999</c:v>
                </c:pt>
                <c:pt idx="33">
                  <c:v>1.0369999999999999</c:v>
                </c:pt>
                <c:pt idx="34">
                  <c:v>1.018</c:v>
                </c:pt>
                <c:pt idx="35">
                  <c:v>0.96</c:v>
                </c:pt>
                <c:pt idx="36">
                  <c:v>0.91300000000000003</c:v>
                </c:pt>
                <c:pt idx="37">
                  <c:v>0.90700000000000003</c:v>
                </c:pt>
                <c:pt idx="38">
                  <c:v>0.90500000000000003</c:v>
                </c:pt>
                <c:pt idx="39">
                  <c:v>0.83499999999999996</c:v>
                </c:pt>
              </c:numCache>
            </c:numRef>
          </c:val>
          <c:smooth val="0"/>
          <c:extLst>
            <c:ext xmlns:c16="http://schemas.microsoft.com/office/drawing/2014/chart" uri="{C3380CC4-5D6E-409C-BE32-E72D297353CC}">
              <c16:uniqueId val="{00000002-31DF-4C91-BE02-DE025A4AA6A2}"/>
            </c:ext>
          </c:extLst>
        </c:ser>
        <c:dLbls>
          <c:showLegendKey val="0"/>
          <c:showVal val="0"/>
          <c:showCatName val="0"/>
          <c:showSerName val="0"/>
          <c:showPercent val="0"/>
          <c:showBubbleSize val="0"/>
        </c:dLbls>
        <c:smooth val="0"/>
        <c:axId val="227647504"/>
        <c:axId val="227646720"/>
      </c:lineChart>
      <c:catAx>
        <c:axId val="227647504"/>
        <c:scaling>
          <c:orientation val="minMax"/>
        </c:scaling>
        <c:delete val="0"/>
        <c:axPos val="b"/>
        <c:numFmt formatCode="General" sourceLinked="1"/>
        <c:majorTickMark val="none"/>
        <c:minorTickMark val="none"/>
        <c:tickLblPos val="nextTo"/>
        <c:spPr>
          <a:ln w="12700">
            <a:solidFill>
              <a:schemeClr val="tx1">
                <a:lumMod val="75000"/>
                <a:lumOff val="25000"/>
              </a:schemeClr>
            </a:solidFill>
            <a:prstDash val="solid"/>
          </a:ln>
        </c:spPr>
        <c:txPr>
          <a:bodyPr rot="0" vert="horz"/>
          <a:lstStyle/>
          <a:p>
            <a:pPr>
              <a:defRPr/>
            </a:pPr>
            <a:endParaRPr lang="sv-SE"/>
          </a:p>
        </c:txPr>
        <c:crossAx val="227646720"/>
        <c:crosses val="autoZero"/>
        <c:auto val="1"/>
        <c:lblAlgn val="r"/>
        <c:lblOffset val="100"/>
        <c:tickLblSkip val="5"/>
        <c:tickMarkSkip val="5"/>
        <c:noMultiLvlLbl val="0"/>
      </c:catAx>
      <c:valAx>
        <c:axId val="227646720"/>
        <c:scaling>
          <c:orientation val="minMax"/>
          <c:max val="14"/>
        </c:scaling>
        <c:delete val="0"/>
        <c:axPos val="l"/>
        <c:majorGridlines>
          <c:spPr>
            <a:ln w="12943">
              <a:solidFill>
                <a:schemeClr val="tx1">
                  <a:lumMod val="65000"/>
                  <a:lumOff val="35000"/>
                </a:schemeClr>
              </a:solidFill>
              <a:prstDash val="solid"/>
            </a:ln>
          </c:spPr>
        </c:majorGridlines>
        <c:numFmt formatCode="General" sourceLinked="1"/>
        <c:majorTickMark val="none"/>
        <c:minorTickMark val="none"/>
        <c:tickLblPos val="nextTo"/>
        <c:spPr>
          <a:ln w="9707">
            <a:noFill/>
          </a:ln>
        </c:spPr>
        <c:txPr>
          <a:bodyPr rot="0" vert="horz"/>
          <a:lstStyle/>
          <a:p>
            <a:pPr>
              <a:defRPr/>
            </a:pPr>
            <a:endParaRPr lang="sv-SE"/>
          </a:p>
        </c:txPr>
        <c:crossAx val="227647504"/>
        <c:crosses val="autoZero"/>
        <c:crossBetween val="between"/>
        <c:majorUnit val="2"/>
      </c:valAx>
      <c:spPr>
        <a:noFill/>
        <a:ln w="25886">
          <a:noFill/>
        </a:ln>
      </c:spPr>
    </c:plotArea>
    <c:legend>
      <c:legendPos val="b"/>
      <c:layout>
        <c:manualLayout>
          <c:xMode val="edge"/>
          <c:yMode val="edge"/>
          <c:x val="0.14742779920678001"/>
          <c:y val="0.92716702051871658"/>
          <c:w val="0.70052806635602494"/>
          <c:h val="7.2832888668600243E-2"/>
        </c:manualLayout>
      </c:layout>
      <c:overlay val="0"/>
    </c:legend>
    <c:plotVisOnly val="1"/>
    <c:dispBlanksAs val="gap"/>
    <c:showDLblsOverMax val="0"/>
  </c:chart>
  <c:spPr>
    <a:noFill/>
    <a:ln>
      <a:noFill/>
    </a:ln>
  </c:spPr>
  <c:txPr>
    <a:bodyPr/>
    <a:lstStyle/>
    <a:p>
      <a:pPr>
        <a:defRPr sz="1800" b="0" i="0" u="none" strike="noStrike" baseline="0">
          <a:solidFill>
            <a:schemeClr val="tx1"/>
          </a:solidFill>
          <a:latin typeface="+mn-lt"/>
          <a:ea typeface="Times New Roman"/>
          <a:cs typeface="Times New Roman"/>
        </a:defRPr>
      </a:pPr>
      <a:endParaRPr lang="sv-SE"/>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0.01537</cdr:x>
      <cdr:y>0</cdr:y>
    </cdr:from>
    <cdr:to>
      <cdr:x>0.12813</cdr:x>
      <cdr:y>0.0763</cdr:y>
    </cdr:to>
    <cdr:sp macro="" textlink="">
      <cdr:nvSpPr>
        <cdr:cNvPr id="2" name="Rectangle 3">
          <a:extLst xmlns:a="http://schemas.openxmlformats.org/drawingml/2006/main">
            <a:ext uri="{FF2B5EF4-FFF2-40B4-BE49-F238E27FC236}">
              <a16:creationId xmlns:a16="http://schemas.microsoft.com/office/drawing/2014/main" id="{9B12031B-06D3-4973-BF02-3A3F5F2C39C0}"/>
            </a:ext>
          </a:extLst>
        </cdr:cNvPr>
        <cdr:cNvSpPr>
          <a:spLocks xmlns:a="http://schemas.openxmlformats.org/drawingml/2006/main" noChangeArrowheads="1"/>
        </cdr:cNvSpPr>
      </cdr:nvSpPr>
      <cdr:spPr bwMode="auto">
        <a:xfrm xmlns:a="http://schemas.openxmlformats.org/drawingml/2006/main">
          <a:off x="169334" y="0"/>
          <a:ext cx="1242329" cy="335989"/>
        </a:xfrm>
        <a:prstGeom xmlns:a="http://schemas.openxmlformats.org/drawingml/2006/main" prst="rect">
          <a:avLst/>
        </a:prstGeom>
        <a:noFill xmlns:a="http://schemas.openxmlformats.org/drawingml/2006/main"/>
        <a:ln xmlns:a="http://schemas.openxmlformats.org/drawingml/2006/main" w="12700">
          <a:noFill/>
          <a:miter lim="800000"/>
          <a:headEnd/>
          <a:tailEnd/>
        </a:ln>
        <a:effectLst xmlns:a="http://schemas.openxmlformats.org/drawingml/2006/main"/>
      </cdr:spPr>
      <cdr:txBody>
        <a:bodyPr xmlns:a="http://schemas.openxmlformats.org/drawingml/2006/main" wrap="none" lIns="90488" tIns="44450" rIns="90488" bIns="44450">
          <a:spAutoFit/>
        </a:bodyPr>
        <a:lstStyle xmlns:a="http://schemas.openxmlformats.org/drawingml/2006/main">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l" eaLnBrk="0" hangingPunct="0"/>
          <a:r>
            <a:rPr lang="sv-SE" sz="1600" dirty="0"/>
            <a:t>Miljoner ton</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96ED4D-9974-4266-9636-7DF9434CB37C}" type="datetimeFigureOut">
              <a:rPr lang="sv-SE" smtClean="0"/>
              <a:t>2020-04-09</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75A873-DB4E-4F59-A8B1-757F0F4852CB}" type="slidenum">
              <a:rPr lang="sv-SE" smtClean="0"/>
              <a:t>‹#›</a:t>
            </a:fld>
            <a:endParaRPr lang="sv-SE"/>
          </a:p>
        </p:txBody>
      </p:sp>
    </p:spTree>
    <p:extLst>
      <p:ext uri="{BB962C8B-B14F-4D97-AF65-F5344CB8AC3E}">
        <p14:creationId xmlns:p14="http://schemas.microsoft.com/office/powerpoint/2010/main" val="4016867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92141-416E-49B0-82D1-A68B9C506992}" type="datetimeFigureOut">
              <a:rPr lang="sv-SE" smtClean="0"/>
              <a:t>2020-04-09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377" rtl="0" eaLnBrk="1" latinLnBrk="0" hangingPunct="1">
      <a:defRPr sz="1200" kern="1200">
        <a:solidFill>
          <a:schemeClr val="tx1"/>
        </a:solidFill>
        <a:latin typeface="+mn-lt"/>
        <a:ea typeface="+mn-ea"/>
        <a:cs typeface="+mn-cs"/>
      </a:defRPr>
    </a:lvl1pPr>
    <a:lvl2pPr marL="457189" algn="l" defTabSz="914377" rtl="0" eaLnBrk="1" latinLnBrk="0" hangingPunct="1">
      <a:defRPr sz="1200" kern="1200">
        <a:solidFill>
          <a:schemeClr val="tx1"/>
        </a:solidFill>
        <a:latin typeface="+mn-lt"/>
        <a:ea typeface="+mn-ea"/>
        <a:cs typeface="+mn-cs"/>
      </a:defRPr>
    </a:lvl2pPr>
    <a:lvl3pPr marL="914377" algn="l" defTabSz="914377" rtl="0" eaLnBrk="1" latinLnBrk="0" hangingPunct="1">
      <a:defRPr sz="1200" kern="1200">
        <a:solidFill>
          <a:schemeClr val="tx1"/>
        </a:solidFill>
        <a:latin typeface="+mn-lt"/>
        <a:ea typeface="+mn-ea"/>
        <a:cs typeface="+mn-cs"/>
      </a:defRPr>
    </a:lvl3pPr>
    <a:lvl4pPr marL="1371566" algn="l" defTabSz="914377" rtl="0" eaLnBrk="1" latinLnBrk="0" hangingPunct="1">
      <a:defRPr sz="1200" kern="1200">
        <a:solidFill>
          <a:schemeClr val="tx1"/>
        </a:solidFill>
        <a:latin typeface="+mn-lt"/>
        <a:ea typeface="+mn-ea"/>
        <a:cs typeface="+mn-cs"/>
      </a:defRPr>
    </a:lvl4pPr>
    <a:lvl5pPr marL="1828754" algn="l" defTabSz="914377" rtl="0" eaLnBrk="1" latinLnBrk="0" hangingPunct="1">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sv-SE" dirty="0">
              <a:cs typeface="Times New Roman"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sv-SE" dirty="0">
                <a:cs typeface="Times New Roman" pitchFamily="18" charset="0"/>
              </a:rPr>
              <a:t>Den svenska pappersproduktion var 9,6 miljoner ton 2019, varav 8,8 miljoner ton exporterades, vilket motsvarar 92 procent. Leveranserna till den svenska marknaden har haft en tämligen oförändrad nivå de senaste decennierna. 2019 </a:t>
            </a:r>
            <a:r>
              <a:rPr lang="sv-SE" baseline="0" dirty="0">
                <a:cs typeface="Times New Roman" pitchFamily="18" charset="0"/>
              </a:rPr>
              <a:t>levererades 0,8 miljoner ton.</a:t>
            </a:r>
            <a:endParaRPr lang="sv-SE" dirty="0">
              <a:cs typeface="Times New Roman" pitchFamily="18" charset="0"/>
            </a:endParaRPr>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1</a:t>
            </a:fld>
            <a:endParaRPr lang="sv-SE"/>
          </a:p>
        </p:txBody>
      </p:sp>
    </p:spTree>
    <p:extLst>
      <p:ext uri="{BB962C8B-B14F-4D97-AF65-F5344CB8AC3E}">
        <p14:creationId xmlns:p14="http://schemas.microsoft.com/office/powerpoint/2010/main" val="2317495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v-SE" dirty="0"/>
              <a:t>De totala leveranserna av papper har</a:t>
            </a:r>
            <a:r>
              <a:rPr lang="sv-SE" baseline="0" dirty="0"/>
              <a:t> minskat under 2019 med fyra procent, till 9,6 miljoner ton.</a:t>
            </a:r>
          </a:p>
          <a:p>
            <a:pPr marL="0" marR="0" indent="0" algn="l" defTabSz="914400" rtl="0" eaLnBrk="0" fontAlgn="base" latinLnBrk="0" hangingPunct="0">
              <a:lnSpc>
                <a:spcPct val="100000"/>
              </a:lnSpc>
              <a:spcBef>
                <a:spcPct val="30000"/>
              </a:spcBef>
              <a:spcAft>
                <a:spcPct val="0"/>
              </a:spcAft>
              <a:buClrTx/>
              <a:buSzTx/>
              <a:buFontTx/>
              <a:buNone/>
              <a:tabLst/>
              <a:defRPr/>
            </a:pPr>
            <a:r>
              <a:rPr lang="sv-SE" baseline="0" dirty="0"/>
              <a:t>Nästan 60 procent av de totala leveranserna har gått till EU, leveranserna till EU har gått tillbaka under året med sex procent till 5,8 miljoner ton, jämfört med 2018.</a:t>
            </a:r>
          </a:p>
          <a:p>
            <a:pPr marL="0" marR="0" indent="0" algn="l" defTabSz="914400" rtl="0" eaLnBrk="0" fontAlgn="base" latinLnBrk="0" hangingPunct="0">
              <a:lnSpc>
                <a:spcPct val="100000"/>
              </a:lnSpc>
              <a:spcBef>
                <a:spcPct val="30000"/>
              </a:spcBef>
              <a:spcAft>
                <a:spcPct val="0"/>
              </a:spcAft>
              <a:buClrTx/>
              <a:buSzTx/>
              <a:buFontTx/>
              <a:buNone/>
              <a:tabLst/>
              <a:defRPr/>
            </a:pPr>
            <a:r>
              <a:rPr lang="sv-SE" baseline="0" dirty="0"/>
              <a:t>Exporten till vår enskilt största marknad </a:t>
            </a:r>
            <a:r>
              <a:rPr lang="sv-SE" dirty="0"/>
              <a:t>Tyskland har</a:t>
            </a:r>
            <a:r>
              <a:rPr lang="sv-SE" baseline="0" dirty="0"/>
              <a:t> gått tillbaka, även leveranserna till Storbritannien Italien och Kina har minskat.</a:t>
            </a:r>
            <a:r>
              <a:rPr lang="sv-SE" dirty="0"/>
              <a:t> Leveranserna till den svenska marknaden gick tillbaka med fyra procent till drygt 835 000 ton.</a:t>
            </a: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10</a:t>
            </a:fld>
            <a:endParaRPr lang="sv-SE"/>
          </a:p>
        </p:txBody>
      </p:sp>
    </p:spTree>
    <p:extLst>
      <p:ext uri="{BB962C8B-B14F-4D97-AF65-F5344CB8AC3E}">
        <p14:creationId xmlns:p14="http://schemas.microsoft.com/office/powerpoint/2010/main" val="11743432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11</a:t>
            </a:fld>
            <a:endParaRPr lang="sv-SE"/>
          </a:p>
        </p:txBody>
      </p:sp>
    </p:spTree>
    <p:extLst>
      <p:ext uri="{BB962C8B-B14F-4D97-AF65-F5344CB8AC3E}">
        <p14:creationId xmlns:p14="http://schemas.microsoft.com/office/powerpoint/2010/main" val="3907988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solidFill>
                <a:srgbClr val="000000"/>
              </a:solidFill>
            </a:endParaRPr>
          </a:p>
          <a:p>
            <a:r>
              <a:rPr lang="sv-SE" dirty="0">
                <a:solidFill>
                  <a:srgbClr val="000000"/>
                </a:solidFill>
              </a:rPr>
              <a:t>De 10 största bruken (av totalt 38</a:t>
            </a:r>
            <a:r>
              <a:rPr lang="sv-SE" baseline="0" dirty="0">
                <a:solidFill>
                  <a:srgbClr val="000000"/>
                </a:solidFill>
              </a:rPr>
              <a:t> </a:t>
            </a:r>
            <a:r>
              <a:rPr lang="sv-SE" dirty="0">
                <a:solidFill>
                  <a:srgbClr val="000000"/>
                </a:solidFill>
              </a:rPr>
              <a:t> bruk) svarar för 58 procent av kapaciteten dvs 6,6 miljoner ton.</a:t>
            </a:r>
          </a:p>
          <a:p>
            <a:r>
              <a:rPr lang="sv-SE" dirty="0"/>
              <a:t> </a:t>
            </a:r>
          </a:p>
          <a:p>
            <a:r>
              <a:rPr lang="sv-SE" dirty="0"/>
              <a:t>Den totala papperskapaciteten för år 2019 var 11,4 miljoner ton. </a:t>
            </a:r>
          </a:p>
          <a:p>
            <a:r>
              <a:rPr lang="sv-SE" dirty="0"/>
              <a:t>I kategorin 400 000 ton och mer återfinns större delen av bruk som tillverkar tidningspapper, skriv- och tryckpapper, papper för wellpapptillverkning samt förpackningspapper. </a:t>
            </a:r>
          </a:p>
          <a:p>
            <a:endParaRPr lang="sv-SE" dirty="0"/>
          </a:p>
          <a:p>
            <a:r>
              <a:rPr lang="sv-SE" dirty="0"/>
              <a:t>Kategorin upp till 100 000 ton utgörs till hälften  av mjukpappersbruk, men där återfinns också bruk som tillverkar förpackningspapper.</a:t>
            </a:r>
            <a:endParaRPr lang="sv-SE" dirty="0">
              <a:solidFill>
                <a:srgbClr val="000000"/>
              </a:solidFill>
            </a:endParaRPr>
          </a:p>
          <a:p>
            <a:endParaRPr lang="sv-SE" dirty="0">
              <a:solidFill>
                <a:srgbClr val="000000"/>
              </a:solidFill>
            </a:endParaRP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12</a:t>
            </a:fld>
            <a:endParaRPr lang="sv-SE"/>
          </a:p>
        </p:txBody>
      </p:sp>
    </p:spTree>
    <p:extLst>
      <p:ext uri="{BB962C8B-B14F-4D97-AF65-F5344CB8AC3E}">
        <p14:creationId xmlns:p14="http://schemas.microsoft.com/office/powerpoint/2010/main" val="1153123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Utvecklingen av pappersproduktionen de senaste tre åren.</a:t>
            </a:r>
          </a:p>
          <a:p>
            <a:r>
              <a:rPr lang="sv-SE" dirty="0"/>
              <a:t>Grafiskt papper har minskat även förpackningsmaterial har gått tillbaka under 2019. Tillverkningen av mjukpapper har haft en tämligen jämn produktion under åren.</a:t>
            </a: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13</a:t>
            </a:fld>
            <a:endParaRPr lang="sv-SE"/>
          </a:p>
        </p:txBody>
      </p:sp>
    </p:spTree>
    <p:extLst>
      <p:ext uri="{BB962C8B-B14F-4D97-AF65-F5344CB8AC3E}">
        <p14:creationId xmlns:p14="http://schemas.microsoft.com/office/powerpoint/2010/main" val="31591344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14</a:t>
            </a:fld>
            <a:endParaRPr lang="sv-SE"/>
          </a:p>
        </p:txBody>
      </p:sp>
    </p:spTree>
    <p:extLst>
      <p:ext uri="{BB962C8B-B14F-4D97-AF65-F5344CB8AC3E}">
        <p14:creationId xmlns:p14="http://schemas.microsoft.com/office/powerpoint/2010/main" val="3790648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sv-SE" dirty="0">
              <a:cs typeface="Times New Roman"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sv-SE" dirty="0">
                <a:cs typeface="Times New Roman" pitchFamily="18" charset="0"/>
              </a:rPr>
              <a:t>Den svenska pappersproduktion var 9,6 miljoner ton 2019, varav 8,8 miljoner ton exporterades, vilket motsvarar 92 procent. Leveranserna till den svenska marknaden har haft en tämligen oförändrad nivå de senaste decennierna. 2019 </a:t>
            </a:r>
            <a:r>
              <a:rPr lang="sv-SE" baseline="0" dirty="0">
                <a:cs typeface="Times New Roman" pitchFamily="18" charset="0"/>
              </a:rPr>
              <a:t>levererades 0,8 miljoner ton.</a:t>
            </a:r>
            <a:endParaRPr lang="sv-SE" dirty="0">
              <a:cs typeface="Times New Roman" pitchFamily="18" charset="0"/>
            </a:endParaRPr>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2</a:t>
            </a:fld>
            <a:endParaRPr lang="sv-SE"/>
          </a:p>
        </p:txBody>
      </p:sp>
    </p:spTree>
    <p:extLst>
      <p:ext uri="{BB962C8B-B14F-4D97-AF65-F5344CB8AC3E}">
        <p14:creationId xmlns:p14="http://schemas.microsoft.com/office/powerpoint/2010/main" val="3912684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sv-SE" dirty="0">
              <a:cs typeface="Times New Roman"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sv-SE" dirty="0">
                <a:cs typeface="Times New Roman" pitchFamily="18" charset="0"/>
              </a:rPr>
              <a:t>Den svenska pappersproduktion var 9,6 miljoner ton 2019, varav 8,8 miljoner ton exporterades, vilket motsvarar 92 procent. Leveranserna till den svenska marknaden har haft en tämligen oförändrad nivå de senaste decennierna. 2019 </a:t>
            </a:r>
            <a:r>
              <a:rPr lang="sv-SE" baseline="0" dirty="0">
                <a:cs typeface="Times New Roman" pitchFamily="18" charset="0"/>
              </a:rPr>
              <a:t>levererades 0,8 miljoner ton.</a:t>
            </a:r>
            <a:endParaRPr lang="sv-SE" dirty="0">
              <a:cs typeface="Times New Roman" pitchFamily="18" charset="0"/>
            </a:endParaRPr>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3</a:t>
            </a:fld>
            <a:endParaRPr lang="sv-SE"/>
          </a:p>
        </p:txBody>
      </p:sp>
    </p:spTree>
    <p:extLst>
      <p:ext uri="{BB962C8B-B14F-4D97-AF65-F5344CB8AC3E}">
        <p14:creationId xmlns:p14="http://schemas.microsoft.com/office/powerpoint/2010/main" val="738304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totala pappersproduktionen har sedan 2013 legat på en stabil nivå runt 10 miljoner ton per år. 2013 lades flera pappersmaskiner ner i Sverige, efter vikande efterfrågan på grafiskt papper. Men det kompenserades av en ökad produktion av förpackningsmaterial. Även mjukpapper har haft stabil utveckling de senaste åren. Under 2019 producerades det 3,2 miljoner ton grafiskt papper och 5,9 miljoner ton förpackningsmaterial samt  ca 400 000 ton mjukpapper och övrigt papper.</a:t>
            </a: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4</a:t>
            </a:fld>
            <a:endParaRPr lang="sv-SE"/>
          </a:p>
        </p:txBody>
      </p:sp>
    </p:spTree>
    <p:extLst>
      <p:ext uri="{BB962C8B-B14F-4D97-AF65-F5344CB8AC3E}">
        <p14:creationId xmlns:p14="http://schemas.microsoft.com/office/powerpoint/2010/main" val="1728258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totala pappersproduktionen domineras av de två segmenten grafiskt papper och förpackningsmaterial. Grafiskt papper delas i sin tur in i tryckpapper och tidningspapper. Förpackningsmaterial, utgörs av kartong, papper och wellpapp. Övrigt papper består framför allt av mjukpapper. Den totala exportandelen var 92 procent 2019. Exportandelen är 87% eller högre på alla kvaliteter förutom mjukpapper där en stor del går till den svenska marknaden. </a:t>
            </a:r>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5</a:t>
            </a:fld>
            <a:endParaRPr lang="sv-SE"/>
          </a:p>
        </p:txBody>
      </p:sp>
    </p:spTree>
    <p:extLst>
      <p:ext uri="{BB962C8B-B14F-4D97-AF65-F5344CB8AC3E}">
        <p14:creationId xmlns:p14="http://schemas.microsoft.com/office/powerpoint/2010/main" val="3819253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v-SE" dirty="0"/>
              <a:t>De totala leveranserna av papper var </a:t>
            </a:r>
            <a:r>
              <a:rPr lang="sv-SE" baseline="0" dirty="0"/>
              <a:t>under 2019 9,6 miljoner ton, en minskning med fyra procent jämfört med 2018. Exporten av papper var 8,8 miljoner ton.</a:t>
            </a:r>
          </a:p>
          <a:p>
            <a:pPr marL="0" marR="0" indent="0" algn="l" defTabSz="914400" rtl="0" eaLnBrk="0" fontAlgn="base" latinLnBrk="0" hangingPunct="0">
              <a:lnSpc>
                <a:spcPct val="100000"/>
              </a:lnSpc>
              <a:spcBef>
                <a:spcPct val="30000"/>
              </a:spcBef>
              <a:spcAft>
                <a:spcPct val="0"/>
              </a:spcAft>
              <a:buClrTx/>
              <a:buSzTx/>
              <a:buFontTx/>
              <a:buNone/>
              <a:tabLst/>
              <a:defRPr/>
            </a:pPr>
            <a:r>
              <a:rPr lang="sv-SE" baseline="0" dirty="0"/>
              <a:t>73 procent av exporten går till Europa. Leveranserna till EU var 5,8 miljoner ton.</a:t>
            </a:r>
          </a:p>
          <a:p>
            <a:pPr marL="0" marR="0" indent="0" algn="l" defTabSz="914400" rtl="0" eaLnBrk="0" fontAlgn="base" latinLnBrk="0" hangingPunct="0">
              <a:lnSpc>
                <a:spcPct val="100000"/>
              </a:lnSpc>
              <a:spcBef>
                <a:spcPct val="30000"/>
              </a:spcBef>
              <a:spcAft>
                <a:spcPct val="0"/>
              </a:spcAft>
              <a:buClrTx/>
              <a:buSzTx/>
              <a:buFontTx/>
              <a:buNone/>
              <a:tabLst/>
              <a:defRPr/>
            </a:pPr>
            <a:r>
              <a:rPr lang="sv-SE" dirty="0"/>
              <a:t>Exporten till Asien har gått tillbaka under året med tre procent till 1,3 miljoner ton.</a:t>
            </a:r>
          </a:p>
          <a:p>
            <a:endParaRPr lang="sv-SE" dirty="0"/>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6</a:t>
            </a:fld>
            <a:endParaRPr lang="sv-SE"/>
          </a:p>
        </p:txBody>
      </p:sp>
    </p:spTree>
    <p:extLst>
      <p:ext uri="{BB962C8B-B14F-4D97-AF65-F5344CB8AC3E}">
        <p14:creationId xmlns:p14="http://schemas.microsoft.com/office/powerpoint/2010/main" val="17544098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v-SE" dirty="0"/>
              <a:t>De totala leveranserna av papper var </a:t>
            </a:r>
            <a:r>
              <a:rPr lang="sv-SE" baseline="0" dirty="0"/>
              <a:t>under 2019 9,6 miljoner ton, en minskning med fyra procent jämfört med 2018. Exporten av papper var 8,8 miljoner ton.</a:t>
            </a:r>
          </a:p>
          <a:p>
            <a:pPr marL="0" marR="0" indent="0" algn="l" defTabSz="914400" rtl="0" eaLnBrk="0" fontAlgn="base" latinLnBrk="0" hangingPunct="0">
              <a:lnSpc>
                <a:spcPct val="100000"/>
              </a:lnSpc>
              <a:spcBef>
                <a:spcPct val="30000"/>
              </a:spcBef>
              <a:spcAft>
                <a:spcPct val="0"/>
              </a:spcAft>
              <a:buClrTx/>
              <a:buSzTx/>
              <a:buFontTx/>
              <a:buNone/>
              <a:tabLst/>
              <a:defRPr/>
            </a:pPr>
            <a:r>
              <a:rPr lang="sv-SE" baseline="0" dirty="0"/>
              <a:t>73 procent av exporten går till Europa. Leveranserna till EU var 5,8 miljoner ton.</a:t>
            </a:r>
          </a:p>
          <a:p>
            <a:pPr marL="0" marR="0" indent="0" algn="l" defTabSz="914400" rtl="0" eaLnBrk="0" fontAlgn="base" latinLnBrk="0" hangingPunct="0">
              <a:lnSpc>
                <a:spcPct val="100000"/>
              </a:lnSpc>
              <a:spcBef>
                <a:spcPct val="30000"/>
              </a:spcBef>
              <a:spcAft>
                <a:spcPct val="0"/>
              </a:spcAft>
              <a:buClrTx/>
              <a:buSzTx/>
              <a:buFontTx/>
              <a:buNone/>
              <a:tabLst/>
              <a:defRPr/>
            </a:pPr>
            <a:r>
              <a:rPr lang="sv-SE" dirty="0"/>
              <a:t>Exporten till Asien har gått tillbaka under året med tre procent till 1,3 miljoner ton.</a:t>
            </a:r>
          </a:p>
          <a:p>
            <a:endParaRPr lang="sv-SE" dirty="0"/>
          </a:p>
          <a:p>
            <a:r>
              <a:rPr lang="sv-SE" dirty="0"/>
              <a:t>De totala leveranserna av massa</a:t>
            </a:r>
            <a:r>
              <a:rPr lang="sv-SE" baseline="0" dirty="0"/>
              <a:t> har </a:t>
            </a:r>
            <a:r>
              <a:rPr lang="sv-SE" dirty="0"/>
              <a:t>för 2019  ökat</a:t>
            </a:r>
            <a:r>
              <a:rPr lang="sv-SE" baseline="0" dirty="0"/>
              <a:t> med 13 procent till 4,7 miljoner ton </a:t>
            </a:r>
            <a:r>
              <a:rPr lang="sv-SE" dirty="0"/>
              <a:t>jämfört med föregående år.  Exporten av massa har stigit med 15 procent till 4,1 miljoner ton.</a:t>
            </a:r>
          </a:p>
          <a:p>
            <a:r>
              <a:rPr lang="sv-SE" dirty="0"/>
              <a:t>64 procent av massaleveranserna har gått till Europa. </a:t>
            </a:r>
            <a:r>
              <a:rPr lang="sv-SE" baseline="0" dirty="0"/>
              <a:t>Leveranserna </a:t>
            </a:r>
            <a:r>
              <a:rPr lang="sv-SE" dirty="0"/>
              <a:t>till EU var 2,4 miljoner ton en ökning med en </a:t>
            </a:r>
            <a:r>
              <a:rPr lang="sv-SE" baseline="0" dirty="0"/>
              <a:t>procent. Asien är idag en stor marknad för den svenska massaindustrin, dit levererades det 1,3 miljoner ton massa.</a:t>
            </a:r>
            <a:endParaRPr lang="sv-SE" dirty="0"/>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7</a:t>
            </a:fld>
            <a:endParaRPr lang="sv-SE"/>
          </a:p>
        </p:txBody>
      </p:sp>
    </p:spTree>
    <p:extLst>
      <p:ext uri="{BB962C8B-B14F-4D97-AF65-F5344CB8AC3E}">
        <p14:creationId xmlns:p14="http://schemas.microsoft.com/office/powerpoint/2010/main" val="1928891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r>
              <a:rPr lang="sv-SE" dirty="0"/>
              <a:t>Den svenska pappersproduktionen</a:t>
            </a:r>
            <a:r>
              <a:rPr lang="sv-SE" baseline="0" dirty="0"/>
              <a:t> fördelad per segment, totalt har det producerats 9,6 miljoner ton.</a:t>
            </a:r>
          </a:p>
          <a:p>
            <a:r>
              <a:rPr lang="sv-SE" baseline="0" dirty="0"/>
              <a:t>Under 2019 tillverkades det 3,3 miljoner ton grafiskt papper. </a:t>
            </a:r>
          </a:p>
          <a:p>
            <a:r>
              <a:rPr lang="sv-SE" baseline="0" dirty="0"/>
              <a:t>De grafiska papperskvaliteterna är: tidningspapper, trähaltigt tryckpapper (innehåller bland annat journalpapper, katalogpapper) och träfritt tryckpapper (bland annat kopieringspapper).</a:t>
            </a:r>
          </a:p>
          <a:p>
            <a:r>
              <a:rPr lang="sv-SE" baseline="0" dirty="0"/>
              <a:t>Det har producerats 356 000 ton mjukpapper och det har tillverkats 5,9 miljoner ton förpackningsmaterial. </a:t>
            </a:r>
          </a:p>
          <a:p>
            <a:r>
              <a:rPr lang="sv-SE" baseline="0" dirty="0"/>
              <a:t>De olika kvaliteterna inom förpackningsmaterial är förpackningspapper ( som används för </a:t>
            </a:r>
            <a:r>
              <a:rPr lang="sv-SE" baseline="0" dirty="0" err="1"/>
              <a:t>bla</a:t>
            </a:r>
            <a:r>
              <a:rPr lang="sv-SE" baseline="0" dirty="0"/>
              <a:t> säckpapper), wellpappmaterial (används som </a:t>
            </a:r>
            <a:r>
              <a:rPr lang="sv-SE" dirty="0">
                <a:effectLst/>
              </a:rPr>
              <a:t>transport- och exponeringsemballage)</a:t>
            </a:r>
            <a:r>
              <a:rPr lang="sv-SE" baseline="0" dirty="0">
                <a:effectLst/>
              </a:rPr>
              <a:t> och kartong för förpackning (bland annat vätskekartong).</a:t>
            </a:r>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8</a:t>
            </a:fld>
            <a:endParaRPr lang="sv-SE"/>
          </a:p>
        </p:txBody>
      </p:sp>
    </p:spTree>
    <p:extLst>
      <p:ext uri="{BB962C8B-B14F-4D97-AF65-F5344CB8AC3E}">
        <p14:creationId xmlns:p14="http://schemas.microsoft.com/office/powerpoint/2010/main" val="3047810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solidFill>
                  <a:srgbClr val="000000"/>
                </a:solidFill>
              </a:rPr>
              <a:t>Exporten av papper har under 2019 minskat med fyra procent till 8,8 miljoner ton</a:t>
            </a:r>
            <a:r>
              <a:rPr lang="sv-SE" baseline="0" dirty="0">
                <a:solidFill>
                  <a:srgbClr val="000000"/>
                </a:solidFill>
              </a:rPr>
              <a:t>, </a:t>
            </a:r>
            <a:r>
              <a:rPr lang="sv-SE" dirty="0">
                <a:solidFill>
                  <a:srgbClr val="000000"/>
                </a:solidFill>
              </a:rPr>
              <a:t>jämfört med 2018.  Utvecklingen för de olika kvalitéerna varierar. Grafiskt papper har minskat under året till 2,9 miljoner ton, de olika segmenten inom grafiskt papper (dvs tidningspapper, samt tryckpapper) har samtliga gått tillbaka under året. Förpackningsmaterial har också gått tillbaka något till 5,6 miljoner ton, utvecklingen för de olika segmenten variera. Kartong för förpackning, wellpappmaterial och förpackningspapper har gått tillbaka. Exporten av mjukpapper har under året ökat. </a:t>
            </a: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9</a:t>
            </a:fld>
            <a:endParaRPr lang="sv-SE"/>
          </a:p>
        </p:txBody>
      </p:sp>
    </p:spTree>
    <p:extLst>
      <p:ext uri="{BB962C8B-B14F-4D97-AF65-F5344CB8AC3E}">
        <p14:creationId xmlns:p14="http://schemas.microsoft.com/office/powerpoint/2010/main" val="3723748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 huvud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bg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spTree>
    <p:extLst>
      <p:ext uri="{BB962C8B-B14F-4D97-AF65-F5344CB8AC3E}">
        <p14:creationId xmlns:p14="http://schemas.microsoft.com/office/powerpoint/2010/main" val="42130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Grön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pic>
        <p:nvPicPr>
          <p:cNvPr id="7" name="Bildobjekt 6">
            <a:extLst>
              <a:ext uri="{FF2B5EF4-FFF2-40B4-BE49-F238E27FC236}">
                <a16:creationId xmlns:a16="http://schemas.microsoft.com/office/drawing/2014/main" id="{EBBB9959-81DC-44D9-A64B-72B1666D93C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039979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å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984091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å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objekt 5">
            <a:extLst>
              <a:ext uri="{FF2B5EF4-FFF2-40B4-BE49-F238E27FC236}">
                <a16:creationId xmlns:a16="http://schemas.microsoft.com/office/drawing/2014/main" id="{E3E48A10-82CF-4701-8C18-02183AA623D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2187980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å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pic>
        <p:nvPicPr>
          <p:cNvPr id="7" name="Bildobjekt 6">
            <a:extLst>
              <a:ext uri="{FF2B5EF4-FFF2-40B4-BE49-F238E27FC236}">
                <a16:creationId xmlns:a16="http://schemas.microsoft.com/office/drawing/2014/main" id="{EBBB9959-81DC-44D9-A64B-72B1666D93C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016295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range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011618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Orange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8" name="Bildobjekt 7">
            <a:extLst>
              <a:ext uri="{FF2B5EF4-FFF2-40B4-BE49-F238E27FC236}">
                <a16:creationId xmlns:a16="http://schemas.microsoft.com/office/drawing/2014/main" id="{1E9B5B8D-552B-4BB6-B1EE-36DE6A11AFE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3920351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range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7" name="Bildobjekt 6">
            <a:extLst>
              <a:ext uri="{FF2B5EF4-FFF2-40B4-BE49-F238E27FC236}">
                <a16:creationId xmlns:a16="http://schemas.microsoft.com/office/drawing/2014/main" id="{54B3B106-3B72-45D8-942A-CBADDD43F77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4183393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 bild helsida">
    <p:spTree>
      <p:nvGrpSpPr>
        <p:cNvPr id="1" name=""/>
        <p:cNvGrpSpPr/>
        <p:nvPr/>
      </p:nvGrpSpPr>
      <p:grpSpPr>
        <a:xfrm>
          <a:off x="0" y="0"/>
          <a:ext cx="0" cy="0"/>
          <a:chOff x="0" y="0"/>
          <a:chExt cx="0" cy="0"/>
        </a:xfrm>
      </p:grpSpPr>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236013" y="6119019"/>
            <a:ext cx="1548000" cy="418641"/>
          </a:xfrm>
          <a:blipFill>
            <a:blip r:embed="rId2"/>
            <a:stretch>
              <a:fillRect/>
            </a:stretch>
          </a:blipFill>
        </p:spPr>
        <p:txBody>
          <a:bodyPr/>
          <a:lstStyle>
            <a:lvl1pPr marL="0" indent="0">
              <a:buNone/>
              <a:defRPr/>
            </a:lvl1pPr>
          </a:lstStyle>
          <a:p>
            <a:pPr lvl="0"/>
            <a:r>
              <a:rPr lang="sv-SE" dirty="0"/>
              <a:t> </a:t>
            </a:r>
          </a:p>
        </p:txBody>
      </p:sp>
      <p:sp>
        <p:nvSpPr>
          <p:cNvPr id="12" name="Platshållare för datum 11">
            <a:extLst>
              <a:ext uri="{FF2B5EF4-FFF2-40B4-BE49-F238E27FC236}">
                <a16:creationId xmlns:a16="http://schemas.microsoft.com/office/drawing/2014/main" id="{C87315BB-4428-4048-ADE5-1DFE4A3553F8}"/>
              </a:ext>
            </a:extLst>
          </p:cNvPr>
          <p:cNvSpPr>
            <a:spLocks noGrp="1"/>
          </p:cNvSpPr>
          <p:nvPr>
            <p:ph type="dt" sz="half" idx="16"/>
          </p:nvPr>
        </p:nvSpPr>
        <p:spPr/>
        <p:txBody>
          <a:bodyPr/>
          <a:lstStyle/>
          <a:p>
            <a:r>
              <a:rPr lang="sv-SE"/>
              <a:t>20xx-xx-xx</a:t>
            </a:r>
            <a:endParaRPr lang="sv-SE" dirty="0"/>
          </a:p>
        </p:txBody>
      </p:sp>
      <p:sp>
        <p:nvSpPr>
          <p:cNvPr id="13" name="Platshållare för sidfot 12">
            <a:extLst>
              <a:ext uri="{FF2B5EF4-FFF2-40B4-BE49-F238E27FC236}">
                <a16:creationId xmlns:a16="http://schemas.microsoft.com/office/drawing/2014/main" id="{18F4746B-181F-480B-810C-391AE7E51564}"/>
              </a:ext>
            </a:extLst>
          </p:cNvPr>
          <p:cNvSpPr>
            <a:spLocks noGrp="1"/>
          </p:cNvSpPr>
          <p:nvPr>
            <p:ph type="ftr" sz="quarter" idx="17"/>
          </p:nvPr>
        </p:nvSpPr>
        <p:spPr/>
        <p:txBody>
          <a:bodyPr/>
          <a:lstStyle/>
          <a:p>
            <a:endParaRPr lang="sv-SE" dirty="0"/>
          </a:p>
        </p:txBody>
      </p:sp>
      <p:sp>
        <p:nvSpPr>
          <p:cNvPr id="14" name="Platshållare för bildnummer 13">
            <a:extLst>
              <a:ext uri="{FF2B5EF4-FFF2-40B4-BE49-F238E27FC236}">
                <a16:creationId xmlns:a16="http://schemas.microsoft.com/office/drawing/2014/main" id="{63BE905A-C1C1-435A-A082-EE7466F3FF3D}"/>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3443579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vå bilder - huvud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600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lvl1pPr>
              <a:defRPr>
                <a:solidFill>
                  <a:schemeClr val="bg1"/>
                </a:solidFill>
              </a:defRPr>
            </a:lvl1pPr>
          </a:lstStyle>
          <a:p>
            <a:r>
              <a:rPr lang="sv-SE"/>
              <a:t>Klicka här för att ändra mall för rubrikformat</a:t>
            </a:r>
            <a:endParaRPr lang="sv-SE" dirty="0"/>
          </a:p>
        </p:txBody>
      </p:sp>
      <p:sp>
        <p:nvSpPr>
          <p:cNvPr id="8" name="Platshållare för text 7">
            <a:extLst>
              <a:ext uri="{FF2B5EF4-FFF2-40B4-BE49-F238E27FC236}">
                <a16:creationId xmlns:a16="http://schemas.microsoft.com/office/drawing/2014/main" id="{4148F96C-10ED-492C-B1B8-70C51AB0F85A}"/>
              </a:ext>
            </a:extLst>
          </p:cNvPr>
          <p:cNvSpPr>
            <a:spLocks noGrp="1"/>
          </p:cNvSpPr>
          <p:nvPr>
            <p:ph type="body" sz="quarter" idx="15" hasCustomPrompt="1"/>
          </p:nvPr>
        </p:nvSpPr>
        <p:spPr>
          <a:xfrm>
            <a:off x="10236013" y="6119019"/>
            <a:ext cx="1548000" cy="418641"/>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FB6D644B-9EE8-4521-A427-10A837949F40}"/>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1386ECD2-909C-4C44-8C81-6E8DC9190D34}"/>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922A2445-6119-4D1C-9E9F-5851C19C572F}"/>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39897458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vå bilder - vit 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lvl1pPr>
              <a:defRPr>
                <a:solidFill>
                  <a:schemeClr val="bg1"/>
                </a:solidFill>
              </a:defRPr>
            </a:lvl1pPr>
          </a:lstStyle>
          <a:p>
            <a:r>
              <a:rPr lang="sv-SE"/>
              <a:t>Klicka här för att ändra mall för rubrikformat</a:t>
            </a:r>
            <a:endParaRPr lang="sv-SE" dirty="0"/>
          </a:p>
        </p:txBody>
      </p:sp>
      <p:sp>
        <p:nvSpPr>
          <p:cNvPr id="8" name="Platshållare för text 7">
            <a:extLst>
              <a:ext uri="{FF2B5EF4-FFF2-40B4-BE49-F238E27FC236}">
                <a16:creationId xmlns:a16="http://schemas.microsoft.com/office/drawing/2014/main" id="{4148F96C-10ED-492C-B1B8-70C51AB0F85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DF378C8F-E603-4B72-BB2B-BEE67C1262D1}"/>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E7F31C02-7358-4EFC-9768-C5F745CC77D3}"/>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95A016CD-08EE-471B-A61B-6F457F641B7B}"/>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233397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Rubrikbild - vit 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bg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pic>
        <p:nvPicPr>
          <p:cNvPr id="7" name="Bildobjekt 6">
            <a:extLst>
              <a:ext uri="{FF2B5EF4-FFF2-40B4-BE49-F238E27FC236}">
                <a16:creationId xmlns:a16="http://schemas.microsoft.com/office/drawing/2014/main" id="{5D423110-1059-4933-8B57-6505E07E350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512112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vå bilder - svart 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text 7">
            <a:extLst>
              <a:ext uri="{FF2B5EF4-FFF2-40B4-BE49-F238E27FC236}">
                <a16:creationId xmlns:a16="http://schemas.microsoft.com/office/drawing/2014/main" id="{4148F96C-10ED-492C-B1B8-70C51AB0F85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14FC110C-B51F-45E6-AA23-9631F48E0DC1}"/>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AC0740FB-0F16-47C1-B7E8-4D5E2727E8E0}"/>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C1D81187-C5EE-44F4-9F8C-0A2FBDBED9E1}"/>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891240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vå delar - huvud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236013" y="6119019"/>
            <a:ext cx="1548000" cy="418641"/>
          </a:xfrm>
          <a:blipFill>
            <a:blip r:embed="rId2"/>
            <a:stretch>
              <a:fillRect/>
            </a:stretch>
          </a:blipFill>
        </p:spPr>
        <p:txBody>
          <a:bodyPr/>
          <a:lstStyle>
            <a:lvl1pPr marL="0" indent="0">
              <a:buNone/>
              <a:defRPr/>
            </a:lvl1pPr>
          </a:lstStyle>
          <a:p>
            <a:pPr lvl="0"/>
            <a:r>
              <a:rPr lang="sv-SE" dirty="0"/>
              <a:t> </a:t>
            </a:r>
          </a:p>
        </p:txBody>
      </p:sp>
      <p:sp>
        <p:nvSpPr>
          <p:cNvPr id="12" name="Platshållare för datum 11">
            <a:extLst>
              <a:ext uri="{FF2B5EF4-FFF2-40B4-BE49-F238E27FC236}">
                <a16:creationId xmlns:a16="http://schemas.microsoft.com/office/drawing/2014/main" id="{C87315BB-4428-4048-ADE5-1DFE4A3553F8}"/>
              </a:ext>
            </a:extLst>
          </p:cNvPr>
          <p:cNvSpPr>
            <a:spLocks noGrp="1"/>
          </p:cNvSpPr>
          <p:nvPr>
            <p:ph type="dt" sz="half" idx="16"/>
          </p:nvPr>
        </p:nvSpPr>
        <p:spPr/>
        <p:txBody>
          <a:bodyPr/>
          <a:lstStyle/>
          <a:p>
            <a:r>
              <a:rPr lang="sv-SE"/>
              <a:t>20xx-xx-xx</a:t>
            </a:r>
            <a:endParaRPr lang="sv-SE" dirty="0"/>
          </a:p>
        </p:txBody>
      </p:sp>
      <p:sp>
        <p:nvSpPr>
          <p:cNvPr id="13" name="Platshållare för sidfot 12">
            <a:extLst>
              <a:ext uri="{FF2B5EF4-FFF2-40B4-BE49-F238E27FC236}">
                <a16:creationId xmlns:a16="http://schemas.microsoft.com/office/drawing/2014/main" id="{18F4746B-181F-480B-810C-391AE7E51564}"/>
              </a:ext>
            </a:extLst>
          </p:cNvPr>
          <p:cNvSpPr>
            <a:spLocks noGrp="1"/>
          </p:cNvSpPr>
          <p:nvPr>
            <p:ph type="ftr" sz="quarter" idx="17"/>
          </p:nvPr>
        </p:nvSpPr>
        <p:spPr/>
        <p:txBody>
          <a:bodyPr/>
          <a:lstStyle/>
          <a:p>
            <a:endParaRPr lang="sv-SE" dirty="0"/>
          </a:p>
        </p:txBody>
      </p:sp>
      <p:sp>
        <p:nvSpPr>
          <p:cNvPr id="14" name="Platshållare för bildnummer 13">
            <a:extLst>
              <a:ext uri="{FF2B5EF4-FFF2-40B4-BE49-F238E27FC236}">
                <a16:creationId xmlns:a16="http://schemas.microsoft.com/office/drawing/2014/main" id="{63BE905A-C1C1-435A-A082-EE7466F3FF3D}"/>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807760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vå delar - vit 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F02EF64F-2565-436A-9AB2-13AB4A1BA4DD}"/>
              </a:ext>
            </a:extLst>
          </p:cNvPr>
          <p:cNvSpPr>
            <a:spLocks noGrp="1"/>
          </p:cNvSpPr>
          <p:nvPr>
            <p:ph type="dt" sz="half" idx="16"/>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75D4EB70-EDCF-457F-9067-A69C5DAA59CB}"/>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0867899D-2326-4585-8722-5C53F69CE4E3}"/>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23187837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vå delar - svart 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51358E7D-85F8-4B3D-B6CC-6581056ED697}"/>
              </a:ext>
            </a:extLst>
          </p:cNvPr>
          <p:cNvSpPr>
            <a:spLocks noGrp="1"/>
          </p:cNvSpPr>
          <p:nvPr>
            <p:ph type="dt" sz="half" idx="16"/>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7B2C57BA-C78A-47F6-A270-FAC3766AC4D7}"/>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D852CDB1-073C-4AF5-B792-8E113A2ADBE4}"/>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4230576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vå delar - bild V">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177"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669625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696253" y="1381126"/>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datum 2">
            <a:extLst>
              <a:ext uri="{FF2B5EF4-FFF2-40B4-BE49-F238E27FC236}">
                <a16:creationId xmlns:a16="http://schemas.microsoft.com/office/drawing/2014/main" id="{F2C8DF9E-959D-46DF-9B62-ED4E9BAD8969}"/>
              </a:ext>
            </a:extLst>
          </p:cNvPr>
          <p:cNvSpPr>
            <a:spLocks noGrp="1"/>
          </p:cNvSpPr>
          <p:nvPr>
            <p:ph type="dt" sz="half" idx="15"/>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FDE81213-9F2C-4131-BB0F-BED211D8215E}"/>
              </a:ext>
            </a:extLst>
          </p:cNvPr>
          <p:cNvSpPr>
            <a:spLocks noGrp="1"/>
          </p:cNvSpPr>
          <p:nvPr>
            <p:ph type="ftr" sz="quarter" idx="16"/>
          </p:nvPr>
        </p:nvSpPr>
        <p:spPr/>
        <p:txBody>
          <a:bodyPr/>
          <a:lstStyle/>
          <a:p>
            <a:endParaRPr lang="sv-SE" dirty="0"/>
          </a:p>
        </p:txBody>
      </p:sp>
      <p:sp>
        <p:nvSpPr>
          <p:cNvPr id="10" name="Platshållare för bildnummer 9">
            <a:extLst>
              <a:ext uri="{FF2B5EF4-FFF2-40B4-BE49-F238E27FC236}">
                <a16:creationId xmlns:a16="http://schemas.microsoft.com/office/drawing/2014/main" id="{20047D06-1D6B-4009-B905-7586E34A762C}"/>
              </a:ext>
            </a:extLst>
          </p:cNvPr>
          <p:cNvSpPr>
            <a:spLocks noGrp="1"/>
          </p:cNvSpPr>
          <p:nvPr>
            <p:ph type="sldNum" sz="quarter" idx="17"/>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9529601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vå delar - grön, bild V">
    <p:bg>
      <p:bgPr>
        <a:solidFill>
          <a:schemeClr val="accent4"/>
        </a:solidFill>
        <a:effectLst/>
      </p:bgPr>
    </p:bg>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177"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669625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696253" y="1381126"/>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objekt 9">
            <a:extLst>
              <a:ext uri="{FF2B5EF4-FFF2-40B4-BE49-F238E27FC236}">
                <a16:creationId xmlns:a16="http://schemas.microsoft.com/office/drawing/2014/main" id="{84CA87DF-4AC5-45EB-BFDC-785447AF734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
        <p:nvSpPr>
          <p:cNvPr id="3" name="Platshållare för datum 2">
            <a:extLst>
              <a:ext uri="{FF2B5EF4-FFF2-40B4-BE49-F238E27FC236}">
                <a16:creationId xmlns:a16="http://schemas.microsoft.com/office/drawing/2014/main" id="{C728ED47-5F67-4CE5-967A-7EF3F8185D28}"/>
              </a:ext>
            </a:extLst>
          </p:cNvPr>
          <p:cNvSpPr>
            <a:spLocks noGrp="1"/>
          </p:cNvSpPr>
          <p:nvPr>
            <p:ph type="dt" sz="half" idx="15"/>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DFA9207C-D4EB-468D-88BD-EC6754FA68FA}"/>
              </a:ext>
            </a:extLst>
          </p:cNvPr>
          <p:cNvSpPr>
            <a:spLocks noGrp="1"/>
          </p:cNvSpPr>
          <p:nvPr>
            <p:ph type="ftr" sz="quarter" idx="16"/>
          </p:nvPr>
        </p:nvSpPr>
        <p:spPr/>
        <p:txBody>
          <a:bodyPr/>
          <a:lstStyle/>
          <a:p>
            <a:endParaRPr lang="sv-SE" dirty="0"/>
          </a:p>
        </p:txBody>
      </p:sp>
      <p:sp>
        <p:nvSpPr>
          <p:cNvPr id="11" name="Platshållare för bildnummer 10">
            <a:extLst>
              <a:ext uri="{FF2B5EF4-FFF2-40B4-BE49-F238E27FC236}">
                <a16:creationId xmlns:a16="http://schemas.microsoft.com/office/drawing/2014/main" id="{DBC1A3FC-6E94-49F5-9E44-7405D16A9C14}"/>
              </a:ext>
            </a:extLst>
          </p:cNvPr>
          <p:cNvSpPr>
            <a:spLocks noGrp="1"/>
          </p:cNvSpPr>
          <p:nvPr>
            <p:ph type="sldNum" sz="quarter" idx="17"/>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1588913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r>
              <a:rPr lang="sv-SE"/>
              <a:t>20xx-xx-xx</a:t>
            </a:r>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2582784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20xx-xx-xx</a:t>
            </a:r>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31230079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Avslut - huvudlogo">
    <p:bg>
      <p:bgPr>
        <a:solidFill>
          <a:schemeClr val="bg1"/>
        </a:solidFill>
        <a:effectLst/>
      </p:bgPr>
    </p:bg>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8356836A-C2D1-4460-B60D-C911204C1B3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789446" y="3296274"/>
            <a:ext cx="2627999" cy="710716"/>
          </a:xfrm>
          <a:prstGeom prst="rect">
            <a:avLst/>
          </a:prstGeom>
        </p:spPr>
      </p:pic>
    </p:spTree>
    <p:extLst>
      <p:ext uri="{BB962C8B-B14F-4D97-AF65-F5344CB8AC3E}">
        <p14:creationId xmlns:p14="http://schemas.microsoft.com/office/powerpoint/2010/main" val="27376238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Avslut - vit logo">
    <p:bg>
      <p:bgPr>
        <a:solidFill>
          <a:schemeClr val="bg1"/>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772DB273-B5C5-4782-9282-EF3057F7513D}"/>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698959" y="3298655"/>
            <a:ext cx="2717999" cy="706566"/>
          </a:xfrm>
          <a:prstGeom prst="rect">
            <a:avLst/>
          </a:prstGeom>
        </p:spPr>
      </p:pic>
    </p:spTree>
    <p:extLst>
      <p:ext uri="{BB962C8B-B14F-4D97-AF65-F5344CB8AC3E}">
        <p14:creationId xmlns:p14="http://schemas.microsoft.com/office/powerpoint/2010/main" val="1189174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Rubrikbild - svart 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tx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pic>
        <p:nvPicPr>
          <p:cNvPr id="6" name="Bildobjekt 5">
            <a:extLst>
              <a:ext uri="{FF2B5EF4-FFF2-40B4-BE49-F238E27FC236}">
                <a16:creationId xmlns:a16="http://schemas.microsoft.com/office/drawing/2014/main" id="{CCB8450D-A2C5-41E6-90B4-4790EE20FE5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5" y="6119548"/>
            <a:ext cx="1602000" cy="416452"/>
          </a:xfrm>
          <a:prstGeom prst="rect">
            <a:avLst/>
          </a:prstGeom>
        </p:spPr>
      </p:pic>
    </p:spTree>
    <p:extLst>
      <p:ext uri="{BB962C8B-B14F-4D97-AF65-F5344CB8AC3E}">
        <p14:creationId xmlns:p14="http://schemas.microsoft.com/office/powerpoint/2010/main" val="37894740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Avslut - svart logo">
    <p:bg>
      <p:bgPr>
        <a:solidFill>
          <a:schemeClr val="bg1"/>
        </a:solidFill>
        <a:effectLst/>
      </p:bgPr>
    </p:bg>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03B4DFB8-F950-4A06-A2E3-813C8C10AEF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698958" y="3298654"/>
            <a:ext cx="2717999" cy="706565"/>
          </a:xfrm>
          <a:prstGeom prst="rect">
            <a:avLst/>
          </a:prstGeom>
        </p:spPr>
      </p:pic>
    </p:spTree>
    <p:extLst>
      <p:ext uri="{BB962C8B-B14F-4D97-AF65-F5344CB8AC3E}">
        <p14:creationId xmlns:p14="http://schemas.microsoft.com/office/powerpoint/2010/main" val="995198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a:t>Klicka här för att ändra mall för rubrikformat</a:t>
            </a:r>
            <a:endParaRPr lang="sv-SE" dirty="0"/>
          </a:p>
        </p:txBody>
      </p:sp>
      <p:sp>
        <p:nvSpPr>
          <p:cNvPr id="8" name="Platshållare för datum 7"/>
          <p:cNvSpPr>
            <a:spLocks noGrp="1"/>
          </p:cNvSpPr>
          <p:nvPr>
            <p:ph type="dt" sz="half" idx="10"/>
          </p:nvPr>
        </p:nvSpPr>
        <p:spPr/>
        <p:txBody>
          <a:bodyPr/>
          <a:lstStyle/>
          <a:p>
            <a:r>
              <a:rPr lang="sv-SE"/>
              <a:t>20xx-xx-xx</a:t>
            </a:r>
            <a:endParaRPr lang="sv-SE" dirty="0"/>
          </a:p>
        </p:txBody>
      </p:sp>
      <p:sp>
        <p:nvSpPr>
          <p:cNvPr id="9" name="Platshållare för sidfot 8"/>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E8645303-2AAE-45D1-913A-B06AE6474513}" type="slidenum">
              <a:rPr lang="sv-SE" smtClean="0"/>
              <a:t>‹#›</a:t>
            </a:fld>
            <a:endParaRPr lang="sv-SE" dirty="0"/>
          </a:p>
        </p:txBody>
      </p:sp>
      <p:sp>
        <p:nvSpPr>
          <p:cNvPr id="11" name="Platshållare för innehåll 2">
            <a:extLst>
              <a:ext uri="{FF2B5EF4-FFF2-40B4-BE49-F238E27FC236}">
                <a16:creationId xmlns:a16="http://schemas.microsoft.com/office/drawing/2014/main" id="{C0414B1B-0A49-49BF-AED0-F0D4D1264854}"/>
              </a:ext>
            </a:extLst>
          </p:cNvPr>
          <p:cNvSpPr>
            <a:spLocks noGrp="1"/>
          </p:cNvSpPr>
          <p:nvPr>
            <p:ph idx="1"/>
          </p:nvPr>
        </p:nvSpPr>
        <p:spPr>
          <a:xfrm>
            <a:off x="588963" y="1376363"/>
            <a:ext cx="11017250"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69092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 huvud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bwMode="auto">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Redigera format för bakgrundstext</a:t>
            </a:r>
          </a:p>
        </p:txBody>
      </p:sp>
    </p:spTree>
    <p:extLst>
      <p:ext uri="{BB962C8B-B14F-4D97-AF65-F5344CB8AC3E}">
        <p14:creationId xmlns:p14="http://schemas.microsoft.com/office/powerpoint/2010/main" val="3023692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Avsnittsrubrik - vit 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Redigera format för bakgrundstext</a:t>
            </a:r>
          </a:p>
        </p:txBody>
      </p:sp>
      <p:pic>
        <p:nvPicPr>
          <p:cNvPr id="6" name="Bildobjekt 5">
            <a:extLst>
              <a:ext uri="{FF2B5EF4-FFF2-40B4-BE49-F238E27FC236}">
                <a16:creationId xmlns:a16="http://schemas.microsoft.com/office/drawing/2014/main" id="{77306830-D009-44E7-9999-8F087D80120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223951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Avsnittsrubrik - svart 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Redigera format för bakgrundstext</a:t>
            </a:r>
          </a:p>
        </p:txBody>
      </p:sp>
      <p:pic>
        <p:nvPicPr>
          <p:cNvPr id="10" name="Bildobjekt 9">
            <a:extLst>
              <a:ext uri="{FF2B5EF4-FFF2-40B4-BE49-F238E27FC236}">
                <a16:creationId xmlns:a16="http://schemas.microsoft.com/office/drawing/2014/main" id="{D2F07973-0CF3-41E4-BD09-0033374AFE5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3797329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ön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095626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Grön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objekt 5">
            <a:extLst>
              <a:ext uri="{FF2B5EF4-FFF2-40B4-BE49-F238E27FC236}">
                <a16:creationId xmlns:a16="http://schemas.microsoft.com/office/drawing/2014/main" id="{D63016D6-B7B5-4A44-8AB9-B90057EA83F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139909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88963" y="334963"/>
            <a:ext cx="11017250" cy="863600"/>
          </a:xfrm>
          <a:prstGeom prst="rect">
            <a:avLst/>
          </a:prstGeom>
        </p:spPr>
        <p:txBody>
          <a:bodyPr vert="horz" lIns="0" tIns="0" rIns="0" bIns="0" rtlCol="0" anchor="b">
            <a:noAutofit/>
          </a:bodyPr>
          <a:lstStyle/>
          <a:p>
            <a:r>
              <a:rPr lang="sv-SE" dirty="0"/>
              <a:t>Klicka här för att ändraformat</a:t>
            </a:r>
          </a:p>
        </p:txBody>
      </p:sp>
      <p:sp>
        <p:nvSpPr>
          <p:cNvPr id="3" name="Platshållare för text 2"/>
          <p:cNvSpPr>
            <a:spLocks noGrp="1"/>
          </p:cNvSpPr>
          <p:nvPr>
            <p:ph type="body" idx="1"/>
          </p:nvPr>
        </p:nvSpPr>
        <p:spPr>
          <a:xfrm>
            <a:off x="588963" y="1376363"/>
            <a:ext cx="11017250" cy="4403725"/>
          </a:xfrm>
          <a:prstGeom prst="rect">
            <a:avLst/>
          </a:prstGeom>
        </p:spPr>
        <p:txBody>
          <a:bodyPr vert="horz" lIns="0" tIns="0" rIns="0" bIns="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228088" y="6115578"/>
            <a:ext cx="864000" cy="407459"/>
          </a:xfrm>
          <a:prstGeom prst="rect">
            <a:avLst/>
          </a:prstGeom>
        </p:spPr>
        <p:txBody>
          <a:bodyPr vert="horz" lIns="0" tIns="0" rIns="0" bIns="0" rtlCol="0" anchor="b"/>
          <a:lstStyle>
            <a:lvl1pPr algn="ctr">
              <a:defRPr sz="900">
                <a:solidFill>
                  <a:schemeClr val="tx1">
                    <a:tint val="75000"/>
                  </a:schemeClr>
                </a:solidFill>
              </a:defRPr>
            </a:lvl1pPr>
          </a:lstStyle>
          <a:p>
            <a:r>
              <a:rPr lang="sv-SE"/>
              <a:t>20xx-xx-xx</a:t>
            </a:r>
            <a:endParaRPr lang="sv-SE" dirty="0"/>
          </a:p>
        </p:txBody>
      </p:sp>
      <p:sp>
        <p:nvSpPr>
          <p:cNvPr id="5" name="Platshållare för sidfot 4"/>
          <p:cNvSpPr>
            <a:spLocks noGrp="1"/>
          </p:cNvSpPr>
          <p:nvPr>
            <p:ph type="ftr" sz="quarter" idx="3"/>
          </p:nvPr>
        </p:nvSpPr>
        <p:spPr>
          <a:xfrm>
            <a:off x="926827" y="6117696"/>
            <a:ext cx="4247629" cy="408517"/>
          </a:xfrm>
          <a:prstGeom prst="rect">
            <a:avLst/>
          </a:prstGeom>
        </p:spPr>
        <p:txBody>
          <a:bodyPr vert="horz" lIns="0" tIns="0" rIns="0" bIns="0" rtlCol="0" anchor="b"/>
          <a:lstStyle>
            <a:lvl1pPr algn="l">
              <a:defRPr sz="9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588963" y="6117167"/>
            <a:ext cx="288000" cy="407459"/>
          </a:xfrm>
          <a:prstGeom prst="rect">
            <a:avLst/>
          </a:prstGeom>
        </p:spPr>
        <p:txBody>
          <a:bodyPr vert="horz" lIns="0" tIns="0" rIns="0" bIns="0" rtlCol="0" anchor="b"/>
          <a:lstStyle>
            <a:lvl1pPr algn="l">
              <a:defRPr sz="900">
                <a:solidFill>
                  <a:schemeClr val="tx1">
                    <a:tint val="75000"/>
                  </a:schemeClr>
                </a:solidFill>
              </a:defRPr>
            </a:lvl1pPr>
          </a:lstStyle>
          <a:p>
            <a:fld id="{E8645303-2AAE-45D1-913A-B06AE6474513}" type="slidenum">
              <a:rPr lang="sv-SE" smtClean="0"/>
              <a:pPr/>
              <a:t>‹#›</a:t>
            </a:fld>
            <a:endParaRPr lang="sv-SE" dirty="0"/>
          </a:p>
        </p:txBody>
      </p:sp>
      <p:pic>
        <p:nvPicPr>
          <p:cNvPr id="12" name="Bildobjekt 11">
            <a:extLst>
              <a:ext uri="{FF2B5EF4-FFF2-40B4-BE49-F238E27FC236}">
                <a16:creationId xmlns:a16="http://schemas.microsoft.com/office/drawing/2014/main" id="{A7E76242-25BD-4163-AD1C-F641E0509515}"/>
              </a:ext>
            </a:extLst>
          </p:cNvPr>
          <p:cNvPicPr>
            <a:picLocks noChangeAspect="1"/>
          </p:cNvPicPr>
          <p:nvPr userDrawn="1"/>
        </p:nvPicPr>
        <p:blipFill>
          <a:blip r:embed="rId32" cstate="print">
            <a:extLst>
              <a:ext uri="{28A0092B-C50C-407E-A947-70E740481C1C}">
                <a14:useLocalDpi xmlns:a14="http://schemas.microsoft.com/office/drawing/2010/main"/>
              </a:ext>
            </a:extLst>
          </a:blip>
          <a:stretch>
            <a:fillRect/>
          </a:stretch>
        </p:blipFill>
        <p:spPr>
          <a:xfrm>
            <a:off x="10236013" y="6119019"/>
            <a:ext cx="1548000" cy="418641"/>
          </a:xfrm>
          <a:prstGeom prst="rect">
            <a:avLst/>
          </a:prstGeom>
        </p:spPr>
      </p:pic>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57" r:id="rId1"/>
    <p:sldLayoutId id="2147483649" r:id="rId2"/>
    <p:sldLayoutId id="2147483656" r:id="rId3"/>
    <p:sldLayoutId id="2147483650" r:id="rId4"/>
    <p:sldLayoutId id="2147483658" r:id="rId5"/>
    <p:sldLayoutId id="2147483659" r:id="rId6"/>
    <p:sldLayoutId id="2147483651" r:id="rId7"/>
    <p:sldLayoutId id="2147483664" r:id="rId8"/>
    <p:sldLayoutId id="2147483673" r:id="rId9"/>
    <p:sldLayoutId id="2147483674" r:id="rId10"/>
    <p:sldLayoutId id="2147483675" r:id="rId11"/>
    <p:sldLayoutId id="2147483676" r:id="rId12"/>
    <p:sldLayoutId id="2147483665" r:id="rId13"/>
    <p:sldLayoutId id="2147483677" r:id="rId14"/>
    <p:sldLayoutId id="2147483678" r:id="rId15"/>
    <p:sldLayoutId id="2147483663" r:id="rId16"/>
    <p:sldLayoutId id="2147483679" r:id="rId17"/>
    <p:sldLayoutId id="2147483667" r:id="rId18"/>
    <p:sldLayoutId id="2147483668" r:id="rId19"/>
    <p:sldLayoutId id="2147483660" r:id="rId20"/>
    <p:sldLayoutId id="2147483652" r:id="rId21"/>
    <p:sldLayoutId id="2147483669" r:id="rId22"/>
    <p:sldLayoutId id="2147483670" r:id="rId23"/>
    <p:sldLayoutId id="2147483661" r:id="rId24"/>
    <p:sldLayoutId id="2147483662" r:id="rId25"/>
    <p:sldLayoutId id="2147483654" r:id="rId26"/>
    <p:sldLayoutId id="2147483655" r:id="rId27"/>
    <p:sldLayoutId id="2147483666" r:id="rId28"/>
    <p:sldLayoutId id="2147483671" r:id="rId29"/>
    <p:sldLayoutId id="2147483672" r:id="rId30"/>
  </p:sldLayoutIdLst>
  <p:hf sldNum="0" hdr="0" ftr="0" dt="0"/>
  <p:txStyles>
    <p:titleStyle>
      <a:lvl1pPr algn="l" defTabSz="914377"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228594" indent="-228594" algn="l" defTabSz="914377" rtl="0" eaLnBrk="1" latinLnBrk="0" hangingPunct="1">
        <a:lnSpc>
          <a:spcPct val="100000"/>
        </a:lnSpc>
        <a:spcBef>
          <a:spcPts val="1000"/>
        </a:spcBef>
        <a:buFont typeface="Arial" panose="020B0604020202020204" pitchFamily="34" charset="0"/>
        <a:buChar char="•"/>
        <a:defRPr sz="1600" b="1" kern="1200">
          <a:solidFill>
            <a:schemeClr val="tx1"/>
          </a:solidFill>
          <a:latin typeface="+mn-lt"/>
          <a:ea typeface="+mn-ea"/>
          <a:cs typeface="+mn-cs"/>
        </a:defRPr>
      </a:lvl1pPr>
      <a:lvl2pPr marL="460788" indent="-228594" algn="l" defTabSz="914377"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2pPr>
      <a:lvl3pPr marL="691183"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3pPr>
      <a:lvl4pPr marL="921577"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4pPr>
      <a:lvl5pPr marL="1115972"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370" userDrawn="1">
          <p15:clr>
            <a:srgbClr val="F26B43"/>
          </p15:clr>
        </p15:guide>
        <p15:guide id="4" pos="7423" userDrawn="1">
          <p15:clr>
            <a:srgbClr val="F26B43"/>
          </p15:clr>
        </p15:guide>
        <p15:guide id="5" orient="horz" pos="3853" userDrawn="1">
          <p15:clr>
            <a:srgbClr val="F26B43"/>
          </p15:clr>
        </p15:guide>
        <p15:guide id="6" orient="horz" pos="3641" userDrawn="1">
          <p15:clr>
            <a:srgbClr val="F26B43"/>
          </p15:clr>
        </p15:guide>
        <p15:guide id="7" orient="horz" pos="867" userDrawn="1">
          <p15:clr>
            <a:srgbClr val="F26B43"/>
          </p15:clr>
        </p15:guide>
        <p15:guide id="8" orient="horz" pos="755" userDrawn="1">
          <p15:clr>
            <a:srgbClr val="F26B43"/>
          </p15:clr>
        </p15:guide>
        <p15:guide id="9" orient="horz" pos="211" userDrawn="1">
          <p15:clr>
            <a:srgbClr val="F26B43"/>
          </p15:clr>
        </p15:guide>
        <p15:guide id="10" orient="horz" pos="4111" userDrawn="1">
          <p15:clr>
            <a:srgbClr val="F26B43"/>
          </p15:clr>
        </p15:guide>
        <p15:guide id="11" pos="731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BEC3D065-ABB7-4BE8-A753-F2E8AB4D5295}"/>
              </a:ext>
            </a:extLst>
          </p:cNvPr>
          <p:cNvSpPr>
            <a:spLocks noGrp="1"/>
          </p:cNvSpPr>
          <p:nvPr>
            <p:ph type="title"/>
          </p:nvPr>
        </p:nvSpPr>
        <p:spPr/>
        <p:txBody>
          <a:bodyPr/>
          <a:lstStyle/>
          <a:p>
            <a:r>
              <a:rPr lang="sv-SE" dirty="0"/>
              <a:t>Papper 1980-2019</a:t>
            </a:r>
            <a:br>
              <a:rPr lang="sv-SE" dirty="0"/>
            </a:br>
            <a:r>
              <a:rPr lang="sv-SE" b="0" dirty="0"/>
              <a:t>Produktion och leveranser</a:t>
            </a:r>
          </a:p>
        </p:txBody>
      </p:sp>
      <p:graphicFrame>
        <p:nvGraphicFramePr>
          <p:cNvPr id="4" name="Object 2">
            <a:hlinkClick r:id="" action="ppaction://ole?verb=0"/>
            <a:extLst>
              <a:ext uri="{FF2B5EF4-FFF2-40B4-BE49-F238E27FC236}">
                <a16:creationId xmlns:a16="http://schemas.microsoft.com/office/drawing/2014/main" id="{2058D49D-2D6F-4194-A28A-77C5AF2AD845}"/>
              </a:ext>
            </a:extLst>
          </p:cNvPr>
          <p:cNvGraphicFramePr>
            <a:graphicFrameLocks noGrp="1"/>
          </p:cNvGraphicFramePr>
          <p:nvPr>
            <p:ph idx="1"/>
            <p:extLst>
              <p:ext uri="{D42A27DB-BD31-4B8C-83A1-F6EECF244321}">
                <p14:modId xmlns:p14="http://schemas.microsoft.com/office/powerpoint/2010/main" val="369124191"/>
              </p:ext>
            </p:extLst>
          </p:nvPr>
        </p:nvGraphicFramePr>
        <p:xfrm>
          <a:off x="351896" y="1461030"/>
          <a:ext cx="11017250" cy="4403725"/>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ruta 1">
            <a:extLst>
              <a:ext uri="{FF2B5EF4-FFF2-40B4-BE49-F238E27FC236}">
                <a16:creationId xmlns:a16="http://schemas.microsoft.com/office/drawing/2014/main" id="{F946D1F5-75F5-4B06-9D95-DC7477B0C819}"/>
              </a:ext>
            </a:extLst>
          </p:cNvPr>
          <p:cNvSpPr txBox="1"/>
          <p:nvPr/>
        </p:nvSpPr>
        <p:spPr>
          <a:xfrm>
            <a:off x="588963" y="6218237"/>
            <a:ext cx="3508904" cy="307777"/>
          </a:xfrm>
          <a:prstGeom prst="rect">
            <a:avLst/>
          </a:prstGeom>
          <a:noFill/>
        </p:spPr>
        <p:txBody>
          <a:bodyPr wrap="square" rtlCol="0">
            <a:spAutoFit/>
          </a:bodyPr>
          <a:lstStyle/>
          <a:p>
            <a:r>
              <a:rPr lang="sv-SE" sz="1400" dirty="0"/>
              <a:t>Källa: Skogsindustrierna</a:t>
            </a:r>
          </a:p>
        </p:txBody>
      </p:sp>
    </p:spTree>
    <p:extLst>
      <p:ext uri="{BB962C8B-B14F-4D97-AF65-F5344CB8AC3E}">
        <p14:creationId xmlns:p14="http://schemas.microsoft.com/office/powerpoint/2010/main" val="1771786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E0E4E2-16F2-4EEF-B0B0-BFE60E45B651}"/>
              </a:ext>
            </a:extLst>
          </p:cNvPr>
          <p:cNvSpPr>
            <a:spLocks noGrp="1"/>
          </p:cNvSpPr>
          <p:nvPr>
            <p:ph type="title"/>
          </p:nvPr>
        </p:nvSpPr>
        <p:spPr/>
        <p:txBody>
          <a:bodyPr/>
          <a:lstStyle/>
          <a:p>
            <a:r>
              <a:rPr lang="sv-SE" dirty="0"/>
              <a:t>Pappersleveranser till vissa marknader 2019</a:t>
            </a:r>
          </a:p>
        </p:txBody>
      </p:sp>
      <p:sp>
        <p:nvSpPr>
          <p:cNvPr id="5" name="Rectangle 5">
            <a:extLst>
              <a:ext uri="{FF2B5EF4-FFF2-40B4-BE49-F238E27FC236}">
                <a16:creationId xmlns:a16="http://schemas.microsoft.com/office/drawing/2014/main" id="{D2E0A817-011E-40D2-885F-BE55EEF3A7F2}"/>
              </a:ext>
            </a:extLst>
          </p:cNvPr>
          <p:cNvSpPr>
            <a:spLocks noChangeArrowheads="1"/>
          </p:cNvSpPr>
          <p:nvPr/>
        </p:nvSpPr>
        <p:spPr bwMode="auto">
          <a:xfrm>
            <a:off x="2279898" y="5780088"/>
            <a:ext cx="7260724" cy="736099"/>
          </a:xfrm>
          <a:prstGeom prst="rect">
            <a:avLst/>
          </a:prstGeom>
          <a:noFill/>
          <a:ln w="12700">
            <a:noFill/>
            <a:miter lim="800000"/>
            <a:headEnd/>
            <a:tailEnd/>
          </a:ln>
          <a:effectLst/>
        </p:spPr>
        <p:txBody>
          <a:bodyPr wrap="square" lIns="90488" tIns="44450" rIns="90488" bIns="44450">
            <a:spAutoFit/>
          </a:bodyPr>
          <a:lstStyle/>
          <a:p>
            <a:pPr algn="l" eaLnBrk="0" hangingPunct="0">
              <a:tabLst>
                <a:tab pos="3333750" algn="r"/>
              </a:tabLst>
            </a:pPr>
            <a:r>
              <a:rPr lang="sv-SE" sz="1400" b="1" dirty="0">
                <a:solidFill>
                  <a:srgbClr val="308021"/>
                </a:solidFill>
              </a:rPr>
              <a:t> </a:t>
            </a:r>
            <a:r>
              <a:rPr lang="sv-SE" sz="1400" dirty="0"/>
              <a:t>Totala leveranser: 9,6 miljoner ton (2018: 10,1 miljoner ton) </a:t>
            </a:r>
          </a:p>
          <a:p>
            <a:pPr algn="l" eaLnBrk="0" hangingPunct="0">
              <a:tabLst>
                <a:tab pos="3333750" algn="r"/>
              </a:tabLst>
            </a:pPr>
            <a:r>
              <a:rPr lang="sv-SE" sz="1400" dirty="0"/>
              <a:t> Total export: 8,8 miljoner ton (2018: 9,2miljoner ton)</a:t>
            </a:r>
          </a:p>
          <a:p>
            <a:pPr algn="l" eaLnBrk="0" hangingPunct="0">
              <a:tabLst>
                <a:tab pos="3333750" algn="r"/>
              </a:tabLst>
            </a:pPr>
            <a:r>
              <a:rPr lang="sv-SE" sz="1400" dirty="0"/>
              <a:t> Export till EU: 5,8 miljoner ton (2018: 6,1 miljoner ton)</a:t>
            </a:r>
          </a:p>
        </p:txBody>
      </p:sp>
      <p:sp>
        <p:nvSpPr>
          <p:cNvPr id="6" name="textruta 5">
            <a:extLst>
              <a:ext uri="{FF2B5EF4-FFF2-40B4-BE49-F238E27FC236}">
                <a16:creationId xmlns:a16="http://schemas.microsoft.com/office/drawing/2014/main" id="{F900392D-AB3C-40DD-83D0-DDF2134AAB0B}"/>
              </a:ext>
            </a:extLst>
          </p:cNvPr>
          <p:cNvSpPr txBox="1"/>
          <p:nvPr/>
        </p:nvSpPr>
        <p:spPr>
          <a:xfrm>
            <a:off x="214307" y="6369148"/>
            <a:ext cx="3508904" cy="307777"/>
          </a:xfrm>
          <a:prstGeom prst="rect">
            <a:avLst/>
          </a:prstGeom>
          <a:noFill/>
        </p:spPr>
        <p:txBody>
          <a:bodyPr wrap="square" rtlCol="0">
            <a:spAutoFit/>
          </a:bodyPr>
          <a:lstStyle/>
          <a:p>
            <a:r>
              <a:rPr lang="sv-SE" sz="1400" dirty="0"/>
              <a:t>Källa: Skogsindustrierna</a:t>
            </a:r>
          </a:p>
        </p:txBody>
      </p:sp>
      <p:pic>
        <p:nvPicPr>
          <p:cNvPr id="7" name="Platshållare för innehåll 6">
            <a:extLst>
              <a:ext uri="{FF2B5EF4-FFF2-40B4-BE49-F238E27FC236}">
                <a16:creationId xmlns:a16="http://schemas.microsoft.com/office/drawing/2014/main" id="{45610B78-B0C2-416F-888A-8C5ED80DB2C4}"/>
              </a:ext>
            </a:extLst>
          </p:cNvPr>
          <p:cNvPicPr>
            <a:picLocks noGrp="1" noChangeAspect="1"/>
          </p:cNvPicPr>
          <p:nvPr>
            <p:ph idx="1"/>
          </p:nvPr>
        </p:nvPicPr>
        <p:blipFill>
          <a:blip r:embed="rId3"/>
          <a:stretch>
            <a:fillRect/>
          </a:stretch>
        </p:blipFill>
        <p:spPr>
          <a:xfrm>
            <a:off x="591409" y="1376363"/>
            <a:ext cx="11012357" cy="4403725"/>
          </a:xfrm>
          <a:prstGeom prst="rect">
            <a:avLst/>
          </a:prstGeom>
        </p:spPr>
      </p:pic>
    </p:spTree>
    <p:extLst>
      <p:ext uri="{BB962C8B-B14F-4D97-AF65-F5344CB8AC3E}">
        <p14:creationId xmlns:p14="http://schemas.microsoft.com/office/powerpoint/2010/main" val="1447820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D632BB-F14B-4DAA-9887-817FD9A3DEAC}"/>
              </a:ext>
            </a:extLst>
          </p:cNvPr>
          <p:cNvSpPr>
            <a:spLocks noGrp="1"/>
          </p:cNvSpPr>
          <p:nvPr>
            <p:ph type="title"/>
          </p:nvPr>
        </p:nvSpPr>
        <p:spPr/>
        <p:txBody>
          <a:bodyPr/>
          <a:lstStyle/>
          <a:p>
            <a:r>
              <a:rPr lang="sv-SE" altLang="sv-SE" sz="3200" dirty="0"/>
              <a:t>Strukturutveckling i pappersindustrin</a:t>
            </a:r>
            <a:endParaRPr lang="sv-SE" dirty="0"/>
          </a:p>
        </p:txBody>
      </p:sp>
      <p:sp>
        <p:nvSpPr>
          <p:cNvPr id="4" name="textruta 3">
            <a:extLst>
              <a:ext uri="{FF2B5EF4-FFF2-40B4-BE49-F238E27FC236}">
                <a16:creationId xmlns:a16="http://schemas.microsoft.com/office/drawing/2014/main" id="{D5F877D8-1DD4-44A3-AB72-CF0926EFD5F8}"/>
              </a:ext>
            </a:extLst>
          </p:cNvPr>
          <p:cNvSpPr txBox="1"/>
          <p:nvPr/>
        </p:nvSpPr>
        <p:spPr>
          <a:xfrm>
            <a:off x="588963" y="6218237"/>
            <a:ext cx="3508904" cy="307777"/>
          </a:xfrm>
          <a:prstGeom prst="rect">
            <a:avLst/>
          </a:prstGeom>
          <a:noFill/>
        </p:spPr>
        <p:txBody>
          <a:bodyPr wrap="square" rtlCol="0">
            <a:spAutoFit/>
          </a:bodyPr>
          <a:lstStyle/>
          <a:p>
            <a:r>
              <a:rPr lang="sv-SE" sz="1400" dirty="0"/>
              <a:t>Källa: Skogsindustrierna</a:t>
            </a:r>
          </a:p>
        </p:txBody>
      </p:sp>
      <p:pic>
        <p:nvPicPr>
          <p:cNvPr id="5" name="Platshållare för innehåll 4">
            <a:extLst>
              <a:ext uri="{FF2B5EF4-FFF2-40B4-BE49-F238E27FC236}">
                <a16:creationId xmlns:a16="http://schemas.microsoft.com/office/drawing/2014/main" id="{FAC430BD-AA62-4922-BB0D-8D604B14343D}"/>
              </a:ext>
            </a:extLst>
          </p:cNvPr>
          <p:cNvPicPr>
            <a:picLocks noGrp="1" noChangeAspect="1"/>
          </p:cNvPicPr>
          <p:nvPr>
            <p:ph idx="1"/>
          </p:nvPr>
        </p:nvPicPr>
        <p:blipFill>
          <a:blip r:embed="rId3"/>
          <a:stretch>
            <a:fillRect/>
          </a:stretch>
        </p:blipFill>
        <p:spPr>
          <a:xfrm>
            <a:off x="789631" y="1376363"/>
            <a:ext cx="10615913" cy="4403725"/>
          </a:xfrm>
          <a:prstGeom prst="rect">
            <a:avLst/>
          </a:prstGeom>
        </p:spPr>
      </p:pic>
    </p:spTree>
    <p:extLst>
      <p:ext uri="{BB962C8B-B14F-4D97-AF65-F5344CB8AC3E}">
        <p14:creationId xmlns:p14="http://schemas.microsoft.com/office/powerpoint/2010/main" val="951680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6EE160-2507-48CA-96B7-35ED96F6F94F}"/>
              </a:ext>
            </a:extLst>
          </p:cNvPr>
          <p:cNvSpPr>
            <a:spLocks noGrp="1"/>
          </p:cNvSpPr>
          <p:nvPr>
            <p:ph type="title"/>
          </p:nvPr>
        </p:nvSpPr>
        <p:spPr/>
        <p:txBody>
          <a:bodyPr/>
          <a:lstStyle/>
          <a:p>
            <a:r>
              <a:rPr lang="sv-SE" sz="3200" dirty="0"/>
              <a:t>Struktur - tillverkning av papper 2019</a:t>
            </a:r>
            <a:endParaRPr lang="sv-SE" dirty="0"/>
          </a:p>
        </p:txBody>
      </p:sp>
      <p:sp>
        <p:nvSpPr>
          <p:cNvPr id="5" name="textruta 4">
            <a:extLst>
              <a:ext uri="{FF2B5EF4-FFF2-40B4-BE49-F238E27FC236}">
                <a16:creationId xmlns:a16="http://schemas.microsoft.com/office/drawing/2014/main" id="{06685D18-4D0D-4F32-B033-653E4DBA5C43}"/>
              </a:ext>
            </a:extLst>
          </p:cNvPr>
          <p:cNvSpPr txBox="1"/>
          <p:nvPr/>
        </p:nvSpPr>
        <p:spPr>
          <a:xfrm>
            <a:off x="588963" y="6218237"/>
            <a:ext cx="3508904" cy="307777"/>
          </a:xfrm>
          <a:prstGeom prst="rect">
            <a:avLst/>
          </a:prstGeom>
          <a:noFill/>
        </p:spPr>
        <p:txBody>
          <a:bodyPr wrap="square" rtlCol="0">
            <a:spAutoFit/>
          </a:bodyPr>
          <a:lstStyle/>
          <a:p>
            <a:r>
              <a:rPr lang="sv-SE" sz="1400" dirty="0"/>
              <a:t>Källa: Skogsindustrierna</a:t>
            </a:r>
          </a:p>
        </p:txBody>
      </p:sp>
      <p:pic>
        <p:nvPicPr>
          <p:cNvPr id="6" name="Platshållare för innehåll 5">
            <a:extLst>
              <a:ext uri="{FF2B5EF4-FFF2-40B4-BE49-F238E27FC236}">
                <a16:creationId xmlns:a16="http://schemas.microsoft.com/office/drawing/2014/main" id="{FC1D29FF-6AAB-40D3-9EE2-06C2CD8ABD6D}"/>
              </a:ext>
            </a:extLst>
          </p:cNvPr>
          <p:cNvPicPr>
            <a:picLocks noGrp="1" noChangeAspect="1"/>
          </p:cNvPicPr>
          <p:nvPr>
            <p:ph idx="1"/>
          </p:nvPr>
        </p:nvPicPr>
        <p:blipFill>
          <a:blip r:embed="rId3"/>
          <a:stretch>
            <a:fillRect/>
          </a:stretch>
        </p:blipFill>
        <p:spPr>
          <a:xfrm>
            <a:off x="831758" y="1376363"/>
            <a:ext cx="10531660" cy="4403725"/>
          </a:xfrm>
          <a:prstGeom prst="rect">
            <a:avLst/>
          </a:prstGeom>
        </p:spPr>
      </p:pic>
    </p:spTree>
    <p:extLst>
      <p:ext uri="{BB962C8B-B14F-4D97-AF65-F5344CB8AC3E}">
        <p14:creationId xmlns:p14="http://schemas.microsoft.com/office/powerpoint/2010/main" val="1763283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DB1B83-97C0-49F9-93F7-5F66A8D65E4E}"/>
              </a:ext>
            </a:extLst>
          </p:cNvPr>
          <p:cNvSpPr>
            <a:spLocks noGrp="1"/>
          </p:cNvSpPr>
          <p:nvPr>
            <p:ph type="title"/>
          </p:nvPr>
        </p:nvSpPr>
        <p:spPr/>
        <p:txBody>
          <a:bodyPr/>
          <a:lstStyle/>
          <a:p>
            <a:br>
              <a:rPr lang="sv-SE" sz="3200" dirty="0"/>
            </a:br>
            <a:r>
              <a:rPr lang="sv-SE" sz="3200" dirty="0"/>
              <a:t>Pappersproduktion 2017-2019</a:t>
            </a:r>
            <a:endParaRPr lang="sv-SE" dirty="0"/>
          </a:p>
        </p:txBody>
      </p:sp>
      <p:sp>
        <p:nvSpPr>
          <p:cNvPr id="4" name="textruta 3">
            <a:extLst>
              <a:ext uri="{FF2B5EF4-FFF2-40B4-BE49-F238E27FC236}">
                <a16:creationId xmlns:a16="http://schemas.microsoft.com/office/drawing/2014/main" id="{CC91FF55-710C-4025-80FF-FAEFD5F30A19}"/>
              </a:ext>
            </a:extLst>
          </p:cNvPr>
          <p:cNvSpPr txBox="1"/>
          <p:nvPr/>
        </p:nvSpPr>
        <p:spPr>
          <a:xfrm>
            <a:off x="588963" y="6218237"/>
            <a:ext cx="3508904" cy="307777"/>
          </a:xfrm>
          <a:prstGeom prst="rect">
            <a:avLst/>
          </a:prstGeom>
          <a:noFill/>
        </p:spPr>
        <p:txBody>
          <a:bodyPr wrap="square" rtlCol="0">
            <a:spAutoFit/>
          </a:bodyPr>
          <a:lstStyle/>
          <a:p>
            <a:r>
              <a:rPr lang="sv-SE" sz="1400" dirty="0"/>
              <a:t>Källa: Skogsindustrierna</a:t>
            </a:r>
          </a:p>
        </p:txBody>
      </p:sp>
      <p:pic>
        <p:nvPicPr>
          <p:cNvPr id="3" name="Bildobjekt 2">
            <a:extLst>
              <a:ext uri="{FF2B5EF4-FFF2-40B4-BE49-F238E27FC236}">
                <a16:creationId xmlns:a16="http://schemas.microsoft.com/office/drawing/2014/main" id="{4EB30945-1DDC-4E3D-A449-E936E6913A0D}"/>
              </a:ext>
            </a:extLst>
          </p:cNvPr>
          <p:cNvPicPr>
            <a:picLocks noChangeAspect="1"/>
          </p:cNvPicPr>
          <p:nvPr/>
        </p:nvPicPr>
        <p:blipFill>
          <a:blip r:embed="rId3"/>
          <a:stretch>
            <a:fillRect/>
          </a:stretch>
        </p:blipFill>
        <p:spPr>
          <a:xfrm>
            <a:off x="588963" y="1273175"/>
            <a:ext cx="6902450" cy="4311650"/>
          </a:xfrm>
          <a:prstGeom prst="rect">
            <a:avLst/>
          </a:prstGeom>
        </p:spPr>
      </p:pic>
    </p:spTree>
    <p:extLst>
      <p:ext uri="{BB962C8B-B14F-4D97-AF65-F5344CB8AC3E}">
        <p14:creationId xmlns:p14="http://schemas.microsoft.com/office/powerpoint/2010/main" val="3226260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B52D02-7235-4F63-ADD2-6A6ECECF4B55}"/>
              </a:ext>
            </a:extLst>
          </p:cNvPr>
          <p:cNvSpPr>
            <a:spLocks noGrp="1"/>
          </p:cNvSpPr>
          <p:nvPr>
            <p:ph type="title"/>
          </p:nvPr>
        </p:nvSpPr>
        <p:spPr/>
        <p:txBody>
          <a:bodyPr/>
          <a:lstStyle/>
          <a:p>
            <a:r>
              <a:rPr lang="sv-SE" sz="3200" dirty="0"/>
              <a:t>Strukturutveckling papper 1980-2019</a:t>
            </a:r>
            <a:endParaRPr lang="sv-SE" dirty="0"/>
          </a:p>
        </p:txBody>
      </p:sp>
      <p:sp>
        <p:nvSpPr>
          <p:cNvPr id="4" name="textruta 3">
            <a:extLst>
              <a:ext uri="{FF2B5EF4-FFF2-40B4-BE49-F238E27FC236}">
                <a16:creationId xmlns:a16="http://schemas.microsoft.com/office/drawing/2014/main" id="{86DAA1AB-E1F8-4DAF-9FE7-A840F34C6C03}"/>
              </a:ext>
            </a:extLst>
          </p:cNvPr>
          <p:cNvSpPr txBox="1"/>
          <p:nvPr/>
        </p:nvSpPr>
        <p:spPr>
          <a:xfrm>
            <a:off x="588963" y="6218237"/>
            <a:ext cx="3508904" cy="307777"/>
          </a:xfrm>
          <a:prstGeom prst="rect">
            <a:avLst/>
          </a:prstGeom>
          <a:noFill/>
        </p:spPr>
        <p:txBody>
          <a:bodyPr wrap="square" rtlCol="0">
            <a:spAutoFit/>
          </a:bodyPr>
          <a:lstStyle/>
          <a:p>
            <a:r>
              <a:rPr lang="sv-SE" sz="1400" dirty="0"/>
              <a:t>Källa: Skogsindustrierna</a:t>
            </a:r>
          </a:p>
        </p:txBody>
      </p:sp>
      <p:pic>
        <p:nvPicPr>
          <p:cNvPr id="3" name="Bildobjekt 2">
            <a:extLst>
              <a:ext uri="{FF2B5EF4-FFF2-40B4-BE49-F238E27FC236}">
                <a16:creationId xmlns:a16="http://schemas.microsoft.com/office/drawing/2014/main" id="{4B0AF3DF-10A3-45CC-ACD2-75609F18C621}"/>
              </a:ext>
            </a:extLst>
          </p:cNvPr>
          <p:cNvPicPr>
            <a:picLocks noChangeAspect="1"/>
          </p:cNvPicPr>
          <p:nvPr/>
        </p:nvPicPr>
        <p:blipFill>
          <a:blip r:embed="rId3"/>
          <a:stretch>
            <a:fillRect/>
          </a:stretch>
        </p:blipFill>
        <p:spPr>
          <a:xfrm>
            <a:off x="588963" y="1703387"/>
            <a:ext cx="8432800" cy="3708400"/>
          </a:xfrm>
          <a:prstGeom prst="rect">
            <a:avLst/>
          </a:prstGeom>
        </p:spPr>
      </p:pic>
    </p:spTree>
    <p:extLst>
      <p:ext uri="{BB962C8B-B14F-4D97-AF65-F5344CB8AC3E}">
        <p14:creationId xmlns:p14="http://schemas.microsoft.com/office/powerpoint/2010/main" val="1000564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BEC3D065-ABB7-4BE8-A753-F2E8AB4D5295}"/>
              </a:ext>
            </a:extLst>
          </p:cNvPr>
          <p:cNvSpPr>
            <a:spLocks noGrp="1"/>
          </p:cNvSpPr>
          <p:nvPr>
            <p:ph type="title"/>
          </p:nvPr>
        </p:nvSpPr>
        <p:spPr/>
        <p:txBody>
          <a:bodyPr/>
          <a:lstStyle/>
          <a:p>
            <a:r>
              <a:rPr lang="sv-SE" dirty="0"/>
              <a:t>Papper 1980-2019</a:t>
            </a:r>
            <a:br>
              <a:rPr lang="sv-SE" dirty="0"/>
            </a:br>
            <a:r>
              <a:rPr lang="sv-SE" b="0" dirty="0"/>
              <a:t>Produktion och leveranser</a:t>
            </a:r>
          </a:p>
        </p:txBody>
      </p:sp>
      <p:sp>
        <p:nvSpPr>
          <p:cNvPr id="2" name="textruta 1">
            <a:extLst>
              <a:ext uri="{FF2B5EF4-FFF2-40B4-BE49-F238E27FC236}">
                <a16:creationId xmlns:a16="http://schemas.microsoft.com/office/drawing/2014/main" id="{F946D1F5-75F5-4B06-9D95-DC7477B0C819}"/>
              </a:ext>
            </a:extLst>
          </p:cNvPr>
          <p:cNvSpPr txBox="1"/>
          <p:nvPr/>
        </p:nvSpPr>
        <p:spPr>
          <a:xfrm>
            <a:off x="588963" y="6218237"/>
            <a:ext cx="3508904" cy="307777"/>
          </a:xfrm>
          <a:prstGeom prst="rect">
            <a:avLst/>
          </a:prstGeom>
          <a:noFill/>
        </p:spPr>
        <p:txBody>
          <a:bodyPr wrap="square" rtlCol="0">
            <a:spAutoFit/>
          </a:bodyPr>
          <a:lstStyle/>
          <a:p>
            <a:r>
              <a:rPr lang="sv-SE" sz="1400" dirty="0"/>
              <a:t>Källa: Skogsindustrierna</a:t>
            </a:r>
          </a:p>
        </p:txBody>
      </p:sp>
      <p:pic>
        <p:nvPicPr>
          <p:cNvPr id="5" name="Platshållare för innehåll 4">
            <a:extLst>
              <a:ext uri="{FF2B5EF4-FFF2-40B4-BE49-F238E27FC236}">
                <a16:creationId xmlns:a16="http://schemas.microsoft.com/office/drawing/2014/main" id="{1AF9DBD4-6556-4F1E-A995-96087D8CF088}"/>
              </a:ext>
            </a:extLst>
          </p:cNvPr>
          <p:cNvPicPr>
            <a:picLocks noGrp="1" noChangeAspect="1"/>
          </p:cNvPicPr>
          <p:nvPr>
            <p:ph idx="1"/>
          </p:nvPr>
        </p:nvPicPr>
        <p:blipFill>
          <a:blip r:embed="rId3"/>
          <a:stretch>
            <a:fillRect/>
          </a:stretch>
        </p:blipFill>
        <p:spPr>
          <a:xfrm>
            <a:off x="380141" y="1506537"/>
            <a:ext cx="11006267" cy="4403725"/>
          </a:xfrm>
          <a:prstGeom prst="rect">
            <a:avLst/>
          </a:prstGeom>
        </p:spPr>
      </p:pic>
    </p:spTree>
    <p:extLst>
      <p:ext uri="{BB962C8B-B14F-4D97-AF65-F5344CB8AC3E}">
        <p14:creationId xmlns:p14="http://schemas.microsoft.com/office/powerpoint/2010/main" val="3790979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BEC3D065-ABB7-4BE8-A753-F2E8AB4D5295}"/>
              </a:ext>
            </a:extLst>
          </p:cNvPr>
          <p:cNvSpPr>
            <a:spLocks noGrp="1"/>
          </p:cNvSpPr>
          <p:nvPr>
            <p:ph type="title"/>
          </p:nvPr>
        </p:nvSpPr>
        <p:spPr/>
        <p:txBody>
          <a:bodyPr/>
          <a:lstStyle/>
          <a:p>
            <a:r>
              <a:rPr lang="sv-SE" dirty="0"/>
              <a:t>Papper 1980-2019</a:t>
            </a:r>
            <a:br>
              <a:rPr lang="sv-SE" dirty="0"/>
            </a:br>
            <a:r>
              <a:rPr lang="sv-SE" b="0" dirty="0"/>
              <a:t>Produktion och leveranser</a:t>
            </a:r>
          </a:p>
        </p:txBody>
      </p:sp>
      <p:sp>
        <p:nvSpPr>
          <p:cNvPr id="5" name="textruta 4">
            <a:extLst>
              <a:ext uri="{FF2B5EF4-FFF2-40B4-BE49-F238E27FC236}">
                <a16:creationId xmlns:a16="http://schemas.microsoft.com/office/drawing/2014/main" id="{DE2AA409-EEC7-4736-B0FB-013D3B4C33EC}"/>
              </a:ext>
            </a:extLst>
          </p:cNvPr>
          <p:cNvSpPr txBox="1"/>
          <p:nvPr/>
        </p:nvSpPr>
        <p:spPr>
          <a:xfrm>
            <a:off x="588963" y="6218237"/>
            <a:ext cx="3508904" cy="307777"/>
          </a:xfrm>
          <a:prstGeom prst="rect">
            <a:avLst/>
          </a:prstGeom>
          <a:noFill/>
        </p:spPr>
        <p:txBody>
          <a:bodyPr wrap="square" rtlCol="0">
            <a:spAutoFit/>
          </a:bodyPr>
          <a:lstStyle/>
          <a:p>
            <a:r>
              <a:rPr lang="sv-SE" sz="1400" dirty="0"/>
              <a:t>Källa: Skogsindustrierna</a:t>
            </a:r>
          </a:p>
        </p:txBody>
      </p:sp>
      <p:pic>
        <p:nvPicPr>
          <p:cNvPr id="3" name="Platshållare för innehåll 2">
            <a:extLst>
              <a:ext uri="{FF2B5EF4-FFF2-40B4-BE49-F238E27FC236}">
                <a16:creationId xmlns:a16="http://schemas.microsoft.com/office/drawing/2014/main" id="{C3DBB205-43D5-4099-AB21-ACECE95556AE}"/>
              </a:ext>
            </a:extLst>
          </p:cNvPr>
          <p:cNvPicPr>
            <a:picLocks noGrp="1" noChangeAspect="1"/>
          </p:cNvPicPr>
          <p:nvPr>
            <p:ph idx="1"/>
          </p:nvPr>
        </p:nvPicPr>
        <p:blipFill>
          <a:blip r:embed="rId3"/>
          <a:stretch>
            <a:fillRect/>
          </a:stretch>
        </p:blipFill>
        <p:spPr>
          <a:xfrm>
            <a:off x="594454" y="1376363"/>
            <a:ext cx="11006267" cy="4403725"/>
          </a:xfrm>
          <a:prstGeom prst="rect">
            <a:avLst/>
          </a:prstGeom>
        </p:spPr>
      </p:pic>
    </p:spTree>
    <p:extLst>
      <p:ext uri="{BB962C8B-B14F-4D97-AF65-F5344CB8AC3E}">
        <p14:creationId xmlns:p14="http://schemas.microsoft.com/office/powerpoint/2010/main" val="2693441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34CE53-6978-4F10-A515-DCB4F084C76E}"/>
              </a:ext>
            </a:extLst>
          </p:cNvPr>
          <p:cNvSpPr>
            <a:spLocks noGrp="1"/>
          </p:cNvSpPr>
          <p:nvPr>
            <p:ph type="title"/>
          </p:nvPr>
        </p:nvSpPr>
        <p:spPr/>
        <p:txBody>
          <a:bodyPr/>
          <a:lstStyle/>
          <a:p>
            <a:r>
              <a:rPr lang="sv-SE" dirty="0"/>
              <a:t>Pappersproduktion 1980-2019</a:t>
            </a:r>
          </a:p>
        </p:txBody>
      </p:sp>
      <p:sp>
        <p:nvSpPr>
          <p:cNvPr id="4" name="textruta 3">
            <a:extLst>
              <a:ext uri="{FF2B5EF4-FFF2-40B4-BE49-F238E27FC236}">
                <a16:creationId xmlns:a16="http://schemas.microsoft.com/office/drawing/2014/main" id="{A90BAFE1-3F86-4D81-A602-EB23A21D6AAE}"/>
              </a:ext>
            </a:extLst>
          </p:cNvPr>
          <p:cNvSpPr txBox="1"/>
          <p:nvPr/>
        </p:nvSpPr>
        <p:spPr>
          <a:xfrm>
            <a:off x="588963" y="6218237"/>
            <a:ext cx="3508904" cy="307777"/>
          </a:xfrm>
          <a:prstGeom prst="rect">
            <a:avLst/>
          </a:prstGeom>
          <a:noFill/>
        </p:spPr>
        <p:txBody>
          <a:bodyPr wrap="square" rtlCol="0">
            <a:spAutoFit/>
          </a:bodyPr>
          <a:lstStyle/>
          <a:p>
            <a:r>
              <a:rPr lang="sv-SE" sz="1400" dirty="0"/>
              <a:t>Källa: Skogsindustrierna</a:t>
            </a:r>
          </a:p>
        </p:txBody>
      </p:sp>
      <p:pic>
        <p:nvPicPr>
          <p:cNvPr id="5" name="Platshållare för innehåll 4">
            <a:extLst>
              <a:ext uri="{FF2B5EF4-FFF2-40B4-BE49-F238E27FC236}">
                <a16:creationId xmlns:a16="http://schemas.microsoft.com/office/drawing/2014/main" id="{93527E9D-18C6-44B6-9FF5-98144F69BE71}"/>
              </a:ext>
            </a:extLst>
          </p:cNvPr>
          <p:cNvPicPr>
            <a:picLocks noGrp="1" noChangeAspect="1"/>
          </p:cNvPicPr>
          <p:nvPr>
            <p:ph idx="1"/>
          </p:nvPr>
        </p:nvPicPr>
        <p:blipFill>
          <a:blip r:embed="rId3"/>
          <a:stretch>
            <a:fillRect/>
          </a:stretch>
        </p:blipFill>
        <p:spPr>
          <a:xfrm>
            <a:off x="588963" y="1378432"/>
            <a:ext cx="11017250" cy="4399587"/>
          </a:xfrm>
          <a:prstGeom prst="rect">
            <a:avLst/>
          </a:prstGeom>
        </p:spPr>
      </p:pic>
    </p:spTree>
    <p:extLst>
      <p:ext uri="{BB962C8B-B14F-4D97-AF65-F5344CB8AC3E}">
        <p14:creationId xmlns:p14="http://schemas.microsoft.com/office/powerpoint/2010/main" val="547788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678E9F-97CF-44A0-BF68-2843B6DB18D8}"/>
              </a:ext>
            </a:extLst>
          </p:cNvPr>
          <p:cNvSpPr>
            <a:spLocks noGrp="1"/>
          </p:cNvSpPr>
          <p:nvPr>
            <p:ph type="title"/>
          </p:nvPr>
        </p:nvSpPr>
        <p:spPr/>
        <p:txBody>
          <a:bodyPr/>
          <a:lstStyle/>
          <a:p>
            <a:r>
              <a:rPr lang="sv-SE" sz="3200" dirty="0"/>
              <a:t>Produktion och export av papper 2019</a:t>
            </a:r>
            <a:endParaRPr lang="sv-SE" dirty="0"/>
          </a:p>
        </p:txBody>
      </p:sp>
      <p:sp>
        <p:nvSpPr>
          <p:cNvPr id="34" name="Rectangle 26">
            <a:extLst>
              <a:ext uri="{FF2B5EF4-FFF2-40B4-BE49-F238E27FC236}">
                <a16:creationId xmlns:a16="http://schemas.microsoft.com/office/drawing/2014/main" id="{6512360A-334B-4681-9DE1-DFEFD4A68EAE}"/>
              </a:ext>
            </a:extLst>
          </p:cNvPr>
          <p:cNvSpPr>
            <a:spLocks noChangeArrowheads="1"/>
          </p:cNvSpPr>
          <p:nvPr/>
        </p:nvSpPr>
        <p:spPr bwMode="auto">
          <a:xfrm>
            <a:off x="2742614" y="1398544"/>
            <a:ext cx="1787350" cy="335989"/>
          </a:xfrm>
          <a:prstGeom prst="rect">
            <a:avLst/>
          </a:prstGeom>
          <a:noFill/>
          <a:ln w="12700">
            <a:noFill/>
            <a:miter lim="800000"/>
            <a:headEnd/>
            <a:tailEnd/>
          </a:ln>
        </p:spPr>
        <p:txBody>
          <a:bodyPr wrap="none" lIns="90488" tIns="44450" rIns="90488" bIns="44450">
            <a:spAutoFit/>
          </a:bodyPr>
          <a:lstStyle/>
          <a:p>
            <a:pPr eaLnBrk="0" hangingPunct="0"/>
            <a:r>
              <a:rPr lang="sv-SE" sz="1600" dirty="0"/>
              <a:t>Total produktion</a:t>
            </a:r>
          </a:p>
        </p:txBody>
      </p:sp>
      <p:sp>
        <p:nvSpPr>
          <p:cNvPr id="35" name="Rectangle 10">
            <a:extLst>
              <a:ext uri="{FF2B5EF4-FFF2-40B4-BE49-F238E27FC236}">
                <a16:creationId xmlns:a16="http://schemas.microsoft.com/office/drawing/2014/main" id="{15D63191-CC6B-4FFA-8356-2799F47ACAA9}"/>
              </a:ext>
            </a:extLst>
          </p:cNvPr>
          <p:cNvSpPr>
            <a:spLocks noChangeArrowheads="1"/>
          </p:cNvSpPr>
          <p:nvPr/>
        </p:nvSpPr>
        <p:spPr bwMode="auto">
          <a:xfrm>
            <a:off x="4920189" y="1387934"/>
            <a:ext cx="1574150" cy="335989"/>
          </a:xfrm>
          <a:prstGeom prst="rect">
            <a:avLst/>
          </a:prstGeom>
          <a:noFill/>
          <a:ln w="12700">
            <a:noFill/>
            <a:miter lim="800000"/>
            <a:headEnd/>
            <a:tailEnd/>
          </a:ln>
        </p:spPr>
        <p:txBody>
          <a:bodyPr wrap="none" lIns="90488" tIns="44450" rIns="90488" bIns="44450">
            <a:spAutoFit/>
          </a:bodyPr>
          <a:lstStyle/>
          <a:p>
            <a:pPr eaLnBrk="0" hangingPunct="0"/>
            <a:r>
              <a:rPr lang="sv-SE" sz="1600" dirty="0"/>
              <a:t>Exportandel %</a:t>
            </a:r>
          </a:p>
        </p:txBody>
      </p:sp>
      <p:pic>
        <p:nvPicPr>
          <p:cNvPr id="3" name="Bildobjekt 2">
            <a:extLst>
              <a:ext uri="{FF2B5EF4-FFF2-40B4-BE49-F238E27FC236}">
                <a16:creationId xmlns:a16="http://schemas.microsoft.com/office/drawing/2014/main" id="{F39DA3B3-4748-4A20-86FA-4FF6D42147CD}"/>
              </a:ext>
            </a:extLst>
          </p:cNvPr>
          <p:cNvPicPr>
            <a:picLocks noChangeAspect="1"/>
          </p:cNvPicPr>
          <p:nvPr/>
        </p:nvPicPr>
        <p:blipFill>
          <a:blip r:embed="rId3"/>
          <a:stretch>
            <a:fillRect/>
          </a:stretch>
        </p:blipFill>
        <p:spPr>
          <a:xfrm>
            <a:off x="335863" y="1475111"/>
            <a:ext cx="8827773" cy="5047926"/>
          </a:xfrm>
          <a:prstGeom prst="rect">
            <a:avLst/>
          </a:prstGeom>
        </p:spPr>
      </p:pic>
    </p:spTree>
    <p:extLst>
      <p:ext uri="{BB962C8B-B14F-4D97-AF65-F5344CB8AC3E}">
        <p14:creationId xmlns:p14="http://schemas.microsoft.com/office/powerpoint/2010/main" val="3746500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A29FED-ABF4-4B73-BAA9-692267450D1A}"/>
              </a:ext>
            </a:extLst>
          </p:cNvPr>
          <p:cNvSpPr>
            <a:spLocks noGrp="1"/>
          </p:cNvSpPr>
          <p:nvPr>
            <p:ph type="title"/>
          </p:nvPr>
        </p:nvSpPr>
        <p:spPr/>
        <p:txBody>
          <a:bodyPr/>
          <a:lstStyle/>
          <a:p>
            <a:r>
              <a:rPr lang="sv-SE" dirty="0"/>
              <a:t>Europa är skogsindustrins huvudmarknad 2019</a:t>
            </a:r>
          </a:p>
        </p:txBody>
      </p:sp>
      <p:sp>
        <p:nvSpPr>
          <p:cNvPr id="7" name="textruta 6">
            <a:extLst>
              <a:ext uri="{FF2B5EF4-FFF2-40B4-BE49-F238E27FC236}">
                <a16:creationId xmlns:a16="http://schemas.microsoft.com/office/drawing/2014/main" id="{0D86000F-8AA7-44DA-BA40-1ACF44CE6F92}"/>
              </a:ext>
            </a:extLst>
          </p:cNvPr>
          <p:cNvSpPr txBox="1"/>
          <p:nvPr/>
        </p:nvSpPr>
        <p:spPr>
          <a:xfrm>
            <a:off x="588963" y="6218237"/>
            <a:ext cx="3508904" cy="307777"/>
          </a:xfrm>
          <a:prstGeom prst="rect">
            <a:avLst/>
          </a:prstGeom>
          <a:noFill/>
        </p:spPr>
        <p:txBody>
          <a:bodyPr wrap="square" rtlCol="0">
            <a:spAutoFit/>
          </a:bodyPr>
          <a:lstStyle/>
          <a:p>
            <a:r>
              <a:rPr lang="sv-SE" sz="1400" dirty="0"/>
              <a:t>Källa: Skogsindustrierna</a:t>
            </a:r>
          </a:p>
        </p:txBody>
      </p:sp>
      <p:pic>
        <p:nvPicPr>
          <p:cNvPr id="3" name="Bildobjekt 2">
            <a:extLst>
              <a:ext uri="{FF2B5EF4-FFF2-40B4-BE49-F238E27FC236}">
                <a16:creationId xmlns:a16="http://schemas.microsoft.com/office/drawing/2014/main" id="{CBF7C838-B274-464C-B78D-0BDD34FF679D}"/>
              </a:ext>
            </a:extLst>
          </p:cNvPr>
          <p:cNvPicPr>
            <a:picLocks noChangeAspect="1"/>
          </p:cNvPicPr>
          <p:nvPr/>
        </p:nvPicPr>
        <p:blipFill>
          <a:blip r:embed="rId3"/>
          <a:stretch>
            <a:fillRect/>
          </a:stretch>
        </p:blipFill>
        <p:spPr>
          <a:xfrm>
            <a:off x="1682113" y="1993267"/>
            <a:ext cx="8827773" cy="2871465"/>
          </a:xfrm>
          <a:prstGeom prst="rect">
            <a:avLst/>
          </a:prstGeom>
        </p:spPr>
      </p:pic>
    </p:spTree>
    <p:extLst>
      <p:ext uri="{BB962C8B-B14F-4D97-AF65-F5344CB8AC3E}">
        <p14:creationId xmlns:p14="http://schemas.microsoft.com/office/powerpoint/2010/main" val="2273126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A29FED-ABF4-4B73-BAA9-692267450D1A}"/>
              </a:ext>
            </a:extLst>
          </p:cNvPr>
          <p:cNvSpPr>
            <a:spLocks noGrp="1"/>
          </p:cNvSpPr>
          <p:nvPr>
            <p:ph type="title"/>
          </p:nvPr>
        </p:nvSpPr>
        <p:spPr>
          <a:xfrm>
            <a:off x="623257" y="166507"/>
            <a:ext cx="11017250" cy="863600"/>
          </a:xfrm>
        </p:spPr>
        <p:txBody>
          <a:bodyPr/>
          <a:lstStyle/>
          <a:p>
            <a:r>
              <a:rPr lang="sv-SE" dirty="0"/>
              <a:t>Europa är skogsindustrins huvudmarknad 2019</a:t>
            </a:r>
          </a:p>
        </p:txBody>
      </p:sp>
      <p:pic>
        <p:nvPicPr>
          <p:cNvPr id="3" name="Bildobjekt 2">
            <a:extLst>
              <a:ext uri="{FF2B5EF4-FFF2-40B4-BE49-F238E27FC236}">
                <a16:creationId xmlns:a16="http://schemas.microsoft.com/office/drawing/2014/main" id="{54C3207F-BCAB-4E27-8CF3-58149CD19E3E}"/>
              </a:ext>
            </a:extLst>
          </p:cNvPr>
          <p:cNvPicPr>
            <a:picLocks noChangeAspect="1"/>
          </p:cNvPicPr>
          <p:nvPr/>
        </p:nvPicPr>
        <p:blipFill>
          <a:blip r:embed="rId3"/>
          <a:stretch>
            <a:fillRect/>
          </a:stretch>
        </p:blipFill>
        <p:spPr>
          <a:xfrm>
            <a:off x="1028516" y="1076590"/>
            <a:ext cx="8620491" cy="5614903"/>
          </a:xfrm>
          <a:prstGeom prst="rect">
            <a:avLst/>
          </a:prstGeom>
        </p:spPr>
      </p:pic>
    </p:spTree>
    <p:extLst>
      <p:ext uri="{BB962C8B-B14F-4D97-AF65-F5344CB8AC3E}">
        <p14:creationId xmlns:p14="http://schemas.microsoft.com/office/powerpoint/2010/main" val="1197990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2BCB5C-3D97-4785-9258-BD996398689D}"/>
              </a:ext>
            </a:extLst>
          </p:cNvPr>
          <p:cNvSpPr>
            <a:spLocks noGrp="1"/>
          </p:cNvSpPr>
          <p:nvPr>
            <p:ph type="title"/>
          </p:nvPr>
        </p:nvSpPr>
        <p:spPr/>
        <p:txBody>
          <a:bodyPr/>
          <a:lstStyle/>
          <a:p>
            <a:r>
              <a:rPr lang="sv-SE" dirty="0"/>
              <a:t>Pappersproduktion i Sverige 2019</a:t>
            </a:r>
          </a:p>
        </p:txBody>
      </p:sp>
      <p:sp>
        <p:nvSpPr>
          <p:cNvPr id="5" name="textruta 4">
            <a:extLst>
              <a:ext uri="{FF2B5EF4-FFF2-40B4-BE49-F238E27FC236}">
                <a16:creationId xmlns:a16="http://schemas.microsoft.com/office/drawing/2014/main" id="{96DFEB3A-EBC0-4F43-B6B9-A99AA09A697B}"/>
              </a:ext>
            </a:extLst>
          </p:cNvPr>
          <p:cNvSpPr txBox="1"/>
          <p:nvPr/>
        </p:nvSpPr>
        <p:spPr>
          <a:xfrm>
            <a:off x="588963" y="6218237"/>
            <a:ext cx="3508904" cy="307777"/>
          </a:xfrm>
          <a:prstGeom prst="rect">
            <a:avLst/>
          </a:prstGeom>
          <a:noFill/>
        </p:spPr>
        <p:txBody>
          <a:bodyPr wrap="square" rtlCol="0">
            <a:spAutoFit/>
          </a:bodyPr>
          <a:lstStyle/>
          <a:p>
            <a:r>
              <a:rPr lang="sv-SE" sz="1400" dirty="0"/>
              <a:t>Källa: Skogsindustrierna</a:t>
            </a:r>
          </a:p>
        </p:txBody>
      </p:sp>
      <p:pic>
        <p:nvPicPr>
          <p:cNvPr id="6" name="Platshållare för innehåll 5">
            <a:extLst>
              <a:ext uri="{FF2B5EF4-FFF2-40B4-BE49-F238E27FC236}">
                <a16:creationId xmlns:a16="http://schemas.microsoft.com/office/drawing/2014/main" id="{FE4A2A89-C2A5-4D8A-8F39-738B16E6FF4A}"/>
              </a:ext>
            </a:extLst>
          </p:cNvPr>
          <p:cNvPicPr>
            <a:picLocks noGrp="1" noChangeAspect="1"/>
          </p:cNvPicPr>
          <p:nvPr>
            <p:ph idx="1"/>
          </p:nvPr>
        </p:nvPicPr>
        <p:blipFill>
          <a:blip r:embed="rId3"/>
          <a:stretch>
            <a:fillRect/>
          </a:stretch>
        </p:blipFill>
        <p:spPr>
          <a:xfrm>
            <a:off x="589374" y="1377379"/>
            <a:ext cx="11016427" cy="4401693"/>
          </a:xfrm>
          <a:prstGeom prst="rect">
            <a:avLst/>
          </a:prstGeom>
        </p:spPr>
      </p:pic>
    </p:spTree>
    <p:extLst>
      <p:ext uri="{BB962C8B-B14F-4D97-AF65-F5344CB8AC3E}">
        <p14:creationId xmlns:p14="http://schemas.microsoft.com/office/powerpoint/2010/main" val="1782800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6B159F-A769-4CCF-B0F9-02035854806D}"/>
              </a:ext>
            </a:extLst>
          </p:cNvPr>
          <p:cNvSpPr>
            <a:spLocks noGrp="1"/>
          </p:cNvSpPr>
          <p:nvPr>
            <p:ph type="title"/>
          </p:nvPr>
        </p:nvSpPr>
        <p:spPr>
          <a:xfrm>
            <a:off x="588963" y="234951"/>
            <a:ext cx="11017250" cy="863600"/>
          </a:xfrm>
        </p:spPr>
        <p:txBody>
          <a:bodyPr/>
          <a:lstStyle/>
          <a:p>
            <a:r>
              <a:rPr lang="sv-SE" dirty="0"/>
              <a:t>Export av papper, fördelad på produktslag</a:t>
            </a:r>
            <a:r>
              <a:rPr lang="sv-SE" sz="3200" dirty="0"/>
              <a:t> ton</a:t>
            </a:r>
            <a:endParaRPr lang="sv-SE" dirty="0"/>
          </a:p>
        </p:txBody>
      </p:sp>
      <p:sp>
        <p:nvSpPr>
          <p:cNvPr id="8" name="Text Box 5">
            <a:extLst>
              <a:ext uri="{FF2B5EF4-FFF2-40B4-BE49-F238E27FC236}">
                <a16:creationId xmlns:a16="http://schemas.microsoft.com/office/drawing/2014/main" id="{160AC596-A86C-476A-B4DF-19E06CFA5C51}"/>
              </a:ext>
            </a:extLst>
          </p:cNvPr>
          <p:cNvSpPr txBox="1">
            <a:spLocks noChangeArrowheads="1"/>
          </p:cNvSpPr>
          <p:nvPr/>
        </p:nvSpPr>
        <p:spPr bwMode="auto">
          <a:xfrm>
            <a:off x="3793067" y="5751888"/>
            <a:ext cx="4077642" cy="830997"/>
          </a:xfrm>
          <a:prstGeom prst="rect">
            <a:avLst/>
          </a:prstGeom>
          <a:noFill/>
          <a:ln w="9525">
            <a:noFill/>
            <a:miter lim="800000"/>
            <a:headEnd/>
            <a:tailEnd/>
          </a:ln>
          <a:effectLst/>
        </p:spPr>
        <p:txBody>
          <a:bodyPr wrap="square">
            <a:spAutoFit/>
          </a:bodyPr>
          <a:lstStyle/>
          <a:p>
            <a:pPr eaLnBrk="0" hangingPunct="0"/>
            <a:r>
              <a:rPr lang="sv-SE" sz="1600" dirty="0"/>
              <a:t>Total export: 2019 8,8 miljoner ton 	    	      2018 9,2 miljoner ton 		      2017 9,4 miljoner ton 	     </a:t>
            </a:r>
          </a:p>
        </p:txBody>
      </p:sp>
      <p:sp>
        <p:nvSpPr>
          <p:cNvPr id="5" name="textruta 4">
            <a:extLst>
              <a:ext uri="{FF2B5EF4-FFF2-40B4-BE49-F238E27FC236}">
                <a16:creationId xmlns:a16="http://schemas.microsoft.com/office/drawing/2014/main" id="{E26FC4E7-725A-47B2-A7D7-E4B3900DD88B}"/>
              </a:ext>
            </a:extLst>
          </p:cNvPr>
          <p:cNvSpPr txBox="1"/>
          <p:nvPr/>
        </p:nvSpPr>
        <p:spPr>
          <a:xfrm>
            <a:off x="588963" y="6218237"/>
            <a:ext cx="3508904" cy="307777"/>
          </a:xfrm>
          <a:prstGeom prst="rect">
            <a:avLst/>
          </a:prstGeom>
          <a:noFill/>
        </p:spPr>
        <p:txBody>
          <a:bodyPr wrap="square" rtlCol="0">
            <a:spAutoFit/>
          </a:bodyPr>
          <a:lstStyle/>
          <a:p>
            <a:r>
              <a:rPr lang="sv-SE" sz="1400" dirty="0"/>
              <a:t>Källa: Skogsindustrierna</a:t>
            </a:r>
          </a:p>
        </p:txBody>
      </p:sp>
      <p:pic>
        <p:nvPicPr>
          <p:cNvPr id="6" name="Platshållare för innehåll 5">
            <a:extLst>
              <a:ext uri="{FF2B5EF4-FFF2-40B4-BE49-F238E27FC236}">
                <a16:creationId xmlns:a16="http://schemas.microsoft.com/office/drawing/2014/main" id="{865E76C3-0BB5-429A-8235-560C6DDAF5F1}"/>
              </a:ext>
            </a:extLst>
          </p:cNvPr>
          <p:cNvPicPr>
            <a:picLocks noGrp="1" noChangeAspect="1"/>
          </p:cNvPicPr>
          <p:nvPr>
            <p:ph idx="1"/>
          </p:nvPr>
        </p:nvPicPr>
        <p:blipFill>
          <a:blip r:embed="rId3"/>
          <a:stretch>
            <a:fillRect/>
          </a:stretch>
        </p:blipFill>
        <p:spPr>
          <a:xfrm>
            <a:off x="589374" y="1377379"/>
            <a:ext cx="11016427" cy="4401693"/>
          </a:xfrm>
          <a:prstGeom prst="rect">
            <a:avLst/>
          </a:prstGeom>
        </p:spPr>
      </p:pic>
    </p:spTree>
    <p:extLst>
      <p:ext uri="{BB962C8B-B14F-4D97-AF65-F5344CB8AC3E}">
        <p14:creationId xmlns:p14="http://schemas.microsoft.com/office/powerpoint/2010/main" val="4062681202"/>
      </p:ext>
    </p:extLst>
  </p:cSld>
  <p:clrMapOvr>
    <a:masterClrMapping/>
  </p:clrMapOvr>
</p:sld>
</file>

<file path=ppt/theme/theme1.xml><?xml version="1.0" encoding="utf-8"?>
<a:theme xmlns:a="http://schemas.openxmlformats.org/drawingml/2006/main" name="Skogsindustrierna">
  <a:themeElements>
    <a:clrScheme name="Skogsindustrierna_Colors">
      <a:dk1>
        <a:srgbClr val="000000"/>
      </a:dk1>
      <a:lt1>
        <a:srgbClr val="FFFFFF"/>
      </a:lt1>
      <a:dk2>
        <a:srgbClr val="44546A"/>
      </a:dk2>
      <a:lt2>
        <a:srgbClr val="E7E6E6"/>
      </a:lt2>
      <a:accent1>
        <a:srgbClr val="93B378"/>
      </a:accent1>
      <a:accent2>
        <a:srgbClr val="7992A5"/>
      </a:accent2>
      <a:accent3>
        <a:srgbClr val="F08046"/>
      </a:accent3>
      <a:accent4>
        <a:srgbClr val="E5F6DC"/>
      </a:accent4>
      <a:accent5>
        <a:srgbClr val="96B5A8"/>
      </a:accent5>
      <a:accent6>
        <a:srgbClr val="E0F9EA"/>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kogsindustrierna 16x9.potx" id="{6FC1845B-987F-4B3D-9DD3-EBEBC1C02183}" vid="{93D2A11F-F7EC-450C-86B2-15E8F524E372}"/>
    </a:ext>
  </a:extLst>
</a:theme>
</file>

<file path=ppt/theme/theme2.xml><?xml version="1.0" encoding="utf-8"?>
<a:theme xmlns:a="http://schemas.openxmlformats.org/drawingml/2006/main" name="Office-tema">
  <a:themeElements>
    <a:clrScheme name="Skogsindustrierna_Colors">
      <a:dk1>
        <a:srgbClr val="000000"/>
      </a:dk1>
      <a:lt1>
        <a:srgbClr val="FFFFFF"/>
      </a:lt1>
      <a:dk2>
        <a:srgbClr val="44546A"/>
      </a:dk2>
      <a:lt2>
        <a:srgbClr val="E7E6E6"/>
      </a:lt2>
      <a:accent1>
        <a:srgbClr val="E0F9EA"/>
      </a:accent1>
      <a:accent2>
        <a:srgbClr val="93B379"/>
      </a:accent2>
      <a:accent3>
        <a:srgbClr val="93B5A5"/>
      </a:accent3>
      <a:accent4>
        <a:srgbClr val="7992A5"/>
      </a:accent4>
      <a:accent5>
        <a:srgbClr val="FF8134"/>
      </a:accent5>
      <a:accent6>
        <a:srgbClr val="E5F6DC"/>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Skogsindustrierna_Colors">
      <a:dk1>
        <a:srgbClr val="000000"/>
      </a:dk1>
      <a:lt1>
        <a:srgbClr val="FFFFFF"/>
      </a:lt1>
      <a:dk2>
        <a:srgbClr val="44546A"/>
      </a:dk2>
      <a:lt2>
        <a:srgbClr val="E7E6E6"/>
      </a:lt2>
      <a:accent1>
        <a:srgbClr val="E0F9EA"/>
      </a:accent1>
      <a:accent2>
        <a:srgbClr val="93B379"/>
      </a:accent2>
      <a:accent3>
        <a:srgbClr val="93B5A5"/>
      </a:accent3>
      <a:accent4>
        <a:srgbClr val="7992A5"/>
      </a:accent4>
      <a:accent5>
        <a:srgbClr val="FF8134"/>
      </a:accent5>
      <a:accent6>
        <a:srgbClr val="E5F6DC"/>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Skogsindustrierna 16x9</Template>
  <TotalTime>3606</TotalTime>
  <Words>1049</Words>
  <Application>Microsoft Office PowerPoint</Application>
  <PresentationFormat>Bredbild</PresentationFormat>
  <Paragraphs>83</Paragraphs>
  <Slides>14</Slides>
  <Notes>14</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14</vt:i4>
      </vt:variant>
    </vt:vector>
  </HeadingPairs>
  <TitlesOfParts>
    <vt:vector size="17" baseType="lpstr">
      <vt:lpstr>Arial</vt:lpstr>
      <vt:lpstr>Century Gothic</vt:lpstr>
      <vt:lpstr>Skogsindustrierna</vt:lpstr>
      <vt:lpstr>Papper 1980-2019 Produktion och leveranser</vt:lpstr>
      <vt:lpstr>Papper 1980-2019 Produktion och leveranser</vt:lpstr>
      <vt:lpstr>Papper 1980-2019 Produktion och leveranser</vt:lpstr>
      <vt:lpstr>Pappersproduktion 1980-2019</vt:lpstr>
      <vt:lpstr>Produktion och export av papper 2019</vt:lpstr>
      <vt:lpstr>Europa är skogsindustrins huvudmarknad 2019</vt:lpstr>
      <vt:lpstr>Europa är skogsindustrins huvudmarknad 2019</vt:lpstr>
      <vt:lpstr>Pappersproduktion i Sverige 2019</vt:lpstr>
      <vt:lpstr>Export av papper, fördelad på produktslag ton</vt:lpstr>
      <vt:lpstr>Pappersleveranser till vissa marknader 2019</vt:lpstr>
      <vt:lpstr>Strukturutveckling i pappersindustrin</vt:lpstr>
      <vt:lpstr>Struktur - tillverkning av papper 2019</vt:lpstr>
      <vt:lpstr> Pappersproduktion 2017-2019</vt:lpstr>
      <vt:lpstr>Strukturutveckling papper 1980-2019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Heinsoo, Katrin</dc:creator>
  <cp:lastModifiedBy>Kull, Axelina</cp:lastModifiedBy>
  <cp:revision>94</cp:revision>
  <dcterms:created xsi:type="dcterms:W3CDTF">2019-02-07T09:21:41Z</dcterms:created>
  <dcterms:modified xsi:type="dcterms:W3CDTF">2020-04-09T14:18:00Z</dcterms:modified>
</cp:coreProperties>
</file>