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86" r:id="rId2"/>
    <p:sldId id="293" r:id="rId3"/>
    <p:sldId id="299" r:id="rId4"/>
    <p:sldId id="300" r:id="rId5"/>
    <p:sldId id="288" r:id="rId6"/>
    <p:sldId id="304" r:id="rId7"/>
    <p:sldId id="302" r:id="rId8"/>
    <p:sldId id="370" r:id="rId9"/>
    <p:sldId id="369" r:id="rId10"/>
    <p:sldId id="374" r:id="rId11"/>
    <p:sldId id="375" r:id="rId12"/>
  </p:sldIdLst>
  <p:sldSz cx="12192000" cy="6858000"/>
  <p:notesSz cx="6858000" cy="9144000"/>
  <p:defaultText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ktioner" id="{0332FA32-E790-4CD3-86B6-B248B4EADE8B}">
          <p14:sldIdLst/>
        </p14:section>
        <p14:section name="Presentation" id="{3A8E3980-A42D-493A-9520-B376ACD18F40}">
          <p14:sldIdLst>
            <p14:sldId id="286"/>
            <p14:sldId id="293"/>
            <p14:sldId id="299"/>
            <p14:sldId id="300"/>
            <p14:sldId id="288"/>
            <p14:sldId id="304"/>
            <p14:sldId id="302"/>
            <p14:sldId id="370"/>
            <p14:sldId id="369"/>
            <p14:sldId id="374"/>
            <p14:sldId id="375"/>
          </p14:sldIdLst>
        </p14:section>
      </p14:sectionLst>
    </p:ext>
    <p:ext uri="{EFAFB233-063F-42B5-8137-9DF3F51BA10A}">
      <p15:sldGuideLst xmlns:p15="http://schemas.microsoft.com/office/powerpoint/2012/main">
        <p15:guide id="1" pos="3160" userDrawn="1">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0" autoAdjust="0"/>
    <p:restoredTop sz="68581" autoAdjust="0"/>
  </p:normalViewPr>
  <p:slideViewPr>
    <p:cSldViewPr snapToGrid="0">
      <p:cViewPr>
        <p:scale>
          <a:sx n="45" d="100"/>
          <a:sy n="45" d="100"/>
        </p:scale>
        <p:origin x="1228" y="48"/>
      </p:cViewPr>
      <p:guideLst>
        <p:guide pos="3160"/>
        <p:guide orient="horz" pos="2160"/>
      </p:guideLst>
    </p:cSldViewPr>
  </p:slideViewPr>
  <p:notesTextViewPr>
    <p:cViewPr>
      <p:scale>
        <a:sx n="1" d="1"/>
        <a:sy n="1" d="1"/>
      </p:scale>
      <p:origin x="0" y="0"/>
    </p:cViewPr>
  </p:notesTextViewPr>
  <p:notesViewPr>
    <p:cSldViewPr snapToGrid="0" showGuides="1">
      <p:cViewPr varScale="1">
        <p:scale>
          <a:sx n="93" d="100"/>
          <a:sy n="93" d="100"/>
        </p:scale>
        <p:origin x="227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C96ED4D-9974-4266-9636-7DF9434CB37C}" type="datetimeFigureOut">
              <a:rPr lang="sv-SE" smtClean="0"/>
              <a:t>2020-04-09</a:t>
            </a:fld>
            <a:endParaRPr lang="sv-SE"/>
          </a:p>
        </p:txBody>
      </p:sp>
      <p:sp>
        <p:nvSpPr>
          <p:cNvPr id="4" name="Platshållare för sidfo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875A873-DB4E-4F59-A8B1-757F0F4852CB}" type="slidenum">
              <a:rPr lang="sv-SE" smtClean="0"/>
              <a:t>‹#›</a:t>
            </a:fld>
            <a:endParaRPr lang="sv-SE"/>
          </a:p>
        </p:txBody>
      </p:sp>
    </p:spTree>
    <p:extLst>
      <p:ext uri="{BB962C8B-B14F-4D97-AF65-F5344CB8AC3E}">
        <p14:creationId xmlns:p14="http://schemas.microsoft.com/office/powerpoint/2010/main" val="40168677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592141-416E-49B0-82D1-A68B9C506992}" type="datetimeFigureOut">
              <a:rPr lang="sv-SE" smtClean="0"/>
              <a:t>2020-04-09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B863A3-F6DA-432C-A68C-0B1EB56ED58E}" type="slidenum">
              <a:rPr lang="sv-SE" smtClean="0"/>
              <a:t>‹#›</a:t>
            </a:fld>
            <a:endParaRPr lang="sv-SE"/>
          </a:p>
        </p:txBody>
      </p:sp>
    </p:spTree>
    <p:extLst>
      <p:ext uri="{BB962C8B-B14F-4D97-AF65-F5344CB8AC3E}">
        <p14:creationId xmlns:p14="http://schemas.microsoft.com/office/powerpoint/2010/main" val="506493302"/>
      </p:ext>
    </p:extLst>
  </p:cSld>
  <p:clrMap bg1="lt1" tx1="dk1" bg2="lt2" tx2="dk2" accent1="accent1" accent2="accent2" accent3="accent3" accent4="accent4" accent5="accent5" accent6="accent6" hlink="hlink" folHlink="folHlink"/>
  <p:notesStyle>
    <a:lvl1pPr marL="0" algn="l" defTabSz="914377" rtl="0" eaLnBrk="1" latinLnBrk="0" hangingPunct="1">
      <a:defRPr sz="1200" kern="1200">
        <a:solidFill>
          <a:schemeClr val="tx1"/>
        </a:solidFill>
        <a:latin typeface="+mn-lt"/>
        <a:ea typeface="+mn-ea"/>
        <a:cs typeface="+mn-cs"/>
      </a:defRPr>
    </a:lvl1pPr>
    <a:lvl2pPr marL="457189" algn="l" defTabSz="914377" rtl="0" eaLnBrk="1" latinLnBrk="0" hangingPunct="1">
      <a:defRPr sz="1200" kern="1200">
        <a:solidFill>
          <a:schemeClr val="tx1"/>
        </a:solidFill>
        <a:latin typeface="+mn-lt"/>
        <a:ea typeface="+mn-ea"/>
        <a:cs typeface="+mn-cs"/>
      </a:defRPr>
    </a:lvl2pPr>
    <a:lvl3pPr marL="914377" algn="l" defTabSz="914377" rtl="0" eaLnBrk="1" latinLnBrk="0" hangingPunct="1">
      <a:defRPr sz="1200" kern="1200">
        <a:solidFill>
          <a:schemeClr val="tx1"/>
        </a:solidFill>
        <a:latin typeface="+mn-lt"/>
        <a:ea typeface="+mn-ea"/>
        <a:cs typeface="+mn-cs"/>
      </a:defRPr>
    </a:lvl3pPr>
    <a:lvl4pPr marL="1371566" algn="l" defTabSz="914377" rtl="0" eaLnBrk="1" latinLnBrk="0" hangingPunct="1">
      <a:defRPr sz="1200" kern="1200">
        <a:solidFill>
          <a:schemeClr val="tx1"/>
        </a:solidFill>
        <a:latin typeface="+mn-lt"/>
        <a:ea typeface="+mn-ea"/>
        <a:cs typeface="+mn-cs"/>
      </a:defRPr>
    </a:lvl4pPr>
    <a:lvl5pPr marL="1828754" algn="l" defTabSz="914377" rtl="0" eaLnBrk="1" latinLnBrk="0" hangingPunct="1">
      <a:defRPr sz="1200" kern="1200">
        <a:solidFill>
          <a:schemeClr val="tx1"/>
        </a:solidFill>
        <a:latin typeface="+mn-lt"/>
        <a:ea typeface="+mn-ea"/>
        <a:cs typeface="+mn-cs"/>
      </a:defRPr>
    </a:lvl5pPr>
    <a:lvl6pPr marL="2285943" algn="l" defTabSz="914377" rtl="0" eaLnBrk="1" latinLnBrk="0" hangingPunct="1">
      <a:defRPr sz="1200" kern="1200">
        <a:solidFill>
          <a:schemeClr val="tx1"/>
        </a:solidFill>
        <a:latin typeface="+mn-lt"/>
        <a:ea typeface="+mn-ea"/>
        <a:cs typeface="+mn-cs"/>
      </a:defRPr>
    </a:lvl6pPr>
    <a:lvl7pPr marL="2743131" algn="l" defTabSz="914377" rtl="0" eaLnBrk="1" latinLnBrk="0" hangingPunct="1">
      <a:defRPr sz="1200" kern="1200">
        <a:solidFill>
          <a:schemeClr val="tx1"/>
        </a:solidFill>
        <a:latin typeface="+mn-lt"/>
        <a:ea typeface="+mn-ea"/>
        <a:cs typeface="+mn-cs"/>
      </a:defRPr>
    </a:lvl7pPr>
    <a:lvl8pPr marL="3200320" algn="l" defTabSz="914377" rtl="0" eaLnBrk="1" latinLnBrk="0" hangingPunct="1">
      <a:defRPr sz="1200" kern="1200">
        <a:solidFill>
          <a:schemeClr val="tx1"/>
        </a:solidFill>
        <a:latin typeface="+mn-lt"/>
        <a:ea typeface="+mn-ea"/>
        <a:cs typeface="+mn-cs"/>
      </a:defRPr>
    </a:lvl8pPr>
    <a:lvl9pPr marL="3657509" algn="l" defTabSz="91437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totala produktionen av massa har haft en stabil utveckling sedan mitten av 80-talet. 2019 var den totala massaproduktionen 12,1 miljoner ton. </a:t>
            </a:r>
            <a:r>
              <a:rPr lang="sv-SE" sz="1200" b="0" i="0" u="none" strike="noStrike" kern="1200" baseline="0" dirty="0">
                <a:solidFill>
                  <a:schemeClr val="tx1"/>
                </a:solidFill>
                <a:latin typeface="+mn-lt"/>
                <a:ea typeface="+mn-ea"/>
                <a:cs typeface="+mn-cs"/>
              </a:rPr>
              <a:t>Cirka 60 procent av den totala massaproduktionen används internt, det vill säga för brukens egna produktion av papper och kartong. De resterande 40 procent av massaproduktionen, kallad marknadsmassa, säljs och levereras på den öppna marknaden. Produktionen av  </a:t>
            </a:r>
            <a:r>
              <a:rPr lang="sv-SE" dirty="0"/>
              <a:t>marknadsmassa</a:t>
            </a:r>
            <a:r>
              <a:rPr lang="sv-SE" baseline="0" dirty="0"/>
              <a:t> var 4,8 miljoner ton 2019. 86 procent av marknadsmassan exporteras, resterande delen levereras till andra svenska företag.</a:t>
            </a:r>
            <a:endParaRPr lang="sv-SE" dirty="0"/>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1</a:t>
            </a:fld>
            <a:endParaRPr lang="sv-SE"/>
          </a:p>
        </p:txBody>
      </p:sp>
    </p:spTree>
    <p:extLst>
      <p:ext uri="{BB962C8B-B14F-4D97-AF65-F5344CB8AC3E}">
        <p14:creationId xmlns:p14="http://schemas.microsoft.com/office/powerpoint/2010/main" val="4169862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 totala massaproduktionen i Sverige under de senaste tre åren. Den totala massaproduktionen har ökat med en procent under 2019, blekt barrsulfat är den massakvalité som har haft en positiv utveckling under 2019l. Den totala produktionen av de övriga kvaliteterna har minskat med två till fem procent.  Den totala massan består av, massa för eget behov, som används till den egna papperstillverkningen samt marknadsmassa dvs den massa som säljs på den öppna marknaden. Produktionen av massa för eget behov har gått tillbaka under året medan tillverkningen av marknadsmassa har stigit under 2019, som en följd av ny kapacitet som tagits i bruk.</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10</a:t>
            </a:fld>
            <a:endParaRPr lang="sv-SE"/>
          </a:p>
        </p:txBody>
      </p:sp>
    </p:spTree>
    <p:extLst>
      <p:ext uri="{BB962C8B-B14F-4D97-AF65-F5344CB8AC3E}">
        <p14:creationId xmlns:p14="http://schemas.microsoft.com/office/powerpoint/2010/main" val="199098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Sverige tillverkas kemisk och mekanisk massa. Det enskilt största produktsegmentet som säljs på den öppna marknaden är blekt barrsulfatmassa, som ingår i kemisk massa. Inom segmentet övrig kemisk massa ingår sulfit, </a:t>
            </a:r>
            <a:r>
              <a:rPr lang="sv-SE" dirty="0" err="1"/>
              <a:t>dissolving</a:t>
            </a:r>
            <a:r>
              <a:rPr lang="sv-SE" dirty="0"/>
              <a:t>, lövsulfatmassa och oblekt sulfatmassa.     </a:t>
            </a:r>
          </a:p>
          <a:p>
            <a:r>
              <a:rPr lang="sv-SE" dirty="0"/>
              <a:t>Diagrammet åskådliggör exportandelen av respektive segment.</a:t>
            </a:r>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2</a:t>
            </a:fld>
            <a:endParaRPr lang="sv-SE"/>
          </a:p>
        </p:txBody>
      </p:sp>
    </p:spTree>
    <p:extLst>
      <p:ext uri="{BB962C8B-B14F-4D97-AF65-F5344CB8AC3E}">
        <p14:creationId xmlns:p14="http://schemas.microsoft.com/office/powerpoint/2010/main" val="137221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a:p>
            <a:r>
              <a:rPr lang="sv-SE" dirty="0"/>
              <a:t>De totala leveranserna av massa</a:t>
            </a:r>
            <a:r>
              <a:rPr lang="sv-SE" baseline="0" dirty="0"/>
              <a:t> har </a:t>
            </a:r>
            <a:r>
              <a:rPr lang="sv-SE" dirty="0"/>
              <a:t>för 2019  ökat</a:t>
            </a:r>
            <a:r>
              <a:rPr lang="sv-SE" baseline="0" dirty="0"/>
              <a:t> med 13 procent till 4,7 miljoner ton </a:t>
            </a:r>
            <a:r>
              <a:rPr lang="sv-SE" dirty="0"/>
              <a:t>jämfört med föregående år.  Exporten av massa har stigit med 15 procent till 4,1 miljoner ton.</a:t>
            </a:r>
          </a:p>
          <a:p>
            <a:r>
              <a:rPr lang="sv-SE" dirty="0"/>
              <a:t>64 procent av massaleveranserna har gått till Europa. </a:t>
            </a:r>
            <a:r>
              <a:rPr lang="sv-SE" baseline="0" dirty="0"/>
              <a:t>Leveranserna </a:t>
            </a:r>
            <a:r>
              <a:rPr lang="sv-SE" dirty="0"/>
              <a:t>till EU var 2,4 miljoner ton en ökning med en </a:t>
            </a:r>
            <a:r>
              <a:rPr lang="sv-SE" baseline="0" dirty="0"/>
              <a:t>procent. Asien är idag en stor marknad för den svenska massaindustrin, dit levererades det 1,3 miljoner ton massa.</a:t>
            </a:r>
            <a:endParaRPr lang="sv-SE" dirty="0"/>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3</a:t>
            </a:fld>
            <a:endParaRPr lang="sv-SE"/>
          </a:p>
        </p:txBody>
      </p:sp>
    </p:spTree>
    <p:extLst>
      <p:ext uri="{BB962C8B-B14F-4D97-AF65-F5344CB8AC3E}">
        <p14:creationId xmlns:p14="http://schemas.microsoft.com/office/powerpoint/2010/main" val="1588421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sv-SE" dirty="0"/>
              <a:t>De totala leveranserna av papper var </a:t>
            </a:r>
            <a:r>
              <a:rPr lang="sv-SE" baseline="0" dirty="0"/>
              <a:t>under 2019 9,6 miljoner ton, en minskning med fyra procent jämfört med 2018. Exporten av papper var 8,8 miljoner ton.</a:t>
            </a:r>
          </a:p>
          <a:p>
            <a:pPr marL="0" marR="0" indent="0" algn="l" defTabSz="914400" rtl="0" eaLnBrk="0" fontAlgn="base" latinLnBrk="0" hangingPunct="0">
              <a:lnSpc>
                <a:spcPct val="100000"/>
              </a:lnSpc>
              <a:spcBef>
                <a:spcPct val="30000"/>
              </a:spcBef>
              <a:spcAft>
                <a:spcPct val="0"/>
              </a:spcAft>
              <a:buClrTx/>
              <a:buSzTx/>
              <a:buFontTx/>
              <a:buNone/>
              <a:tabLst/>
              <a:defRPr/>
            </a:pPr>
            <a:r>
              <a:rPr lang="sv-SE" baseline="0" dirty="0"/>
              <a:t>73 procent av exporten går till Europa. Leveranserna till EU var 5,8 miljoner ton.</a:t>
            </a:r>
          </a:p>
          <a:p>
            <a:pPr marL="0" marR="0" indent="0" algn="l" defTabSz="914400" rtl="0" eaLnBrk="0" fontAlgn="base" latinLnBrk="0" hangingPunct="0">
              <a:lnSpc>
                <a:spcPct val="100000"/>
              </a:lnSpc>
              <a:spcBef>
                <a:spcPct val="30000"/>
              </a:spcBef>
              <a:spcAft>
                <a:spcPct val="0"/>
              </a:spcAft>
              <a:buClrTx/>
              <a:buSzTx/>
              <a:buFontTx/>
              <a:buNone/>
              <a:tabLst/>
              <a:defRPr/>
            </a:pPr>
            <a:r>
              <a:rPr lang="sv-SE" dirty="0"/>
              <a:t>Exporten till Asien har gått tillbaka under året med tre procent till 1,3 miljoner ton.</a:t>
            </a:r>
          </a:p>
          <a:p>
            <a:endParaRPr lang="sv-SE" dirty="0"/>
          </a:p>
          <a:p>
            <a:r>
              <a:rPr lang="sv-SE" dirty="0"/>
              <a:t>De totala leveranserna av massa</a:t>
            </a:r>
            <a:r>
              <a:rPr lang="sv-SE" baseline="0" dirty="0"/>
              <a:t> har </a:t>
            </a:r>
            <a:r>
              <a:rPr lang="sv-SE" dirty="0"/>
              <a:t>för 2019  ökat</a:t>
            </a:r>
            <a:r>
              <a:rPr lang="sv-SE" baseline="0" dirty="0"/>
              <a:t> med 13 procent till 4,7 miljoner ton </a:t>
            </a:r>
            <a:r>
              <a:rPr lang="sv-SE" dirty="0"/>
              <a:t>jämfört med föregående år.  Exporten av massa har stigit med 15 procent till 4,1 miljoner ton.</a:t>
            </a:r>
          </a:p>
          <a:p>
            <a:r>
              <a:rPr lang="sv-SE" dirty="0"/>
              <a:t>64 procent av massaleveranserna har gått till Europa. </a:t>
            </a:r>
            <a:r>
              <a:rPr lang="sv-SE" baseline="0" dirty="0"/>
              <a:t>Leveranserna </a:t>
            </a:r>
            <a:r>
              <a:rPr lang="sv-SE" dirty="0"/>
              <a:t>till EU var 2,4 miljoner ton en ökning med en </a:t>
            </a:r>
            <a:r>
              <a:rPr lang="sv-SE" baseline="0" dirty="0"/>
              <a:t>procent. Asien är idag en stor marknad för den svenska massaindustrin, dit levererades det 1,3 miljoner ton massa.</a:t>
            </a:r>
            <a:endParaRPr lang="sv-SE" dirty="0"/>
          </a:p>
          <a:p>
            <a:endParaRPr lang="sv-SE" dirty="0"/>
          </a:p>
        </p:txBody>
      </p:sp>
      <p:sp>
        <p:nvSpPr>
          <p:cNvPr id="4" name="Platshållare för bildnummer 3"/>
          <p:cNvSpPr>
            <a:spLocks noGrp="1"/>
          </p:cNvSpPr>
          <p:nvPr>
            <p:ph type="sldNum" sz="quarter" idx="10"/>
          </p:nvPr>
        </p:nvSpPr>
        <p:spPr/>
        <p:txBody>
          <a:bodyPr/>
          <a:lstStyle/>
          <a:p>
            <a:fld id="{D0B863A3-F6DA-432C-A68C-0B1EB56ED58E}" type="slidenum">
              <a:rPr lang="sv-SE" smtClean="0"/>
              <a:t>4</a:t>
            </a:fld>
            <a:endParaRPr lang="sv-SE"/>
          </a:p>
        </p:txBody>
      </p:sp>
    </p:spTree>
    <p:extLst>
      <p:ext uri="{BB962C8B-B14F-4D97-AF65-F5344CB8AC3E}">
        <p14:creationId xmlns:p14="http://schemas.microsoft.com/office/powerpoint/2010/main" val="1928891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Under 2019 har det tillverkats</a:t>
            </a:r>
            <a:r>
              <a:rPr lang="sv-SE" baseline="0" dirty="0"/>
              <a:t> 4,8 miljoner ton marknadsmassa, en ökning med 15 procent jämfört med 2018. </a:t>
            </a:r>
          </a:p>
          <a:p>
            <a:r>
              <a:rPr lang="sv-SE" dirty="0"/>
              <a:t>Det enskilt största produktsegmentet som säljs på den öppna marknaden är blekt barrsulfatmassa, som ingår i kemisk massa. </a:t>
            </a:r>
          </a:p>
          <a:p>
            <a:r>
              <a:rPr lang="sv-SE" baseline="0" dirty="0"/>
              <a:t>71% av den massa som produceras för marknaden är blekt barrsulfat, det har producerats 3,4 miljoner ton under 2019.</a:t>
            </a:r>
          </a:p>
          <a:p>
            <a:pPr marL="0" marR="0" lvl="0" indent="0" algn="l" defTabSz="914377" rtl="0" eaLnBrk="1" fontAlgn="auto" latinLnBrk="0" hangingPunct="1">
              <a:lnSpc>
                <a:spcPct val="100000"/>
              </a:lnSpc>
              <a:spcBef>
                <a:spcPts val="0"/>
              </a:spcBef>
              <a:spcAft>
                <a:spcPts val="0"/>
              </a:spcAft>
              <a:buClrTx/>
              <a:buSzTx/>
              <a:buFontTx/>
              <a:buNone/>
              <a:tabLst/>
              <a:defRPr/>
            </a:pPr>
            <a:r>
              <a:rPr lang="sv-SE" dirty="0"/>
              <a:t>Inom segmentet övrig kemisk massa ingår sulfit, </a:t>
            </a:r>
            <a:r>
              <a:rPr lang="sv-SE" dirty="0" err="1"/>
              <a:t>dissolving</a:t>
            </a:r>
            <a:r>
              <a:rPr lang="sv-SE" dirty="0"/>
              <a:t>, lövsulfatmassa och oblekt sulfatmassa, produktionen var 955 000 ton 2019 </a:t>
            </a:r>
            <a:r>
              <a:rPr lang="sv-SE" baseline="0" dirty="0"/>
              <a:t>och produktionen av mekanisk massa var 442 000 ton.</a:t>
            </a:r>
            <a:endParaRPr lang="sv-SE" dirty="0"/>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5</a:t>
            </a:fld>
            <a:endParaRPr lang="sv-SE"/>
          </a:p>
        </p:txBody>
      </p:sp>
    </p:spTree>
    <p:extLst>
      <p:ext uri="{BB962C8B-B14F-4D97-AF65-F5344CB8AC3E}">
        <p14:creationId xmlns:p14="http://schemas.microsoft.com/office/powerpoint/2010/main" val="4192128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sv-SE" dirty="0"/>
              <a:t>Exporten av massa</a:t>
            </a:r>
            <a:r>
              <a:rPr lang="sv-SE" baseline="0" dirty="0"/>
              <a:t> har </a:t>
            </a:r>
            <a:r>
              <a:rPr lang="sv-SE" dirty="0"/>
              <a:t>för 2019 har ökat med 15 procent till</a:t>
            </a:r>
            <a:r>
              <a:rPr lang="sv-SE" baseline="0" dirty="0"/>
              <a:t> 4,1 miljoner ton </a:t>
            </a:r>
            <a:r>
              <a:rPr lang="sv-SE" dirty="0"/>
              <a:t>jämfört med föregående år. Exporten av blekt sulfatmassa har ökat tillbaka med 22 procent till 3,0 miljoner ton. Exporten av övrig kemisk massa har minskat under året med tre procent till 0,8 miljoner ton. Exporten av mekanisk massa steg och var 367 000 ton.</a:t>
            </a:r>
          </a:p>
        </p:txBody>
      </p:sp>
      <p:sp>
        <p:nvSpPr>
          <p:cNvPr id="4" name="Platshållare för bildnummer 3"/>
          <p:cNvSpPr>
            <a:spLocks noGrp="1"/>
          </p:cNvSpPr>
          <p:nvPr>
            <p:ph type="sldNum" sz="quarter" idx="5"/>
          </p:nvPr>
        </p:nvSpPr>
        <p:spPr/>
        <p:txBody>
          <a:bodyPr/>
          <a:lstStyle/>
          <a:p>
            <a:fld id="{D0B863A3-F6DA-432C-A68C-0B1EB56ED58E}" type="slidenum">
              <a:rPr lang="sv-SE" smtClean="0"/>
              <a:t>6</a:t>
            </a:fld>
            <a:endParaRPr lang="sv-SE"/>
          </a:p>
        </p:txBody>
      </p:sp>
    </p:spTree>
    <p:extLst>
      <p:ext uri="{BB962C8B-B14F-4D97-AF65-F5344CB8AC3E}">
        <p14:creationId xmlns:p14="http://schemas.microsoft.com/office/powerpoint/2010/main" val="3563320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 totala leveranserna av massa</a:t>
            </a:r>
            <a:r>
              <a:rPr lang="sv-SE" baseline="0" dirty="0"/>
              <a:t> har </a:t>
            </a:r>
            <a:r>
              <a:rPr lang="sv-SE" dirty="0"/>
              <a:t>för 2019 har ökat med 13 procent till</a:t>
            </a:r>
            <a:r>
              <a:rPr lang="sv-SE" baseline="0" dirty="0"/>
              <a:t> 4,7 miljoner ton </a:t>
            </a:r>
            <a:r>
              <a:rPr lang="sv-SE" dirty="0"/>
              <a:t>jämfört med föregående år. </a:t>
            </a:r>
          </a:p>
          <a:p>
            <a:r>
              <a:rPr lang="sv-SE" dirty="0"/>
              <a:t>51 % av de</a:t>
            </a:r>
            <a:r>
              <a:rPr lang="sv-SE" baseline="0" dirty="0"/>
              <a:t> totala leveranserna har gått till EU. Exporten </a:t>
            </a:r>
            <a:r>
              <a:rPr lang="sv-SE" dirty="0"/>
              <a:t>till EU var 2,4 miljoner ton en minskning med knappt fyra </a:t>
            </a:r>
            <a:r>
              <a:rPr lang="sv-SE" baseline="0" dirty="0"/>
              <a:t>procent. Leveranserna till Tyskland har gått tillbaka även leveranserna till Storbritannien  och Italien har minskat. Under året har leveranserna till Kina fördubblats och lett till att Kina blev den största handelspartner, leveranserna var 779 000 ton. </a:t>
            </a:r>
            <a:r>
              <a:rPr lang="sv-SE" dirty="0"/>
              <a:t>Under 2018 har leveranserna till den svenska marknaden minskade med en procent till  574 </a:t>
            </a:r>
            <a:r>
              <a:rPr lang="sv-SE" baseline="0" dirty="0"/>
              <a:t>000 ton.</a:t>
            </a:r>
            <a:endParaRPr lang="sv-SE" dirty="0"/>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7</a:t>
            </a:fld>
            <a:endParaRPr lang="sv-SE"/>
          </a:p>
        </p:txBody>
      </p:sp>
    </p:spTree>
    <p:extLst>
      <p:ext uri="{BB962C8B-B14F-4D97-AF65-F5344CB8AC3E}">
        <p14:creationId xmlns:p14="http://schemas.microsoft.com/office/powerpoint/2010/main" val="1430675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8</a:t>
            </a:fld>
            <a:endParaRPr lang="sv-SE"/>
          </a:p>
        </p:txBody>
      </p:sp>
    </p:spTree>
    <p:extLst>
      <p:ext uri="{BB962C8B-B14F-4D97-AF65-F5344CB8AC3E}">
        <p14:creationId xmlns:p14="http://schemas.microsoft.com/office/powerpoint/2010/main" val="29143764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Marknadsmassa: De sex störst bruken (av totalt 18 bruk som tillverkar marknadsmassa oavsett kvalitet) svarar för 70 procent av kapaciteten, dvs 3,6 miljoner ton, de tillverkar i huvudsak sulfatmassa.</a:t>
            </a:r>
          </a:p>
          <a:p>
            <a:r>
              <a:rPr lang="sv-SE" dirty="0"/>
              <a:t>Den totala kapaciteten för marknadsmassa 2019 var  5,1 miljoner ton. Sveriges totala massakapacitet dvs massa både till den egna tillverkningen samt marknadsmassa var för 2019 13,5 miljoner ton.</a:t>
            </a:r>
          </a:p>
          <a:p>
            <a:endParaRPr lang="sv-SE" dirty="0"/>
          </a:p>
        </p:txBody>
      </p:sp>
      <p:sp>
        <p:nvSpPr>
          <p:cNvPr id="4" name="Platshållare för bildnummer 3"/>
          <p:cNvSpPr>
            <a:spLocks noGrp="1"/>
          </p:cNvSpPr>
          <p:nvPr>
            <p:ph type="sldNum" sz="quarter" idx="5"/>
          </p:nvPr>
        </p:nvSpPr>
        <p:spPr/>
        <p:txBody>
          <a:bodyPr/>
          <a:lstStyle/>
          <a:p>
            <a:fld id="{D0B863A3-F6DA-432C-A68C-0B1EB56ED58E}" type="slidenum">
              <a:rPr lang="sv-SE" smtClean="0"/>
              <a:t>9</a:t>
            </a:fld>
            <a:endParaRPr lang="sv-SE"/>
          </a:p>
        </p:txBody>
      </p:sp>
    </p:spTree>
    <p:extLst>
      <p:ext uri="{BB962C8B-B14F-4D97-AF65-F5344CB8AC3E}">
        <p14:creationId xmlns:p14="http://schemas.microsoft.com/office/powerpoint/2010/main" val="710581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 huvud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42130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ön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3997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å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9840916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E3E48A10-82CF-4701-8C18-02183AA623D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187980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å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2">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pic>
        <p:nvPicPr>
          <p:cNvPr id="7" name="Bildobjekt 6">
            <a:extLst>
              <a:ext uri="{FF2B5EF4-FFF2-40B4-BE49-F238E27FC236}">
                <a16:creationId xmlns:a16="http://schemas.microsoft.com/office/drawing/2014/main" id="{EBBB9959-81DC-44D9-A64B-72B1666D93C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16295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range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01161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Orange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8" name="Bildobjekt 7">
            <a:extLst>
              <a:ext uri="{FF2B5EF4-FFF2-40B4-BE49-F238E27FC236}">
                <a16:creationId xmlns:a16="http://schemas.microsoft.com/office/drawing/2014/main" id="{1E9B5B8D-552B-4BB6-B1EE-36DE6A11AFE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9203516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Orange Cirkel - svar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a:spLocks noChangeAspect="1"/>
          </p:cNvSpPr>
          <p:nvPr userDrawn="1"/>
        </p:nvSpPr>
        <p:spPr bwMode="ltGray">
          <a:xfrm>
            <a:off x="961630" y="734650"/>
            <a:ext cx="5400000" cy="5400000"/>
          </a:xfrm>
          <a:prstGeom prst="ellipse">
            <a:avLst/>
          </a:prstGeom>
          <a:solidFill>
            <a:schemeClr val="accent3">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6" name="Platshållare för text 5">
            <a:extLst>
              <a:ext uri="{FF2B5EF4-FFF2-40B4-BE49-F238E27FC236}">
                <a16:creationId xmlns:a16="http://schemas.microsoft.com/office/drawing/2014/main" id="{BEEF1900-400F-4C3E-8E6B-6FACA93CB134}"/>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7" name="Bildobjekt 6">
            <a:extLst>
              <a:ext uri="{FF2B5EF4-FFF2-40B4-BE49-F238E27FC236}">
                <a16:creationId xmlns:a16="http://schemas.microsoft.com/office/drawing/2014/main" id="{54B3B106-3B72-45D8-942A-CBADDD43F77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418339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helsida">
    <p:spTree>
      <p:nvGrpSpPr>
        <p:cNvPr id="1" name=""/>
        <p:cNvGrpSpPr/>
        <p:nvPr/>
      </p:nvGrpSpPr>
      <p:grpSpPr>
        <a:xfrm>
          <a:off x="0" y="0"/>
          <a:ext cx="0" cy="0"/>
          <a:chOff x="0" y="0"/>
          <a:chExt cx="0" cy="0"/>
        </a:xfrm>
      </p:grpSpPr>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4435792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vå bilder - huvud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600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B6D644B-9EE8-4521-A427-10A837949F40}"/>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1386ECD2-909C-4C44-8C81-6E8DC9190D34}"/>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22A2445-6119-4D1C-9E9F-5851C19C572F}"/>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39897458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vå bilder - vi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lvl1pPr>
              <a:defRPr>
                <a:solidFill>
                  <a:schemeClr val="bg1"/>
                </a:solidFill>
              </a:defRPr>
            </a:lvl1p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DF378C8F-E603-4B72-BB2B-BEE67C1262D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E7F31C02-7358-4EFC-9768-C5F745CC77D3}"/>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95A016CD-08EE-471B-A61B-6F457F641B7B}"/>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33979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Rubrikbild - vi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bg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7" name="Bildobjekt 6">
            <a:extLst>
              <a:ext uri="{FF2B5EF4-FFF2-40B4-BE49-F238E27FC236}">
                <a16:creationId xmlns:a16="http://schemas.microsoft.com/office/drawing/2014/main" id="{5D423110-1059-4933-8B57-6505E07E350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512112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vå bilder - svart logo">
    <p:spTree>
      <p:nvGrpSpPr>
        <p:cNvPr id="1" name=""/>
        <p:cNvGrpSpPr/>
        <p:nvPr/>
      </p:nvGrpSpPr>
      <p:grpSpPr>
        <a:xfrm>
          <a:off x="0" y="0"/>
          <a:ext cx="0" cy="0"/>
          <a:chOff x="0" y="0"/>
          <a:chExt cx="0" cy="0"/>
        </a:xfrm>
      </p:grpSpPr>
      <p:sp>
        <p:nvSpPr>
          <p:cNvPr id="10" name="Platshållare för bild 3">
            <a:extLst>
              <a:ext uri="{FF2B5EF4-FFF2-40B4-BE49-F238E27FC236}">
                <a16:creationId xmlns:a16="http://schemas.microsoft.com/office/drawing/2014/main" id="{1C1E26A7-5C54-4201-9CB4-E62939274D24}"/>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4" name="Platshållare för bild 3">
            <a:extLst>
              <a:ext uri="{FF2B5EF4-FFF2-40B4-BE49-F238E27FC236}">
                <a16:creationId xmlns:a16="http://schemas.microsoft.com/office/drawing/2014/main" id="{4FCFE371-FE5A-4C0C-810B-582ED450E803}"/>
              </a:ext>
            </a:extLst>
          </p:cNvPr>
          <p:cNvSpPr>
            <a:spLocks noGrp="1"/>
          </p:cNvSpPr>
          <p:nvPr>
            <p:ph type="pic" sz="quarter" idx="13" hasCustomPrompt="1"/>
          </p:nvPr>
        </p:nvSpPr>
        <p:spPr bwMode="ltGray">
          <a:xfrm>
            <a:off x="0"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text 7">
            <a:extLst>
              <a:ext uri="{FF2B5EF4-FFF2-40B4-BE49-F238E27FC236}">
                <a16:creationId xmlns:a16="http://schemas.microsoft.com/office/drawing/2014/main" id="{4148F96C-10ED-492C-B1B8-70C51AB0F85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14FC110C-B51F-45E6-AA23-9631F48E0DC1}"/>
              </a:ext>
            </a:extLst>
          </p:cNvPr>
          <p:cNvSpPr>
            <a:spLocks noGrp="1"/>
          </p:cNvSpPr>
          <p:nvPr>
            <p:ph type="dt" sz="half" idx="16"/>
          </p:nvPr>
        </p:nvSpPr>
        <p:spPr/>
        <p:txBody>
          <a:bodyPr/>
          <a:lstStyle/>
          <a:p>
            <a:r>
              <a:rPr lang="sv-SE"/>
              <a:t>20xx-xx-xx</a:t>
            </a:r>
            <a:endParaRPr lang="sv-SE" dirty="0"/>
          </a:p>
        </p:txBody>
      </p:sp>
      <p:sp>
        <p:nvSpPr>
          <p:cNvPr id="9" name="Platshållare för sidfot 8">
            <a:extLst>
              <a:ext uri="{FF2B5EF4-FFF2-40B4-BE49-F238E27FC236}">
                <a16:creationId xmlns:a16="http://schemas.microsoft.com/office/drawing/2014/main" id="{AC0740FB-0F16-47C1-B7E8-4D5E2727E8E0}"/>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C1D81187-C5EE-44F4-9F8C-0A2FBDBED9E1}"/>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891240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vå delar - huvud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236013" y="6119019"/>
            <a:ext cx="1548000" cy="418641"/>
          </a:xfrm>
          <a:blipFill>
            <a:blip r:embed="rId2"/>
            <a:stretch>
              <a:fillRect/>
            </a:stretch>
          </a:blipFill>
        </p:spPr>
        <p:txBody>
          <a:bodyPr/>
          <a:lstStyle>
            <a:lvl1pPr marL="0" indent="0">
              <a:buNone/>
              <a:defRPr/>
            </a:lvl1pPr>
          </a:lstStyle>
          <a:p>
            <a:pPr lvl="0"/>
            <a:r>
              <a:rPr lang="sv-SE" dirty="0"/>
              <a:t> </a:t>
            </a:r>
          </a:p>
        </p:txBody>
      </p:sp>
      <p:sp>
        <p:nvSpPr>
          <p:cNvPr id="12" name="Platshållare för datum 11">
            <a:extLst>
              <a:ext uri="{FF2B5EF4-FFF2-40B4-BE49-F238E27FC236}">
                <a16:creationId xmlns:a16="http://schemas.microsoft.com/office/drawing/2014/main" id="{C87315BB-4428-4048-ADE5-1DFE4A3553F8}"/>
              </a:ext>
            </a:extLst>
          </p:cNvPr>
          <p:cNvSpPr>
            <a:spLocks noGrp="1"/>
          </p:cNvSpPr>
          <p:nvPr>
            <p:ph type="dt" sz="half" idx="16"/>
          </p:nvPr>
        </p:nvSpPr>
        <p:spPr/>
        <p:txBody>
          <a:bodyPr/>
          <a:lstStyle/>
          <a:p>
            <a:r>
              <a:rPr lang="sv-SE"/>
              <a:t>20xx-xx-xx</a:t>
            </a:r>
            <a:endParaRPr lang="sv-SE" dirty="0"/>
          </a:p>
        </p:txBody>
      </p:sp>
      <p:sp>
        <p:nvSpPr>
          <p:cNvPr id="13" name="Platshållare för sidfot 12">
            <a:extLst>
              <a:ext uri="{FF2B5EF4-FFF2-40B4-BE49-F238E27FC236}">
                <a16:creationId xmlns:a16="http://schemas.microsoft.com/office/drawing/2014/main" id="{18F4746B-181F-480B-810C-391AE7E51564}"/>
              </a:ext>
            </a:extLst>
          </p:cNvPr>
          <p:cNvSpPr>
            <a:spLocks noGrp="1"/>
          </p:cNvSpPr>
          <p:nvPr>
            <p:ph type="ftr" sz="quarter" idx="17"/>
          </p:nvPr>
        </p:nvSpPr>
        <p:spPr/>
        <p:txBody>
          <a:bodyPr/>
          <a:lstStyle/>
          <a:p>
            <a:endParaRPr lang="sv-SE" dirty="0"/>
          </a:p>
        </p:txBody>
      </p:sp>
      <p:sp>
        <p:nvSpPr>
          <p:cNvPr id="14" name="Platshållare för bildnummer 13">
            <a:extLst>
              <a:ext uri="{FF2B5EF4-FFF2-40B4-BE49-F238E27FC236}">
                <a16:creationId xmlns:a16="http://schemas.microsoft.com/office/drawing/2014/main" id="{63BE905A-C1C1-435A-A082-EE7466F3FF3D}"/>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807760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vå delar - vi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F02EF64F-2565-436A-9AB2-13AB4A1BA4DD}"/>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5D4EB70-EDCF-457F-9067-A69C5DAA59CB}"/>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0867899D-2326-4585-8722-5C53F69CE4E3}"/>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23187837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Två delar - svart logo">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6094944"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58896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588963" y="1376363"/>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7">
            <a:extLst>
              <a:ext uri="{FF2B5EF4-FFF2-40B4-BE49-F238E27FC236}">
                <a16:creationId xmlns:a16="http://schemas.microsoft.com/office/drawing/2014/main" id="{D5E7E334-6FBE-40FD-A14D-F98B865135DA}"/>
              </a:ext>
            </a:extLst>
          </p:cNvPr>
          <p:cNvSpPr>
            <a:spLocks noGrp="1"/>
          </p:cNvSpPr>
          <p:nvPr>
            <p:ph type="body" sz="quarter" idx="15" hasCustomPrompt="1"/>
          </p:nvPr>
        </p:nvSpPr>
        <p:spPr>
          <a:xfrm>
            <a:off x="10183835" y="6119548"/>
            <a:ext cx="1602000" cy="416452"/>
          </a:xfrm>
          <a:blipFill>
            <a:blip r:embed="rId2"/>
            <a:stretch>
              <a:fillRect/>
            </a:stretch>
          </a:blipFill>
        </p:spPr>
        <p:txBody>
          <a:bodyPr/>
          <a:lstStyle>
            <a:lvl1pPr marL="0" indent="0">
              <a:buNone/>
              <a:defRPr/>
            </a:lvl1pPr>
          </a:lstStyle>
          <a:p>
            <a:pPr lvl="0"/>
            <a:r>
              <a:rPr lang="sv-SE" dirty="0"/>
              <a:t> </a:t>
            </a:r>
          </a:p>
        </p:txBody>
      </p:sp>
      <p:sp>
        <p:nvSpPr>
          <p:cNvPr id="3" name="Platshållare för datum 2">
            <a:extLst>
              <a:ext uri="{FF2B5EF4-FFF2-40B4-BE49-F238E27FC236}">
                <a16:creationId xmlns:a16="http://schemas.microsoft.com/office/drawing/2014/main" id="{51358E7D-85F8-4B3D-B6CC-6581056ED697}"/>
              </a:ext>
            </a:extLst>
          </p:cNvPr>
          <p:cNvSpPr>
            <a:spLocks noGrp="1"/>
          </p:cNvSpPr>
          <p:nvPr>
            <p:ph type="dt" sz="half" idx="16"/>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7B2C57BA-C78A-47F6-A270-FAC3766AC4D7}"/>
              </a:ext>
            </a:extLst>
          </p:cNvPr>
          <p:cNvSpPr>
            <a:spLocks noGrp="1"/>
          </p:cNvSpPr>
          <p:nvPr>
            <p:ph type="ftr" sz="quarter" idx="17"/>
          </p:nvPr>
        </p:nvSpPr>
        <p:spPr/>
        <p:txBody>
          <a:bodyPr/>
          <a:lstStyle/>
          <a:p>
            <a:endParaRPr lang="sv-SE" dirty="0"/>
          </a:p>
        </p:txBody>
      </p:sp>
      <p:sp>
        <p:nvSpPr>
          <p:cNvPr id="11" name="Platshållare för bildnummer 10">
            <a:extLst>
              <a:ext uri="{FF2B5EF4-FFF2-40B4-BE49-F238E27FC236}">
                <a16:creationId xmlns:a16="http://schemas.microsoft.com/office/drawing/2014/main" id="{D852CDB1-073C-4AF5-B792-8E113A2ADBE4}"/>
              </a:ext>
            </a:extLst>
          </p:cNvPr>
          <p:cNvSpPr>
            <a:spLocks noGrp="1"/>
          </p:cNvSpPr>
          <p:nvPr>
            <p:ph type="sldNum" sz="quarter" idx="18"/>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4230576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vå delar - bild V">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3" name="Platshållare för datum 2">
            <a:extLst>
              <a:ext uri="{FF2B5EF4-FFF2-40B4-BE49-F238E27FC236}">
                <a16:creationId xmlns:a16="http://schemas.microsoft.com/office/drawing/2014/main" id="{F2C8DF9E-959D-46DF-9B62-ED4E9BAD8969}"/>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FDE81213-9F2C-4131-BB0F-BED211D8215E}"/>
              </a:ext>
            </a:extLst>
          </p:cNvPr>
          <p:cNvSpPr>
            <a:spLocks noGrp="1"/>
          </p:cNvSpPr>
          <p:nvPr>
            <p:ph type="ftr" sz="quarter" idx="16"/>
          </p:nvPr>
        </p:nvSpPr>
        <p:spPr/>
        <p:txBody>
          <a:bodyPr/>
          <a:lstStyle/>
          <a:p>
            <a:endParaRPr lang="sv-SE" dirty="0"/>
          </a:p>
        </p:txBody>
      </p:sp>
      <p:sp>
        <p:nvSpPr>
          <p:cNvPr id="10" name="Platshållare för bildnummer 9">
            <a:extLst>
              <a:ext uri="{FF2B5EF4-FFF2-40B4-BE49-F238E27FC236}">
                <a16:creationId xmlns:a16="http://schemas.microsoft.com/office/drawing/2014/main" id="{20047D06-1D6B-4009-B905-7586E34A762C}"/>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9529601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vå delar - grön, bild V">
    <p:bg>
      <p:bgPr>
        <a:solidFill>
          <a:schemeClr val="accent4"/>
        </a:solidFill>
        <a:effectLst/>
      </p:bgPr>
    </p:bg>
    <p:spTree>
      <p:nvGrpSpPr>
        <p:cNvPr id="1" name=""/>
        <p:cNvGrpSpPr/>
        <p:nvPr/>
      </p:nvGrpSpPr>
      <p:grpSpPr>
        <a:xfrm>
          <a:off x="0" y="0"/>
          <a:ext cx="0" cy="0"/>
          <a:chOff x="0" y="0"/>
          <a:chExt cx="0" cy="0"/>
        </a:xfrm>
      </p:grpSpPr>
      <p:sp>
        <p:nvSpPr>
          <p:cNvPr id="9" name="Platshållare för bild 3">
            <a:extLst>
              <a:ext uri="{FF2B5EF4-FFF2-40B4-BE49-F238E27FC236}">
                <a16:creationId xmlns:a16="http://schemas.microsoft.com/office/drawing/2014/main" id="{3472F375-C04E-4F50-9E5E-F3F1E1296336}"/>
              </a:ext>
            </a:extLst>
          </p:cNvPr>
          <p:cNvSpPr>
            <a:spLocks noGrp="1"/>
          </p:cNvSpPr>
          <p:nvPr>
            <p:ph type="pic" sz="quarter" idx="14" hasCustomPrompt="1"/>
          </p:nvPr>
        </p:nvSpPr>
        <p:spPr bwMode="ltGray">
          <a:xfrm>
            <a:off x="177" y="0"/>
            <a:ext cx="6096000" cy="6858000"/>
          </a:xfrm>
          <a:solidFill>
            <a:schemeClr val="bg1">
              <a:lumMod val="95000"/>
            </a:schemeClr>
          </a:solidFill>
        </p:spPr>
        <p:txBody>
          <a:bodyPr/>
          <a:lstStyle>
            <a:lvl1pPr marL="0" indent="0">
              <a:buFontTx/>
              <a:buNone/>
              <a:defRPr/>
            </a:lvl1pPr>
          </a:lstStyle>
          <a:p>
            <a:r>
              <a:rPr lang="sv-SE" dirty="0"/>
              <a:t>Infoga bild från Picture Library</a:t>
            </a:r>
          </a:p>
        </p:txBody>
      </p:sp>
      <p:sp>
        <p:nvSpPr>
          <p:cNvPr id="2" name="Rubrik 1"/>
          <p:cNvSpPr>
            <a:spLocks noGrp="1"/>
          </p:cNvSpPr>
          <p:nvPr>
            <p:ph type="title"/>
          </p:nvPr>
        </p:nvSpPr>
        <p:spPr>
          <a:xfrm>
            <a:off x="6696253" y="334963"/>
            <a:ext cx="4908372" cy="863600"/>
          </a:xfrm>
        </p:spPr>
        <p:txBody>
          <a:bodyPr/>
          <a:lstStyle/>
          <a:p>
            <a:r>
              <a:rPr lang="sv-SE"/>
              <a:t>Klicka här för att ändra mall för rubrikformat</a:t>
            </a:r>
            <a:endParaRPr lang="sv-SE" dirty="0"/>
          </a:p>
        </p:txBody>
      </p:sp>
      <p:sp>
        <p:nvSpPr>
          <p:cNvPr id="8" name="Platshållare för innehåll 2">
            <a:extLst>
              <a:ext uri="{FF2B5EF4-FFF2-40B4-BE49-F238E27FC236}">
                <a16:creationId xmlns:a16="http://schemas.microsoft.com/office/drawing/2014/main" id="{1834254C-9BAD-4CF9-998E-CD43CA703D97}"/>
              </a:ext>
            </a:extLst>
          </p:cNvPr>
          <p:cNvSpPr>
            <a:spLocks noGrp="1"/>
          </p:cNvSpPr>
          <p:nvPr>
            <p:ph idx="1"/>
          </p:nvPr>
        </p:nvSpPr>
        <p:spPr>
          <a:xfrm>
            <a:off x="6696253" y="1381126"/>
            <a:ext cx="4908372"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10" name="Bildobjekt 9">
            <a:extLst>
              <a:ext uri="{FF2B5EF4-FFF2-40B4-BE49-F238E27FC236}">
                <a16:creationId xmlns:a16="http://schemas.microsoft.com/office/drawing/2014/main" id="{84CA87DF-4AC5-45EB-BFDC-785447AF734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
        <p:nvSpPr>
          <p:cNvPr id="3" name="Platshållare för datum 2">
            <a:extLst>
              <a:ext uri="{FF2B5EF4-FFF2-40B4-BE49-F238E27FC236}">
                <a16:creationId xmlns:a16="http://schemas.microsoft.com/office/drawing/2014/main" id="{C728ED47-5F67-4CE5-967A-7EF3F8185D28}"/>
              </a:ext>
            </a:extLst>
          </p:cNvPr>
          <p:cNvSpPr>
            <a:spLocks noGrp="1"/>
          </p:cNvSpPr>
          <p:nvPr>
            <p:ph type="dt" sz="half" idx="15"/>
          </p:nvPr>
        </p:nvSpPr>
        <p:spPr/>
        <p:txBody>
          <a:bodyPr/>
          <a:lstStyle/>
          <a:p>
            <a:r>
              <a:rPr lang="sv-SE"/>
              <a:t>20xx-xx-xx</a:t>
            </a:r>
            <a:endParaRPr lang="sv-SE" dirty="0"/>
          </a:p>
        </p:txBody>
      </p:sp>
      <p:sp>
        <p:nvSpPr>
          <p:cNvPr id="4" name="Platshållare för sidfot 3">
            <a:extLst>
              <a:ext uri="{FF2B5EF4-FFF2-40B4-BE49-F238E27FC236}">
                <a16:creationId xmlns:a16="http://schemas.microsoft.com/office/drawing/2014/main" id="{DFA9207C-D4EB-468D-88BD-EC6754FA68FA}"/>
              </a:ext>
            </a:extLst>
          </p:cNvPr>
          <p:cNvSpPr>
            <a:spLocks noGrp="1"/>
          </p:cNvSpPr>
          <p:nvPr>
            <p:ph type="ftr" sz="quarter" idx="16"/>
          </p:nvPr>
        </p:nvSpPr>
        <p:spPr/>
        <p:txBody>
          <a:bodyPr/>
          <a:lstStyle/>
          <a:p>
            <a:endParaRPr lang="sv-SE" dirty="0"/>
          </a:p>
        </p:txBody>
      </p:sp>
      <p:sp>
        <p:nvSpPr>
          <p:cNvPr id="11" name="Platshållare för bildnummer 10">
            <a:extLst>
              <a:ext uri="{FF2B5EF4-FFF2-40B4-BE49-F238E27FC236}">
                <a16:creationId xmlns:a16="http://schemas.microsoft.com/office/drawing/2014/main" id="{DBC1A3FC-6E94-49F5-9E44-7405D16A9C14}"/>
              </a:ext>
            </a:extLst>
          </p:cNvPr>
          <p:cNvSpPr>
            <a:spLocks noGrp="1"/>
          </p:cNvSpPr>
          <p:nvPr>
            <p:ph type="sldNum" sz="quarter" idx="17"/>
          </p:nvPr>
        </p:nvSpPr>
        <p:spPr/>
        <p:txBody>
          <a:bodyPr/>
          <a:lstStyle/>
          <a:p>
            <a:fld id="{E8645303-2AAE-45D1-913A-B06AE6474513}" type="slidenum">
              <a:rPr lang="sv-SE" smtClean="0"/>
              <a:pPr/>
              <a:t>‹#›</a:t>
            </a:fld>
            <a:endParaRPr lang="sv-SE" dirty="0"/>
          </a:p>
        </p:txBody>
      </p:sp>
    </p:spTree>
    <p:extLst>
      <p:ext uri="{BB962C8B-B14F-4D97-AF65-F5344CB8AC3E}">
        <p14:creationId xmlns:p14="http://schemas.microsoft.com/office/powerpoint/2010/main" val="11588913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r>
              <a:rPr lang="sv-SE"/>
              <a:t>20xx-xx-xx</a:t>
            </a:r>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2582784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sv-SE"/>
              <a:t>20xx-xx-xx</a:t>
            </a:r>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E8645303-2AAE-45D1-913A-B06AE6474513}" type="slidenum">
              <a:rPr lang="sv-SE" smtClean="0"/>
              <a:t>‹#›</a:t>
            </a:fld>
            <a:endParaRPr lang="sv-SE" dirty="0"/>
          </a:p>
        </p:txBody>
      </p:sp>
    </p:spTree>
    <p:extLst>
      <p:ext uri="{BB962C8B-B14F-4D97-AF65-F5344CB8AC3E}">
        <p14:creationId xmlns:p14="http://schemas.microsoft.com/office/powerpoint/2010/main" val="31230079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blank" preserve="1">
  <p:cSld name="Avslut - huvud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8356836A-C2D1-4460-B60D-C911204C1B3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789446" y="3296274"/>
            <a:ext cx="2627999" cy="710716"/>
          </a:xfrm>
          <a:prstGeom prst="rect">
            <a:avLst/>
          </a:prstGeom>
        </p:spPr>
      </p:pic>
    </p:spTree>
    <p:extLst>
      <p:ext uri="{BB962C8B-B14F-4D97-AF65-F5344CB8AC3E}">
        <p14:creationId xmlns:p14="http://schemas.microsoft.com/office/powerpoint/2010/main" val="2737623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Avslut - vit logo">
    <p:bg>
      <p:bgPr>
        <a:solidFill>
          <a:schemeClr val="bg1"/>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772DB273-B5C5-4782-9282-EF3057F7513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9" y="3298655"/>
            <a:ext cx="2717999" cy="706566"/>
          </a:xfrm>
          <a:prstGeom prst="rect">
            <a:avLst/>
          </a:prstGeom>
        </p:spPr>
      </p:pic>
    </p:spTree>
    <p:extLst>
      <p:ext uri="{BB962C8B-B14F-4D97-AF65-F5344CB8AC3E}">
        <p14:creationId xmlns:p14="http://schemas.microsoft.com/office/powerpoint/2010/main" val="118917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Rubrikbild - svart logo">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952106" y="3429000"/>
            <a:ext cx="6480000" cy="972000"/>
          </a:xfrm>
        </p:spPr>
        <p:txBody>
          <a:bodyPr anchor="b"/>
          <a:lstStyle>
            <a:lvl1pPr algn="l">
              <a:defRPr sz="3200">
                <a:solidFill>
                  <a:schemeClr val="tx1"/>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952106" y="4653635"/>
            <a:ext cx="6480000" cy="1126454"/>
          </a:xfrm>
        </p:spPr>
        <p:txBody>
          <a:bodyPr/>
          <a:lstStyle>
            <a:lvl1pPr marL="0" indent="0" algn="l">
              <a:buNone/>
              <a:defRPr sz="1600">
                <a:solidFill>
                  <a:schemeClr val="tx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sv-SE"/>
              <a:t>Klicka här för att ändra mall för underrubrikformat</a:t>
            </a:r>
            <a:endParaRPr lang="sv-SE" dirty="0"/>
          </a:p>
        </p:txBody>
      </p:sp>
      <p:pic>
        <p:nvPicPr>
          <p:cNvPr id="6" name="Bildobjekt 5">
            <a:extLst>
              <a:ext uri="{FF2B5EF4-FFF2-40B4-BE49-F238E27FC236}">
                <a16:creationId xmlns:a16="http://schemas.microsoft.com/office/drawing/2014/main" id="{CCB8450D-A2C5-41E6-90B4-4790EE20FE5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5" y="6119548"/>
            <a:ext cx="1602000" cy="416452"/>
          </a:xfrm>
          <a:prstGeom prst="rect">
            <a:avLst/>
          </a:prstGeom>
        </p:spPr>
      </p:pic>
    </p:spTree>
    <p:extLst>
      <p:ext uri="{BB962C8B-B14F-4D97-AF65-F5344CB8AC3E}">
        <p14:creationId xmlns:p14="http://schemas.microsoft.com/office/powerpoint/2010/main" val="378947409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Avslut - svart logo">
    <p:bg>
      <p:bgPr>
        <a:solidFill>
          <a:schemeClr val="bg1"/>
        </a:solidFill>
        <a:effectLst/>
      </p:bgPr>
    </p:bg>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03B4DFB8-F950-4A06-A2E3-813C8C10AEF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698958" y="3298654"/>
            <a:ext cx="2717999" cy="706565"/>
          </a:xfrm>
          <a:prstGeom prst="rect">
            <a:avLst/>
          </a:prstGeom>
        </p:spPr>
      </p:pic>
    </p:spTree>
    <p:extLst>
      <p:ext uri="{BB962C8B-B14F-4D97-AF65-F5344CB8AC3E}">
        <p14:creationId xmlns:p14="http://schemas.microsoft.com/office/powerpoint/2010/main" val="995198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7" name="Rubrik 6"/>
          <p:cNvSpPr>
            <a:spLocks noGrp="1"/>
          </p:cNvSpPr>
          <p:nvPr>
            <p:ph type="title"/>
          </p:nvPr>
        </p:nvSpPr>
        <p:spPr/>
        <p:txBody>
          <a:bodyPr/>
          <a:lstStyle/>
          <a:p>
            <a:r>
              <a:rPr lang="sv-SE"/>
              <a:t>Klicka här för att ändra mall för rubrikformat</a:t>
            </a:r>
            <a:endParaRPr lang="sv-SE" dirty="0"/>
          </a:p>
        </p:txBody>
      </p:sp>
      <p:sp>
        <p:nvSpPr>
          <p:cNvPr id="8" name="Platshållare för datum 7"/>
          <p:cNvSpPr>
            <a:spLocks noGrp="1"/>
          </p:cNvSpPr>
          <p:nvPr>
            <p:ph type="dt" sz="half" idx="10"/>
          </p:nvPr>
        </p:nvSpPr>
        <p:spPr/>
        <p:txBody>
          <a:bodyPr/>
          <a:lstStyle/>
          <a:p>
            <a:r>
              <a:rPr lang="sv-SE"/>
              <a:t>20xx-xx-xx</a:t>
            </a:r>
            <a:endParaRPr lang="sv-SE" dirty="0"/>
          </a:p>
        </p:txBody>
      </p:sp>
      <p:sp>
        <p:nvSpPr>
          <p:cNvPr id="9" name="Platshållare för sidfot 8"/>
          <p:cNvSpPr>
            <a:spLocks noGrp="1"/>
          </p:cNvSpPr>
          <p:nvPr>
            <p:ph type="ftr" sz="quarter" idx="11"/>
          </p:nvPr>
        </p:nvSpPr>
        <p:spPr/>
        <p:txBody>
          <a:bodyPr/>
          <a:lstStyle/>
          <a:p>
            <a:endParaRPr lang="sv-SE" dirty="0"/>
          </a:p>
        </p:txBody>
      </p:sp>
      <p:sp>
        <p:nvSpPr>
          <p:cNvPr id="10" name="Platshållare för bildnummer 9"/>
          <p:cNvSpPr>
            <a:spLocks noGrp="1"/>
          </p:cNvSpPr>
          <p:nvPr>
            <p:ph type="sldNum" sz="quarter" idx="12"/>
          </p:nvPr>
        </p:nvSpPr>
        <p:spPr/>
        <p:txBody>
          <a:bodyPr/>
          <a:lstStyle/>
          <a:p>
            <a:fld id="{E8645303-2AAE-45D1-913A-B06AE6474513}" type="slidenum">
              <a:rPr lang="sv-SE" smtClean="0"/>
              <a:t>‹#›</a:t>
            </a:fld>
            <a:endParaRPr lang="sv-SE" dirty="0"/>
          </a:p>
        </p:txBody>
      </p:sp>
      <p:sp>
        <p:nvSpPr>
          <p:cNvPr id="11" name="Platshållare för innehåll 2">
            <a:extLst>
              <a:ext uri="{FF2B5EF4-FFF2-40B4-BE49-F238E27FC236}">
                <a16:creationId xmlns:a16="http://schemas.microsoft.com/office/drawing/2014/main" id="{C0414B1B-0A49-49BF-AED0-F0D4D1264854}"/>
              </a:ext>
            </a:extLst>
          </p:cNvPr>
          <p:cNvSpPr>
            <a:spLocks noGrp="1"/>
          </p:cNvSpPr>
          <p:nvPr>
            <p:ph idx="1"/>
          </p:nvPr>
        </p:nvSpPr>
        <p:spPr>
          <a:xfrm>
            <a:off x="588963" y="1376363"/>
            <a:ext cx="11017250" cy="440372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690922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vsnittsrubrik - huvud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bwMode="auto">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spTree>
    <p:extLst>
      <p:ext uri="{BB962C8B-B14F-4D97-AF65-F5344CB8AC3E}">
        <p14:creationId xmlns:p14="http://schemas.microsoft.com/office/powerpoint/2010/main" val="3023692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Avsnittsrubrik - vi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pic>
        <p:nvPicPr>
          <p:cNvPr id="6" name="Bildobjekt 5">
            <a:extLst>
              <a:ext uri="{FF2B5EF4-FFF2-40B4-BE49-F238E27FC236}">
                <a16:creationId xmlns:a16="http://schemas.microsoft.com/office/drawing/2014/main" id="{77306830-D009-44E7-9999-8F087D80120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223951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Avsnittsrubrik - svart logo">
    <p:bg>
      <p:bgPr>
        <a:solidFill>
          <a:schemeClr val="bg1"/>
        </a:solidFill>
        <a:effectLst/>
      </p:bgPr>
    </p:bg>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E21E450F-9D0B-47E9-8C26-3A203CB5AF67}"/>
              </a:ext>
            </a:extLst>
          </p:cNvPr>
          <p:cNvSpPr/>
          <p:nvPr userDrawn="1"/>
        </p:nvSpPr>
        <p:spPr>
          <a:xfrm>
            <a:off x="586581" y="3429000"/>
            <a:ext cx="5508625" cy="2351088"/>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952105" y="3657600"/>
            <a:ext cx="4778371" cy="972000"/>
          </a:xfrm>
        </p:spPr>
        <p:txBody>
          <a:bodyPr anchor="b"/>
          <a:lstStyle>
            <a:lvl1pPr>
              <a:defRPr sz="3200"/>
            </a:lvl1pPr>
          </a:lstStyle>
          <a:p>
            <a:r>
              <a:rPr lang="sv-SE"/>
              <a:t>Klicka här för att ändra mall för rubrikformat</a:t>
            </a:r>
            <a:endParaRPr lang="sv-SE" dirty="0"/>
          </a:p>
        </p:txBody>
      </p:sp>
      <p:sp>
        <p:nvSpPr>
          <p:cNvPr id="3" name="Platshållare för text 2"/>
          <p:cNvSpPr>
            <a:spLocks noGrp="1"/>
          </p:cNvSpPr>
          <p:nvPr>
            <p:ph type="body" idx="1"/>
          </p:nvPr>
        </p:nvSpPr>
        <p:spPr>
          <a:xfrm>
            <a:off x="952106" y="4653634"/>
            <a:ext cx="4778370" cy="766454"/>
          </a:xfrm>
        </p:spPr>
        <p:txBody>
          <a:bodyPr/>
          <a:lstStyle>
            <a:lvl1pPr marL="0" indent="0">
              <a:buNone/>
              <a:defRPr sz="1600">
                <a:solidFill>
                  <a:schemeClr val="tx1"/>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sv-SE"/>
              <a:t>Redigera format för bakgrundstext</a:t>
            </a:r>
          </a:p>
        </p:txBody>
      </p:sp>
      <p:pic>
        <p:nvPicPr>
          <p:cNvPr id="10" name="Bildobjekt 9">
            <a:extLst>
              <a:ext uri="{FF2B5EF4-FFF2-40B4-BE49-F238E27FC236}">
                <a16:creationId xmlns:a16="http://schemas.microsoft.com/office/drawing/2014/main" id="{D2F07973-0CF3-41E4-BD09-0033374AFE5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3797329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ön Cirkel - huvud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95626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ön Cirkel - vit logo">
    <p:bg>
      <p:bgPr>
        <a:solidFill>
          <a:schemeClr val="bg1"/>
        </a:solidFill>
        <a:effectLst/>
      </p:bgPr>
    </p:bg>
    <p:spTree>
      <p:nvGrpSpPr>
        <p:cNvPr id="1" name=""/>
        <p:cNvGrpSpPr/>
        <p:nvPr/>
      </p:nvGrpSpPr>
      <p:grpSpPr>
        <a:xfrm>
          <a:off x="0" y="0"/>
          <a:ext cx="0" cy="0"/>
          <a:chOff x="0" y="0"/>
          <a:chExt cx="0" cy="0"/>
        </a:xfrm>
      </p:grpSpPr>
      <p:sp>
        <p:nvSpPr>
          <p:cNvPr id="4" name="Ellips 3">
            <a:extLst>
              <a:ext uri="{FF2B5EF4-FFF2-40B4-BE49-F238E27FC236}">
                <a16:creationId xmlns:a16="http://schemas.microsoft.com/office/drawing/2014/main" id="{E21E450F-9D0B-47E9-8C26-3A203CB5AF67}"/>
              </a:ext>
            </a:extLst>
          </p:cNvPr>
          <p:cNvSpPr/>
          <p:nvPr userDrawn="1"/>
        </p:nvSpPr>
        <p:spPr bwMode="ltGray">
          <a:xfrm>
            <a:off x="961630" y="734650"/>
            <a:ext cx="5399999" cy="5399999"/>
          </a:xfrm>
          <a:prstGeom prst="ellipse">
            <a:avLst/>
          </a:prstGeom>
          <a:solidFill>
            <a:schemeClr val="accent1">
              <a:alpha val="69804"/>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1695055" y="2019300"/>
            <a:ext cx="3960000" cy="972000"/>
          </a:xfrm>
        </p:spPr>
        <p:txBody>
          <a:bodyPr anchor="b"/>
          <a:lstStyle>
            <a:lvl1pPr>
              <a:defRPr sz="3200">
                <a:solidFill>
                  <a:schemeClr val="bg1"/>
                </a:solidFill>
              </a:defRPr>
            </a:lvl1pPr>
          </a:lstStyle>
          <a:p>
            <a:r>
              <a:rPr lang="sv-SE"/>
              <a:t>Klicka här för att ändra mall för rubrikformat</a:t>
            </a:r>
            <a:endParaRPr lang="sv-SE" dirty="0"/>
          </a:p>
        </p:txBody>
      </p:sp>
      <p:sp>
        <p:nvSpPr>
          <p:cNvPr id="8" name="Platshållare för text 5">
            <a:extLst>
              <a:ext uri="{FF2B5EF4-FFF2-40B4-BE49-F238E27FC236}">
                <a16:creationId xmlns:a16="http://schemas.microsoft.com/office/drawing/2014/main" id="{1724C944-43DC-4C6C-BDDD-F11A7C21294F}"/>
              </a:ext>
            </a:extLst>
          </p:cNvPr>
          <p:cNvSpPr>
            <a:spLocks noGrp="1"/>
          </p:cNvSpPr>
          <p:nvPr>
            <p:ph type="body" sz="quarter" idx="10"/>
          </p:nvPr>
        </p:nvSpPr>
        <p:spPr>
          <a:xfrm>
            <a:off x="1695450" y="3429000"/>
            <a:ext cx="3959225" cy="1495425"/>
          </a:xfrm>
        </p:spPr>
        <p:txBody>
          <a:bodyPr>
            <a:normAutofit/>
          </a:bodyPr>
          <a:lstStyle>
            <a:lvl1pPr marL="0" indent="0">
              <a:buFontTx/>
              <a:buNone/>
              <a:defRPr>
                <a:solidFill>
                  <a:schemeClr val="bg1"/>
                </a:solidFill>
              </a:defRPr>
            </a:lvl1pPr>
            <a:lvl2pPr marL="232194" indent="0">
              <a:buFontTx/>
              <a:buNone/>
              <a:defRPr>
                <a:solidFill>
                  <a:schemeClr val="bg1"/>
                </a:solidFill>
              </a:defRPr>
            </a:lvl2pPr>
            <a:lvl3pPr marL="462589" indent="0">
              <a:buFontTx/>
              <a:buNone/>
              <a:defRPr>
                <a:solidFill>
                  <a:schemeClr val="bg1"/>
                </a:solidFill>
              </a:defRPr>
            </a:lvl3pPr>
            <a:lvl4pPr marL="692983" indent="0">
              <a:buFontTx/>
              <a:buNone/>
              <a:defRPr>
                <a:solidFill>
                  <a:schemeClr val="bg1"/>
                </a:solidFill>
              </a:defRPr>
            </a:lvl4pPr>
            <a:lvl5pPr marL="887378" indent="0">
              <a:buFontTx/>
              <a:buNone/>
              <a:defRPr>
                <a:solidFill>
                  <a:schemeClr val="bg1"/>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a:extLst>
              <a:ext uri="{FF2B5EF4-FFF2-40B4-BE49-F238E27FC236}">
                <a16:creationId xmlns:a16="http://schemas.microsoft.com/office/drawing/2014/main" id="{D63016D6-B7B5-4A44-8AB9-B90057EA83F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183834" y="6119547"/>
            <a:ext cx="1602000" cy="416453"/>
          </a:xfrm>
          <a:prstGeom prst="rect">
            <a:avLst/>
          </a:prstGeom>
        </p:spPr>
      </p:pic>
    </p:spTree>
    <p:extLst>
      <p:ext uri="{BB962C8B-B14F-4D97-AF65-F5344CB8AC3E}">
        <p14:creationId xmlns:p14="http://schemas.microsoft.com/office/powerpoint/2010/main" val="1399098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88963" y="334963"/>
            <a:ext cx="11017250" cy="863600"/>
          </a:xfrm>
          <a:prstGeom prst="rect">
            <a:avLst/>
          </a:prstGeom>
        </p:spPr>
        <p:txBody>
          <a:bodyPr vert="horz" lIns="0" tIns="0" rIns="0" bIns="0" rtlCol="0" anchor="b">
            <a:noAutofit/>
          </a:bodyPr>
          <a:lstStyle/>
          <a:p>
            <a:r>
              <a:rPr lang="sv-SE" dirty="0"/>
              <a:t>Klicka här för att ändraformat</a:t>
            </a:r>
          </a:p>
        </p:txBody>
      </p:sp>
      <p:sp>
        <p:nvSpPr>
          <p:cNvPr id="3" name="Platshållare för text 2"/>
          <p:cNvSpPr>
            <a:spLocks noGrp="1"/>
          </p:cNvSpPr>
          <p:nvPr>
            <p:ph type="body" idx="1"/>
          </p:nvPr>
        </p:nvSpPr>
        <p:spPr>
          <a:xfrm>
            <a:off x="588963" y="1376363"/>
            <a:ext cx="11017250" cy="4403725"/>
          </a:xfrm>
          <a:prstGeom prst="rect">
            <a:avLst/>
          </a:prstGeom>
        </p:spPr>
        <p:txBody>
          <a:bodyPr vert="horz" lIns="0" tIns="0" rIns="0" bIns="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5228088" y="6115578"/>
            <a:ext cx="864000" cy="407459"/>
          </a:xfrm>
          <a:prstGeom prst="rect">
            <a:avLst/>
          </a:prstGeom>
        </p:spPr>
        <p:txBody>
          <a:bodyPr vert="horz" lIns="0" tIns="0" rIns="0" bIns="0" rtlCol="0" anchor="b"/>
          <a:lstStyle>
            <a:lvl1pPr algn="ctr">
              <a:defRPr sz="900">
                <a:solidFill>
                  <a:schemeClr val="tx1">
                    <a:tint val="75000"/>
                  </a:schemeClr>
                </a:solidFill>
              </a:defRPr>
            </a:lvl1pPr>
          </a:lstStyle>
          <a:p>
            <a:r>
              <a:rPr lang="sv-SE"/>
              <a:t>20xx-xx-xx</a:t>
            </a:r>
            <a:endParaRPr lang="sv-SE" dirty="0"/>
          </a:p>
        </p:txBody>
      </p:sp>
      <p:sp>
        <p:nvSpPr>
          <p:cNvPr id="5" name="Platshållare för sidfot 4"/>
          <p:cNvSpPr>
            <a:spLocks noGrp="1"/>
          </p:cNvSpPr>
          <p:nvPr>
            <p:ph type="ftr" sz="quarter" idx="3"/>
          </p:nvPr>
        </p:nvSpPr>
        <p:spPr>
          <a:xfrm>
            <a:off x="926827" y="6117696"/>
            <a:ext cx="4247629" cy="408517"/>
          </a:xfrm>
          <a:prstGeom prst="rect">
            <a:avLst/>
          </a:prstGeom>
        </p:spPr>
        <p:txBody>
          <a:bodyPr vert="horz" lIns="0" tIns="0" rIns="0" bIns="0" rtlCol="0" anchor="b"/>
          <a:lstStyle>
            <a:lvl1pPr algn="l">
              <a:defRPr sz="9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588963" y="6117167"/>
            <a:ext cx="288000" cy="407459"/>
          </a:xfrm>
          <a:prstGeom prst="rect">
            <a:avLst/>
          </a:prstGeom>
        </p:spPr>
        <p:txBody>
          <a:bodyPr vert="horz" lIns="0" tIns="0" rIns="0" bIns="0" rtlCol="0" anchor="b"/>
          <a:lstStyle>
            <a:lvl1pPr algn="l">
              <a:defRPr sz="900">
                <a:solidFill>
                  <a:schemeClr val="tx1">
                    <a:tint val="75000"/>
                  </a:schemeClr>
                </a:solidFill>
              </a:defRPr>
            </a:lvl1pPr>
          </a:lstStyle>
          <a:p>
            <a:fld id="{E8645303-2AAE-45D1-913A-B06AE6474513}" type="slidenum">
              <a:rPr lang="sv-SE" smtClean="0"/>
              <a:pPr/>
              <a:t>‹#›</a:t>
            </a:fld>
            <a:endParaRPr lang="sv-SE" dirty="0"/>
          </a:p>
        </p:txBody>
      </p:sp>
      <p:pic>
        <p:nvPicPr>
          <p:cNvPr id="12" name="Bildobjekt 11">
            <a:extLst>
              <a:ext uri="{FF2B5EF4-FFF2-40B4-BE49-F238E27FC236}">
                <a16:creationId xmlns:a16="http://schemas.microsoft.com/office/drawing/2014/main" id="{A7E76242-25BD-4163-AD1C-F641E0509515}"/>
              </a:ext>
            </a:extLst>
          </p:cNvPr>
          <p:cNvPicPr>
            <a:picLocks noChangeAspect="1"/>
          </p:cNvPicPr>
          <p:nvPr userDrawn="1"/>
        </p:nvPicPr>
        <p:blipFill>
          <a:blip r:embed="rId32" cstate="print">
            <a:extLst>
              <a:ext uri="{28A0092B-C50C-407E-A947-70E740481C1C}">
                <a14:useLocalDpi xmlns:a14="http://schemas.microsoft.com/office/drawing/2010/main"/>
              </a:ext>
            </a:extLst>
          </a:blip>
          <a:stretch>
            <a:fillRect/>
          </a:stretch>
        </p:blipFill>
        <p:spPr>
          <a:xfrm>
            <a:off x="10236013" y="6119019"/>
            <a:ext cx="1548000" cy="418641"/>
          </a:xfrm>
          <a:prstGeom prst="rect">
            <a:avLst/>
          </a:prstGeom>
        </p:spPr>
      </p:pic>
    </p:spTree>
    <p:extLst>
      <p:ext uri="{BB962C8B-B14F-4D97-AF65-F5344CB8AC3E}">
        <p14:creationId xmlns:p14="http://schemas.microsoft.com/office/powerpoint/2010/main" val="2492816128"/>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6" r:id="rId3"/>
    <p:sldLayoutId id="2147483650" r:id="rId4"/>
    <p:sldLayoutId id="2147483658" r:id="rId5"/>
    <p:sldLayoutId id="2147483659" r:id="rId6"/>
    <p:sldLayoutId id="2147483651" r:id="rId7"/>
    <p:sldLayoutId id="2147483664" r:id="rId8"/>
    <p:sldLayoutId id="2147483673" r:id="rId9"/>
    <p:sldLayoutId id="2147483674" r:id="rId10"/>
    <p:sldLayoutId id="2147483675" r:id="rId11"/>
    <p:sldLayoutId id="2147483676" r:id="rId12"/>
    <p:sldLayoutId id="2147483665" r:id="rId13"/>
    <p:sldLayoutId id="2147483677" r:id="rId14"/>
    <p:sldLayoutId id="2147483678" r:id="rId15"/>
    <p:sldLayoutId id="2147483663" r:id="rId16"/>
    <p:sldLayoutId id="2147483679" r:id="rId17"/>
    <p:sldLayoutId id="2147483667" r:id="rId18"/>
    <p:sldLayoutId id="2147483668" r:id="rId19"/>
    <p:sldLayoutId id="2147483660" r:id="rId20"/>
    <p:sldLayoutId id="2147483652" r:id="rId21"/>
    <p:sldLayoutId id="2147483669" r:id="rId22"/>
    <p:sldLayoutId id="2147483670" r:id="rId23"/>
    <p:sldLayoutId id="2147483661" r:id="rId24"/>
    <p:sldLayoutId id="2147483662" r:id="rId25"/>
    <p:sldLayoutId id="2147483654" r:id="rId26"/>
    <p:sldLayoutId id="2147483655" r:id="rId27"/>
    <p:sldLayoutId id="2147483666" r:id="rId28"/>
    <p:sldLayoutId id="2147483671" r:id="rId29"/>
    <p:sldLayoutId id="2147483672" r:id="rId30"/>
  </p:sldLayoutIdLst>
  <p:hf sldNum="0" hdr="0" ftr="0" dt="0"/>
  <p:txStyles>
    <p:titleStyle>
      <a:lvl1pPr algn="l" defTabSz="914377"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594" indent="-228594" algn="l" defTabSz="914377" rtl="0" eaLnBrk="1" latinLnBrk="0" hangingPunct="1">
        <a:lnSpc>
          <a:spcPct val="100000"/>
        </a:lnSpc>
        <a:spcBef>
          <a:spcPts val="1000"/>
        </a:spcBef>
        <a:buFont typeface="Arial" panose="020B0604020202020204" pitchFamily="34" charset="0"/>
        <a:buChar char="•"/>
        <a:defRPr sz="1600" b="1" kern="1200">
          <a:solidFill>
            <a:schemeClr val="tx1"/>
          </a:solidFill>
          <a:latin typeface="+mn-lt"/>
          <a:ea typeface="+mn-ea"/>
          <a:cs typeface="+mn-cs"/>
        </a:defRPr>
      </a:lvl1pPr>
      <a:lvl2pPr marL="460788" indent="-228594" algn="l" defTabSz="914377" rtl="0" eaLnBrk="1" latinLnBrk="0" hangingPunct="1">
        <a:lnSpc>
          <a:spcPct val="100000"/>
        </a:lnSpc>
        <a:spcBef>
          <a:spcPts val="500"/>
        </a:spcBef>
        <a:buFont typeface="Arial" panose="020B0604020202020204" pitchFamily="34" charset="0"/>
        <a:buChar char="•"/>
        <a:defRPr sz="1400" kern="1200">
          <a:solidFill>
            <a:schemeClr val="tx1"/>
          </a:solidFill>
          <a:latin typeface="+mn-lt"/>
          <a:ea typeface="+mn-ea"/>
          <a:cs typeface="+mn-cs"/>
        </a:defRPr>
      </a:lvl2pPr>
      <a:lvl3pPr marL="691183"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3pPr>
      <a:lvl4pPr marL="921577"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4pPr>
      <a:lvl5pPr marL="1115972" indent="-228594" algn="l" defTabSz="914377" rtl="0" eaLnBrk="1" latinLnBrk="0" hangingPunct="1">
        <a:lnSpc>
          <a:spcPct val="10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orient="horz" pos="2160" userDrawn="1">
          <p15:clr>
            <a:srgbClr val="F26B43"/>
          </p15:clr>
        </p15:guide>
        <p15:guide id="3" pos="370" userDrawn="1">
          <p15:clr>
            <a:srgbClr val="F26B43"/>
          </p15:clr>
        </p15:guide>
        <p15:guide id="4" pos="7423" userDrawn="1">
          <p15:clr>
            <a:srgbClr val="F26B43"/>
          </p15:clr>
        </p15:guide>
        <p15:guide id="5" orient="horz" pos="3853" userDrawn="1">
          <p15:clr>
            <a:srgbClr val="F26B43"/>
          </p15:clr>
        </p15:guide>
        <p15:guide id="6" orient="horz" pos="3641" userDrawn="1">
          <p15:clr>
            <a:srgbClr val="F26B43"/>
          </p15:clr>
        </p15:guide>
        <p15:guide id="7" orient="horz" pos="867" userDrawn="1">
          <p15:clr>
            <a:srgbClr val="F26B43"/>
          </p15:clr>
        </p15:guide>
        <p15:guide id="8" orient="horz" pos="755" userDrawn="1">
          <p15:clr>
            <a:srgbClr val="F26B43"/>
          </p15:clr>
        </p15:guide>
        <p15:guide id="9" orient="horz" pos="211" userDrawn="1">
          <p15:clr>
            <a:srgbClr val="F26B43"/>
          </p15:clr>
        </p15:guide>
        <p15:guide id="10" orient="horz" pos="4111" userDrawn="1">
          <p15:clr>
            <a:srgbClr val="F26B43"/>
          </p15:clr>
        </p15:guide>
        <p15:guide id="11" pos="731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798B13F-E465-4811-8BB7-F82D4783B363}"/>
              </a:ext>
            </a:extLst>
          </p:cNvPr>
          <p:cNvSpPr>
            <a:spLocks noGrp="1"/>
          </p:cNvSpPr>
          <p:nvPr>
            <p:ph type="title"/>
          </p:nvPr>
        </p:nvSpPr>
        <p:spPr>
          <a:xfrm>
            <a:off x="588963" y="334963"/>
            <a:ext cx="11017250" cy="863600"/>
          </a:xfrm>
        </p:spPr>
        <p:txBody>
          <a:bodyPr/>
          <a:lstStyle/>
          <a:p>
            <a:r>
              <a:rPr lang="sv-SE" dirty="0"/>
              <a:t>Massa 1980-2019</a:t>
            </a:r>
            <a:br>
              <a:rPr lang="sv-SE" dirty="0"/>
            </a:br>
            <a:r>
              <a:rPr lang="sv-SE" b="0" dirty="0"/>
              <a:t>Produktion och leveranser</a:t>
            </a:r>
          </a:p>
        </p:txBody>
      </p:sp>
      <p:sp>
        <p:nvSpPr>
          <p:cNvPr id="3" name="textruta 2">
            <a:extLst>
              <a:ext uri="{FF2B5EF4-FFF2-40B4-BE49-F238E27FC236}">
                <a16:creationId xmlns:a16="http://schemas.microsoft.com/office/drawing/2014/main" id="{83A21864-8BB5-474A-85B2-E25E68C11A0C}"/>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6" name="Platshållare för innehåll 5">
            <a:extLst>
              <a:ext uri="{FF2B5EF4-FFF2-40B4-BE49-F238E27FC236}">
                <a16:creationId xmlns:a16="http://schemas.microsoft.com/office/drawing/2014/main" id="{26C40F87-D674-4125-A6ED-F952EB00B13B}"/>
              </a:ext>
            </a:extLst>
          </p:cNvPr>
          <p:cNvPicPr>
            <a:picLocks noGrp="1" noChangeAspect="1"/>
          </p:cNvPicPr>
          <p:nvPr>
            <p:ph idx="1"/>
          </p:nvPr>
        </p:nvPicPr>
        <p:blipFill>
          <a:blip r:embed="rId3"/>
          <a:stretch>
            <a:fillRect/>
          </a:stretch>
        </p:blipFill>
        <p:spPr>
          <a:xfrm>
            <a:off x="746825" y="1376363"/>
            <a:ext cx="10701525" cy="4403725"/>
          </a:xfrm>
          <a:prstGeom prst="rect">
            <a:avLst/>
          </a:prstGeom>
        </p:spPr>
      </p:pic>
    </p:spTree>
    <p:extLst>
      <p:ext uri="{BB962C8B-B14F-4D97-AF65-F5344CB8AC3E}">
        <p14:creationId xmlns:p14="http://schemas.microsoft.com/office/powerpoint/2010/main" val="16476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1598CC-75E3-4C14-86D8-AB77C82AE26B}"/>
              </a:ext>
            </a:extLst>
          </p:cNvPr>
          <p:cNvSpPr>
            <a:spLocks noGrp="1"/>
          </p:cNvSpPr>
          <p:nvPr>
            <p:ph type="title"/>
          </p:nvPr>
        </p:nvSpPr>
        <p:spPr/>
        <p:txBody>
          <a:bodyPr/>
          <a:lstStyle/>
          <a:p>
            <a:r>
              <a:rPr lang="sv-SE" sz="3200" dirty="0"/>
              <a:t>Massaproduktion 2017-2019</a:t>
            </a:r>
            <a:endParaRPr lang="sv-SE" dirty="0"/>
          </a:p>
        </p:txBody>
      </p:sp>
      <p:sp>
        <p:nvSpPr>
          <p:cNvPr id="4" name="textruta 3">
            <a:extLst>
              <a:ext uri="{FF2B5EF4-FFF2-40B4-BE49-F238E27FC236}">
                <a16:creationId xmlns:a16="http://schemas.microsoft.com/office/drawing/2014/main" id="{2F3B2157-7731-48D9-8FFA-1299BB72FE8F}"/>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5" name="Bildobjekt 4">
            <a:extLst>
              <a:ext uri="{FF2B5EF4-FFF2-40B4-BE49-F238E27FC236}">
                <a16:creationId xmlns:a16="http://schemas.microsoft.com/office/drawing/2014/main" id="{05169F06-B97E-4B8A-822A-5521322575BA}"/>
              </a:ext>
            </a:extLst>
          </p:cNvPr>
          <p:cNvPicPr>
            <a:picLocks noChangeAspect="1"/>
          </p:cNvPicPr>
          <p:nvPr/>
        </p:nvPicPr>
        <p:blipFill>
          <a:blip r:embed="rId3"/>
          <a:stretch>
            <a:fillRect/>
          </a:stretch>
        </p:blipFill>
        <p:spPr>
          <a:xfrm>
            <a:off x="588963" y="1936750"/>
            <a:ext cx="9745662" cy="3278784"/>
          </a:xfrm>
          <a:prstGeom prst="rect">
            <a:avLst/>
          </a:prstGeom>
        </p:spPr>
      </p:pic>
    </p:spTree>
    <p:extLst>
      <p:ext uri="{BB962C8B-B14F-4D97-AF65-F5344CB8AC3E}">
        <p14:creationId xmlns:p14="http://schemas.microsoft.com/office/powerpoint/2010/main" val="3759585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7EA08F-6A1B-42EA-8EA1-CB9392B2CCA6}"/>
              </a:ext>
            </a:extLst>
          </p:cNvPr>
          <p:cNvSpPr>
            <a:spLocks noGrp="1"/>
          </p:cNvSpPr>
          <p:nvPr>
            <p:ph type="title"/>
          </p:nvPr>
        </p:nvSpPr>
        <p:spPr/>
        <p:txBody>
          <a:bodyPr/>
          <a:lstStyle/>
          <a:p>
            <a:r>
              <a:rPr lang="sv-SE" sz="3200"/>
              <a:t>Strukturutveckling massa </a:t>
            </a:r>
            <a:r>
              <a:rPr lang="sv-SE" sz="3200" dirty="0"/>
              <a:t>1980-2019</a:t>
            </a:r>
            <a:endParaRPr lang="sv-SE" dirty="0"/>
          </a:p>
        </p:txBody>
      </p:sp>
      <p:sp>
        <p:nvSpPr>
          <p:cNvPr id="5" name="textruta 4">
            <a:extLst>
              <a:ext uri="{FF2B5EF4-FFF2-40B4-BE49-F238E27FC236}">
                <a16:creationId xmlns:a16="http://schemas.microsoft.com/office/drawing/2014/main" id="{D61A1BFF-4A65-4F64-8296-9593B47FDA98}"/>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6" name="Bildobjekt 5">
            <a:extLst>
              <a:ext uri="{FF2B5EF4-FFF2-40B4-BE49-F238E27FC236}">
                <a16:creationId xmlns:a16="http://schemas.microsoft.com/office/drawing/2014/main" id="{6BC6313E-D1C3-4C19-BB65-B1362705712E}"/>
              </a:ext>
            </a:extLst>
          </p:cNvPr>
          <p:cNvPicPr>
            <a:picLocks noChangeAspect="1"/>
          </p:cNvPicPr>
          <p:nvPr/>
        </p:nvPicPr>
        <p:blipFill>
          <a:blip r:embed="rId2"/>
          <a:stretch>
            <a:fillRect/>
          </a:stretch>
        </p:blipFill>
        <p:spPr>
          <a:xfrm>
            <a:off x="1231900" y="1605756"/>
            <a:ext cx="9036050" cy="4235450"/>
          </a:xfrm>
          <a:prstGeom prst="rect">
            <a:avLst/>
          </a:prstGeom>
        </p:spPr>
      </p:pic>
    </p:spTree>
    <p:extLst>
      <p:ext uri="{BB962C8B-B14F-4D97-AF65-F5344CB8AC3E}">
        <p14:creationId xmlns:p14="http://schemas.microsoft.com/office/powerpoint/2010/main" val="1971225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523136-A826-4B84-93B5-735C36BCCA91}"/>
              </a:ext>
            </a:extLst>
          </p:cNvPr>
          <p:cNvSpPr>
            <a:spLocks noGrp="1"/>
          </p:cNvSpPr>
          <p:nvPr>
            <p:ph type="title"/>
          </p:nvPr>
        </p:nvSpPr>
        <p:spPr>
          <a:xfrm>
            <a:off x="587375" y="58241"/>
            <a:ext cx="11017250" cy="863600"/>
          </a:xfrm>
        </p:spPr>
        <p:txBody>
          <a:bodyPr/>
          <a:lstStyle/>
          <a:p>
            <a:r>
              <a:rPr lang="sv-SE" dirty="0"/>
              <a:t>Produktion och export av massa 2019</a:t>
            </a:r>
            <a:endParaRPr lang="sv-SE" dirty="0">
              <a:solidFill>
                <a:srgbClr val="FF0000"/>
              </a:solidFill>
            </a:endParaRPr>
          </a:p>
        </p:txBody>
      </p:sp>
      <p:pic>
        <p:nvPicPr>
          <p:cNvPr id="9" name="Platshållare för innehåll 8">
            <a:extLst>
              <a:ext uri="{FF2B5EF4-FFF2-40B4-BE49-F238E27FC236}">
                <a16:creationId xmlns:a16="http://schemas.microsoft.com/office/drawing/2014/main" id="{31FA8AA4-3E49-4A54-BFE5-BF754BB37E11}"/>
              </a:ext>
            </a:extLst>
          </p:cNvPr>
          <p:cNvPicPr>
            <a:picLocks noGrp="1" noChangeAspect="1"/>
          </p:cNvPicPr>
          <p:nvPr>
            <p:ph idx="1"/>
          </p:nvPr>
        </p:nvPicPr>
        <p:blipFill>
          <a:blip r:embed="rId3"/>
          <a:stretch>
            <a:fillRect/>
          </a:stretch>
        </p:blipFill>
        <p:spPr>
          <a:xfrm>
            <a:off x="700089" y="1376363"/>
            <a:ext cx="9560748" cy="5056497"/>
          </a:xfrm>
          <a:prstGeom prst="rect">
            <a:avLst/>
          </a:prstGeom>
        </p:spPr>
      </p:pic>
    </p:spTree>
    <p:extLst>
      <p:ext uri="{BB962C8B-B14F-4D97-AF65-F5344CB8AC3E}">
        <p14:creationId xmlns:p14="http://schemas.microsoft.com/office/powerpoint/2010/main" val="1019049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A29FED-ABF4-4B73-BAA9-692267450D1A}"/>
              </a:ext>
            </a:extLst>
          </p:cNvPr>
          <p:cNvSpPr>
            <a:spLocks noGrp="1"/>
          </p:cNvSpPr>
          <p:nvPr>
            <p:ph type="title"/>
          </p:nvPr>
        </p:nvSpPr>
        <p:spPr/>
        <p:txBody>
          <a:bodyPr/>
          <a:lstStyle/>
          <a:p>
            <a:r>
              <a:rPr lang="sv-SE" dirty="0"/>
              <a:t>Europa är skogsindustrins huvudmarknad 2019</a:t>
            </a:r>
          </a:p>
        </p:txBody>
      </p:sp>
      <p:sp>
        <p:nvSpPr>
          <p:cNvPr id="6" name="textruta 5">
            <a:extLst>
              <a:ext uri="{FF2B5EF4-FFF2-40B4-BE49-F238E27FC236}">
                <a16:creationId xmlns:a16="http://schemas.microsoft.com/office/drawing/2014/main" id="{D22B0243-5DAD-4BDC-9420-7541EEBE7445}"/>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3" name="Bildobjekt 2">
            <a:extLst>
              <a:ext uri="{FF2B5EF4-FFF2-40B4-BE49-F238E27FC236}">
                <a16:creationId xmlns:a16="http://schemas.microsoft.com/office/drawing/2014/main" id="{3E95B4DF-A65C-406E-94E6-1C08E9862E07}"/>
              </a:ext>
            </a:extLst>
          </p:cNvPr>
          <p:cNvPicPr>
            <a:picLocks noChangeAspect="1"/>
          </p:cNvPicPr>
          <p:nvPr/>
        </p:nvPicPr>
        <p:blipFill>
          <a:blip r:embed="rId3"/>
          <a:stretch>
            <a:fillRect/>
          </a:stretch>
        </p:blipFill>
        <p:spPr>
          <a:xfrm>
            <a:off x="985838" y="1993267"/>
            <a:ext cx="9542338" cy="3091088"/>
          </a:xfrm>
          <a:prstGeom prst="rect">
            <a:avLst/>
          </a:prstGeom>
        </p:spPr>
      </p:pic>
    </p:spTree>
    <p:extLst>
      <p:ext uri="{BB962C8B-B14F-4D97-AF65-F5344CB8AC3E}">
        <p14:creationId xmlns:p14="http://schemas.microsoft.com/office/powerpoint/2010/main" val="4033846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AA29FED-ABF4-4B73-BAA9-692267450D1A}"/>
              </a:ext>
            </a:extLst>
          </p:cNvPr>
          <p:cNvSpPr>
            <a:spLocks noGrp="1"/>
          </p:cNvSpPr>
          <p:nvPr>
            <p:ph type="title"/>
          </p:nvPr>
        </p:nvSpPr>
        <p:spPr>
          <a:xfrm>
            <a:off x="623257" y="70646"/>
            <a:ext cx="11017250" cy="863600"/>
          </a:xfrm>
        </p:spPr>
        <p:txBody>
          <a:bodyPr/>
          <a:lstStyle/>
          <a:p>
            <a:r>
              <a:rPr lang="sv-SE" dirty="0"/>
              <a:t>Europa är skogsindustrins huvudmarknad 2019</a:t>
            </a:r>
          </a:p>
        </p:txBody>
      </p:sp>
      <p:pic>
        <p:nvPicPr>
          <p:cNvPr id="3" name="Bildobjekt 2">
            <a:extLst>
              <a:ext uri="{FF2B5EF4-FFF2-40B4-BE49-F238E27FC236}">
                <a16:creationId xmlns:a16="http://schemas.microsoft.com/office/drawing/2014/main" id="{CC0C7615-FA04-49FD-BC13-EE2816F9FB22}"/>
              </a:ext>
            </a:extLst>
          </p:cNvPr>
          <p:cNvPicPr>
            <a:picLocks noChangeAspect="1"/>
          </p:cNvPicPr>
          <p:nvPr/>
        </p:nvPicPr>
        <p:blipFill>
          <a:blip r:embed="rId3"/>
          <a:stretch>
            <a:fillRect/>
          </a:stretch>
        </p:blipFill>
        <p:spPr>
          <a:xfrm>
            <a:off x="623257" y="934246"/>
            <a:ext cx="8772904" cy="5639289"/>
          </a:xfrm>
          <a:prstGeom prst="rect">
            <a:avLst/>
          </a:prstGeom>
        </p:spPr>
      </p:pic>
    </p:spTree>
    <p:extLst>
      <p:ext uri="{BB962C8B-B14F-4D97-AF65-F5344CB8AC3E}">
        <p14:creationId xmlns:p14="http://schemas.microsoft.com/office/powerpoint/2010/main" val="1197990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6CDBB3-2EE9-4AEA-9C48-24450932F44C}"/>
              </a:ext>
            </a:extLst>
          </p:cNvPr>
          <p:cNvSpPr>
            <a:spLocks noGrp="1"/>
          </p:cNvSpPr>
          <p:nvPr>
            <p:ph type="title"/>
          </p:nvPr>
        </p:nvSpPr>
        <p:spPr/>
        <p:txBody>
          <a:bodyPr/>
          <a:lstStyle/>
          <a:p>
            <a:r>
              <a:rPr lang="sv-SE" sz="3200" dirty="0"/>
              <a:t>Produktion av marknadsmassa i Sverige 2019</a:t>
            </a:r>
            <a:endParaRPr lang="sv-SE" dirty="0"/>
          </a:p>
        </p:txBody>
      </p:sp>
      <p:sp>
        <p:nvSpPr>
          <p:cNvPr id="5" name="textruta 4">
            <a:extLst>
              <a:ext uri="{FF2B5EF4-FFF2-40B4-BE49-F238E27FC236}">
                <a16:creationId xmlns:a16="http://schemas.microsoft.com/office/drawing/2014/main" id="{E06265FC-49D8-43B0-914A-FC4297255D6D}"/>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8" name="Platshållare för innehåll 7">
            <a:extLst>
              <a:ext uri="{FF2B5EF4-FFF2-40B4-BE49-F238E27FC236}">
                <a16:creationId xmlns:a16="http://schemas.microsoft.com/office/drawing/2014/main" id="{F0FBE351-DA94-475D-B8E6-BB7570D33C0A}"/>
              </a:ext>
            </a:extLst>
          </p:cNvPr>
          <p:cNvPicPr>
            <a:picLocks noGrp="1" noChangeAspect="1"/>
          </p:cNvPicPr>
          <p:nvPr>
            <p:ph idx="1"/>
          </p:nvPr>
        </p:nvPicPr>
        <p:blipFill>
          <a:blip r:embed="rId3"/>
          <a:stretch>
            <a:fillRect/>
          </a:stretch>
        </p:blipFill>
        <p:spPr>
          <a:xfrm>
            <a:off x="588963" y="1378432"/>
            <a:ext cx="11017250" cy="4399587"/>
          </a:xfrm>
          <a:prstGeom prst="rect">
            <a:avLst/>
          </a:prstGeom>
        </p:spPr>
      </p:pic>
    </p:spTree>
    <p:extLst>
      <p:ext uri="{BB962C8B-B14F-4D97-AF65-F5344CB8AC3E}">
        <p14:creationId xmlns:p14="http://schemas.microsoft.com/office/powerpoint/2010/main" val="3733699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D2BAA99-918F-45FA-A057-560D143F542A}"/>
              </a:ext>
            </a:extLst>
          </p:cNvPr>
          <p:cNvSpPr>
            <a:spLocks noGrp="1"/>
          </p:cNvSpPr>
          <p:nvPr>
            <p:ph type="title"/>
          </p:nvPr>
        </p:nvSpPr>
        <p:spPr/>
        <p:txBody>
          <a:bodyPr/>
          <a:lstStyle/>
          <a:p>
            <a:r>
              <a:rPr lang="sv-SE" sz="3200" dirty="0"/>
              <a:t>Export av massa, fördelad på produktslag</a:t>
            </a:r>
            <a:endParaRPr lang="sv-SE" dirty="0"/>
          </a:p>
        </p:txBody>
      </p:sp>
      <p:sp>
        <p:nvSpPr>
          <p:cNvPr id="5" name="textruta 4">
            <a:extLst>
              <a:ext uri="{FF2B5EF4-FFF2-40B4-BE49-F238E27FC236}">
                <a16:creationId xmlns:a16="http://schemas.microsoft.com/office/drawing/2014/main" id="{EA44DD31-397E-4663-AE85-263AC8838E1A}"/>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10" name="Platshållare för innehåll 9">
            <a:extLst>
              <a:ext uri="{FF2B5EF4-FFF2-40B4-BE49-F238E27FC236}">
                <a16:creationId xmlns:a16="http://schemas.microsoft.com/office/drawing/2014/main" id="{482117D3-7BDC-420E-AA94-B57340982DDE}"/>
              </a:ext>
            </a:extLst>
          </p:cNvPr>
          <p:cNvPicPr>
            <a:picLocks noGrp="1" noChangeAspect="1"/>
          </p:cNvPicPr>
          <p:nvPr>
            <p:ph idx="1"/>
          </p:nvPr>
        </p:nvPicPr>
        <p:blipFill>
          <a:blip r:embed="rId3"/>
          <a:stretch>
            <a:fillRect/>
          </a:stretch>
        </p:blipFill>
        <p:spPr>
          <a:xfrm>
            <a:off x="837080" y="1521619"/>
            <a:ext cx="10250019" cy="4872588"/>
          </a:xfrm>
          <a:prstGeom prst="rect">
            <a:avLst/>
          </a:prstGeom>
        </p:spPr>
      </p:pic>
    </p:spTree>
    <p:extLst>
      <p:ext uri="{BB962C8B-B14F-4D97-AF65-F5344CB8AC3E}">
        <p14:creationId xmlns:p14="http://schemas.microsoft.com/office/powerpoint/2010/main" val="1056690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9C77FB-1FCD-4775-95F3-DDD1BAB32188}"/>
              </a:ext>
            </a:extLst>
          </p:cNvPr>
          <p:cNvSpPr>
            <a:spLocks noGrp="1"/>
          </p:cNvSpPr>
          <p:nvPr>
            <p:ph type="title"/>
          </p:nvPr>
        </p:nvSpPr>
        <p:spPr/>
        <p:txBody>
          <a:bodyPr/>
          <a:lstStyle/>
          <a:p>
            <a:r>
              <a:rPr lang="sv-SE" dirty="0"/>
              <a:t>Massaleveranser till vissa marknader  2019</a:t>
            </a:r>
          </a:p>
        </p:txBody>
      </p:sp>
      <p:pic>
        <p:nvPicPr>
          <p:cNvPr id="9" name="Platshållare för innehåll 8">
            <a:extLst>
              <a:ext uri="{FF2B5EF4-FFF2-40B4-BE49-F238E27FC236}">
                <a16:creationId xmlns:a16="http://schemas.microsoft.com/office/drawing/2014/main" id="{5414D5CD-785B-4D60-A93B-DCAD6DA2A66E}"/>
              </a:ext>
            </a:extLst>
          </p:cNvPr>
          <p:cNvPicPr>
            <a:picLocks noGrp="1" noChangeAspect="1"/>
          </p:cNvPicPr>
          <p:nvPr>
            <p:ph idx="1"/>
          </p:nvPr>
        </p:nvPicPr>
        <p:blipFill>
          <a:blip r:embed="rId3"/>
          <a:stretch>
            <a:fillRect/>
          </a:stretch>
        </p:blipFill>
        <p:spPr>
          <a:xfrm>
            <a:off x="588963" y="1404938"/>
            <a:ext cx="10217889" cy="4724400"/>
          </a:xfrm>
          <a:prstGeom prst="rect">
            <a:avLst/>
          </a:prstGeom>
        </p:spPr>
      </p:pic>
    </p:spTree>
    <p:extLst>
      <p:ext uri="{BB962C8B-B14F-4D97-AF65-F5344CB8AC3E}">
        <p14:creationId xmlns:p14="http://schemas.microsoft.com/office/powerpoint/2010/main" val="747393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D632BB-F14B-4DAA-9887-817FD9A3DEAC}"/>
              </a:ext>
            </a:extLst>
          </p:cNvPr>
          <p:cNvSpPr>
            <a:spLocks noGrp="1"/>
          </p:cNvSpPr>
          <p:nvPr>
            <p:ph type="title"/>
          </p:nvPr>
        </p:nvSpPr>
        <p:spPr/>
        <p:txBody>
          <a:bodyPr/>
          <a:lstStyle/>
          <a:p>
            <a:r>
              <a:rPr lang="sv-SE" altLang="sv-SE" sz="3200" dirty="0"/>
              <a:t>Strukturutveckling i massaindustrin</a:t>
            </a:r>
            <a:endParaRPr lang="sv-SE" dirty="0"/>
          </a:p>
        </p:txBody>
      </p:sp>
      <p:sp>
        <p:nvSpPr>
          <p:cNvPr id="4" name="textruta 3">
            <a:extLst>
              <a:ext uri="{FF2B5EF4-FFF2-40B4-BE49-F238E27FC236}">
                <a16:creationId xmlns:a16="http://schemas.microsoft.com/office/drawing/2014/main" id="{854FB6B9-95B2-491B-84FC-11C94307AD33}"/>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8" name="Platshållare för innehåll 7">
            <a:extLst>
              <a:ext uri="{FF2B5EF4-FFF2-40B4-BE49-F238E27FC236}">
                <a16:creationId xmlns:a16="http://schemas.microsoft.com/office/drawing/2014/main" id="{773E6C24-679E-444D-9FD6-D59EE73E6FEC}"/>
              </a:ext>
            </a:extLst>
          </p:cNvPr>
          <p:cNvPicPr>
            <a:picLocks noGrp="1" noChangeAspect="1"/>
          </p:cNvPicPr>
          <p:nvPr>
            <p:ph idx="1"/>
          </p:nvPr>
        </p:nvPicPr>
        <p:blipFill>
          <a:blip r:embed="rId3"/>
          <a:stretch>
            <a:fillRect/>
          </a:stretch>
        </p:blipFill>
        <p:spPr>
          <a:xfrm>
            <a:off x="588963" y="1376363"/>
            <a:ext cx="10816581" cy="4486967"/>
          </a:xfrm>
          <a:prstGeom prst="rect">
            <a:avLst/>
          </a:prstGeom>
        </p:spPr>
      </p:pic>
    </p:spTree>
    <p:extLst>
      <p:ext uri="{BB962C8B-B14F-4D97-AF65-F5344CB8AC3E}">
        <p14:creationId xmlns:p14="http://schemas.microsoft.com/office/powerpoint/2010/main" val="3550753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227CA4-9899-4765-84D1-BD8B2A618B59}"/>
              </a:ext>
            </a:extLst>
          </p:cNvPr>
          <p:cNvSpPr>
            <a:spLocks noGrp="1"/>
          </p:cNvSpPr>
          <p:nvPr>
            <p:ph type="title"/>
          </p:nvPr>
        </p:nvSpPr>
        <p:spPr/>
        <p:txBody>
          <a:bodyPr/>
          <a:lstStyle/>
          <a:p>
            <a:r>
              <a:rPr lang="sv-SE" sz="3200" dirty="0">
                <a:solidFill>
                  <a:srgbClr val="FF0000"/>
                </a:solidFill>
              </a:rPr>
              <a:t>Struktur- tillverkning </a:t>
            </a:r>
            <a:r>
              <a:rPr lang="sv-SE" sz="3200" dirty="0"/>
              <a:t>av marknadsmassa 2019</a:t>
            </a:r>
            <a:endParaRPr lang="sv-SE" dirty="0"/>
          </a:p>
        </p:txBody>
      </p:sp>
      <p:sp>
        <p:nvSpPr>
          <p:cNvPr id="5" name="textruta 4">
            <a:extLst>
              <a:ext uri="{FF2B5EF4-FFF2-40B4-BE49-F238E27FC236}">
                <a16:creationId xmlns:a16="http://schemas.microsoft.com/office/drawing/2014/main" id="{6615CA77-B330-4866-9E82-987C8E33EF32}"/>
              </a:ext>
            </a:extLst>
          </p:cNvPr>
          <p:cNvSpPr txBox="1"/>
          <p:nvPr/>
        </p:nvSpPr>
        <p:spPr>
          <a:xfrm>
            <a:off x="287867" y="6248400"/>
            <a:ext cx="3200400" cy="307777"/>
          </a:xfrm>
          <a:prstGeom prst="rect">
            <a:avLst/>
          </a:prstGeom>
          <a:noFill/>
        </p:spPr>
        <p:txBody>
          <a:bodyPr wrap="square" rtlCol="0">
            <a:spAutoFit/>
          </a:bodyPr>
          <a:lstStyle/>
          <a:p>
            <a:r>
              <a:rPr lang="sv-SE" sz="1400" dirty="0"/>
              <a:t>Källa: Skogsindustrierna</a:t>
            </a:r>
          </a:p>
        </p:txBody>
      </p:sp>
      <p:pic>
        <p:nvPicPr>
          <p:cNvPr id="8" name="Platshållare för innehåll 7">
            <a:extLst>
              <a:ext uri="{FF2B5EF4-FFF2-40B4-BE49-F238E27FC236}">
                <a16:creationId xmlns:a16="http://schemas.microsoft.com/office/drawing/2014/main" id="{4B26A2FA-BC6F-4A9A-82BD-8AEFB2A6C727}"/>
              </a:ext>
            </a:extLst>
          </p:cNvPr>
          <p:cNvPicPr>
            <a:picLocks noGrp="1" noChangeAspect="1"/>
          </p:cNvPicPr>
          <p:nvPr>
            <p:ph idx="1"/>
          </p:nvPr>
        </p:nvPicPr>
        <p:blipFill>
          <a:blip r:embed="rId3"/>
          <a:stretch>
            <a:fillRect/>
          </a:stretch>
        </p:blipFill>
        <p:spPr>
          <a:xfrm>
            <a:off x="591409" y="1376363"/>
            <a:ext cx="11012357" cy="4403725"/>
          </a:xfrm>
          <a:prstGeom prst="rect">
            <a:avLst/>
          </a:prstGeom>
        </p:spPr>
      </p:pic>
    </p:spTree>
    <p:extLst>
      <p:ext uri="{BB962C8B-B14F-4D97-AF65-F5344CB8AC3E}">
        <p14:creationId xmlns:p14="http://schemas.microsoft.com/office/powerpoint/2010/main" val="3481350225"/>
      </p:ext>
    </p:extLst>
  </p:cSld>
  <p:clrMapOvr>
    <a:masterClrMapping/>
  </p:clrMapOvr>
</p:sld>
</file>

<file path=ppt/theme/theme1.xml><?xml version="1.0" encoding="utf-8"?>
<a:theme xmlns:a="http://schemas.openxmlformats.org/drawingml/2006/main" name="Skogsindustrierna">
  <a:themeElements>
    <a:clrScheme name="Skogsindustrierna_Colors">
      <a:dk1>
        <a:srgbClr val="000000"/>
      </a:dk1>
      <a:lt1>
        <a:srgbClr val="FFFFFF"/>
      </a:lt1>
      <a:dk2>
        <a:srgbClr val="44546A"/>
      </a:dk2>
      <a:lt2>
        <a:srgbClr val="E7E6E6"/>
      </a:lt2>
      <a:accent1>
        <a:srgbClr val="93B378"/>
      </a:accent1>
      <a:accent2>
        <a:srgbClr val="7992A5"/>
      </a:accent2>
      <a:accent3>
        <a:srgbClr val="F08046"/>
      </a:accent3>
      <a:accent4>
        <a:srgbClr val="E5F6DC"/>
      </a:accent4>
      <a:accent5>
        <a:srgbClr val="96B5A8"/>
      </a:accent5>
      <a:accent6>
        <a:srgbClr val="E0F9EA"/>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kogsindustrierna 16x9.potx" id="{6FC1845B-987F-4B3D-9DD3-EBEBC1C02183}" vid="{93D2A11F-F7EC-450C-86B2-15E8F524E372}"/>
    </a:ext>
  </a:extLst>
</a:theme>
</file>

<file path=ppt/theme/theme2.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Skogsindustrierna_Colors">
      <a:dk1>
        <a:srgbClr val="000000"/>
      </a:dk1>
      <a:lt1>
        <a:srgbClr val="FFFFFF"/>
      </a:lt1>
      <a:dk2>
        <a:srgbClr val="44546A"/>
      </a:dk2>
      <a:lt2>
        <a:srgbClr val="E7E6E6"/>
      </a:lt2>
      <a:accent1>
        <a:srgbClr val="E0F9EA"/>
      </a:accent1>
      <a:accent2>
        <a:srgbClr val="93B379"/>
      </a:accent2>
      <a:accent3>
        <a:srgbClr val="93B5A5"/>
      </a:accent3>
      <a:accent4>
        <a:srgbClr val="7992A5"/>
      </a:accent4>
      <a:accent5>
        <a:srgbClr val="FF8134"/>
      </a:accent5>
      <a:accent6>
        <a:srgbClr val="E5F6DC"/>
      </a:accent6>
      <a:hlink>
        <a:srgbClr val="0563C1"/>
      </a:hlink>
      <a:folHlink>
        <a:srgbClr val="954F72"/>
      </a:folHlink>
    </a:clrScheme>
    <a:fontScheme name="Skogsindustrierna_Fonts">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Skogsindustrierna 16x9</Template>
  <TotalTime>2719</TotalTime>
  <Words>868</Words>
  <Application>Microsoft Office PowerPoint</Application>
  <PresentationFormat>Bredbild</PresentationFormat>
  <Paragraphs>52</Paragraphs>
  <Slides>11</Slides>
  <Notes>10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11</vt:i4>
      </vt:variant>
    </vt:vector>
  </HeadingPairs>
  <TitlesOfParts>
    <vt:vector size="14" baseType="lpstr">
      <vt:lpstr>Arial</vt:lpstr>
      <vt:lpstr>Century Gothic</vt:lpstr>
      <vt:lpstr>Skogsindustrierna</vt:lpstr>
      <vt:lpstr>Massa 1980-2019 Produktion och leveranser</vt:lpstr>
      <vt:lpstr>Produktion och export av massa 2019</vt:lpstr>
      <vt:lpstr>Europa är skogsindustrins huvudmarknad 2019</vt:lpstr>
      <vt:lpstr>Europa är skogsindustrins huvudmarknad 2019</vt:lpstr>
      <vt:lpstr>Produktion av marknadsmassa i Sverige 2019</vt:lpstr>
      <vt:lpstr>Export av massa, fördelad på produktslag</vt:lpstr>
      <vt:lpstr>Massaleveranser till vissa marknader  2019</vt:lpstr>
      <vt:lpstr>Strukturutveckling i massaindustrin</vt:lpstr>
      <vt:lpstr>Struktur- tillverkning av marknadsmassa 2019</vt:lpstr>
      <vt:lpstr>Massaproduktion 2017-2019</vt:lpstr>
      <vt:lpstr>Strukturutveckling massa 1980-2019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Heinsoo, Katrin</dc:creator>
  <cp:lastModifiedBy>Kull, Axelina</cp:lastModifiedBy>
  <cp:revision>95</cp:revision>
  <dcterms:created xsi:type="dcterms:W3CDTF">2019-02-07T09:21:41Z</dcterms:created>
  <dcterms:modified xsi:type="dcterms:W3CDTF">2020-04-09T14:34:25Z</dcterms:modified>
</cp:coreProperties>
</file>