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4" r:id="rId8"/>
    <p:sldId id="303" r:id="rId9"/>
    <p:sldId id="305" r:id="rId10"/>
    <p:sldId id="302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4" r:id="rId22"/>
    <p:sldId id="267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4" r:id="rId41"/>
    <p:sldId id="285" r:id="rId42"/>
    <p:sldId id="263" r:id="rId4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37F50"/>
    <a:srgbClr val="D9E6F5"/>
    <a:srgbClr val="E0F9EA"/>
    <a:srgbClr val="E5F6DC"/>
    <a:srgbClr val="7992A5"/>
    <a:srgbClr val="94B5AB"/>
    <a:srgbClr val="93B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96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28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nsfiler01\ARBMNN$\Documents\Excelmall%20SI\diagrammall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Kopia%20av%20NBSK%20prisindex%20Katrin%20uppdaterad%20samt%20ny%20massaprisgra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S&#229;%20g&#229;r%20det%20f&#246;r%20skogsindustrin%20arikv\s&#229;%20g&#229;r%20det%20f&#246;r%20skogsindustrin\KI%20konjunkturbarometer%20papper2010053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oktober%202016\Rullande%2012%20m&#229;nader%20av%20grafiskt%20samt%20&#246;vrigt%20pappe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mars%202016\pappersexport%20per%20region%20(sparad%20automatiskt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nsfiler01\ARBKHO$\Documents\kahe\ARBKHO\kahe\STATISTI\mats\s&#229;%20g&#229;r%20det%20f&#246;r%20skogsindustrin\oktober%202016\EPIS,%20CEPI%20%20-%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Roaming\Microsoft\Excel\CEPI%20produktion%20m&#229;nad%20samt%20glidande%20(version%201).xlsb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nsfiler01\ARBKHO$\Documents\kahe\ARBKHO\kahe\STATISTI\mats\s&#229;%20g&#229;r%20det%20f&#246;r%20skogsindustrin\aarbetsunderlag\Kopia%20av%20International%20Page%202015%20kv3%20(sparad%20automatiskt)%20(&#229;terskapad)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nsfiler01\ARBKHO$\Documents\kahe\ARBKHO\kahe\STATISTI\mats\s&#229;%20g&#229;r%20det%20f&#246;r%20skogsindustrin\europeisk%20efterfr&#229;gan%20av%20grafiskt%20papper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nsfiler01\ARBKHO$\Documents\kahe\ARBKHO\kahe\STATISTI\mats\s&#229;%20g&#229;r%20det%20f&#246;r%20skogsindustrin\europeisk%20efterfr&#229;gan%20av%20grafiskt%20papp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MNN$\Documents\Handelsstatistik\Sveriges%20export%20tr&#228;varor\STOR%20alla%20produk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oktober%202016\leveranser%20Euroraph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oktober%202016\diverse%20ber&#228;kningsunderlag%20f&#246;rpackningsmaterial%20%20(sparad%20automatiskt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rianne\uppf&#246;ljning%20SCB\exportv&#228;rde\Exportv&#228;rde%20%202016-10-03%20(sparad%20automatiskt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S&#229;%20g&#229;r%20det%20f&#246;r%20skogsindustrin%20arikv\s&#229;%20g&#229;r%20det%20f&#246;r%20skogsindustrin\KI%20konjunkturbarometer%20mass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juni%202016\rullande%20&#229;rsproduktion%20massa%20och%20papper%20%20%20(sparad%20automatiskt)%20(sparad%20automatiskt)%20(sparad%20automatiskt)%20(sparad%20automatiskt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Diagram%20i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nsfiler01\ARBKHO$\Documents\kahe\ARBKHO\kahe\STATISTI\mats\s&#229;%20g&#229;r%20det%20f&#246;r%20skogsindustrin\oktober%202016\massaleveranse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juni%202016\EPI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nsfiler01\ARBKHO$\Documents\kahe\ARBKHO\kahe\STATISTI\mats\s&#229;%20g&#229;r%20det%20f&#246;r%20skogsindustrin\oktober%202016\EPIS,%20CEPI%20%20-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juni%202016\EP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3639917350756"/>
          <c:y val="9.8434004474272932E-2"/>
          <c:w val="0.82342681632880999"/>
          <c:h val="0.66359315823777065"/>
        </c:manualLayout>
      </c:layout>
      <c:lineChart>
        <c:grouping val="standard"/>
        <c:varyColors val="0"/>
        <c:ser>
          <c:idx val="0"/>
          <c:order val="0"/>
          <c:tx>
            <c:v>Sågverk</c:v>
          </c:tx>
          <c:spPr>
            <a:ln w="34925" cap="rnd">
              <a:solidFill>
                <a:srgbClr val="93B379"/>
              </a:solidFill>
              <a:round/>
            </a:ln>
            <a:effectLst/>
          </c:spPr>
          <c:marker>
            <c:symbol val="none"/>
          </c:marker>
          <c:cat>
            <c:numRef>
              <c:f>'[5]Indata månadsserier'!$CV$6:$GV$6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'[5]Indata månadsserier'!$CV$9:$GV$9</c:f>
              <c:numCache>
                <c:formatCode>General</c:formatCode>
                <c:ptCount val="105"/>
                <c:pt idx="0">
                  <c:v>83.5</c:v>
                </c:pt>
                <c:pt idx="1">
                  <c:v>82.3</c:v>
                </c:pt>
                <c:pt idx="2">
                  <c:v>79.900000000000006</c:v>
                </c:pt>
                <c:pt idx="3">
                  <c:v>77.2</c:v>
                </c:pt>
                <c:pt idx="4">
                  <c:v>75.7</c:v>
                </c:pt>
                <c:pt idx="5">
                  <c:v>73.900000000000006</c:v>
                </c:pt>
                <c:pt idx="6">
                  <c:v>76.099999999999994</c:v>
                </c:pt>
                <c:pt idx="7">
                  <c:v>74.599999999999994</c:v>
                </c:pt>
                <c:pt idx="8">
                  <c:v>79.400000000000006</c:v>
                </c:pt>
                <c:pt idx="9">
                  <c:v>84.7</c:v>
                </c:pt>
                <c:pt idx="10">
                  <c:v>81.8</c:v>
                </c:pt>
                <c:pt idx="11">
                  <c:v>81.099999999999994</c:v>
                </c:pt>
                <c:pt idx="12">
                  <c:v>83.1</c:v>
                </c:pt>
                <c:pt idx="13">
                  <c:v>81.099999999999994</c:v>
                </c:pt>
                <c:pt idx="14">
                  <c:v>83</c:v>
                </c:pt>
                <c:pt idx="15">
                  <c:v>89.5</c:v>
                </c:pt>
                <c:pt idx="16">
                  <c:v>94.8</c:v>
                </c:pt>
                <c:pt idx="17">
                  <c:v>103.9</c:v>
                </c:pt>
                <c:pt idx="18">
                  <c:v>105.9</c:v>
                </c:pt>
                <c:pt idx="19">
                  <c:v>110.5</c:v>
                </c:pt>
                <c:pt idx="20">
                  <c:v>108.5</c:v>
                </c:pt>
                <c:pt idx="21">
                  <c:v>107.2</c:v>
                </c:pt>
                <c:pt idx="22">
                  <c:v>119.4</c:v>
                </c:pt>
                <c:pt idx="23">
                  <c:v>113</c:v>
                </c:pt>
                <c:pt idx="24">
                  <c:v>113.4</c:v>
                </c:pt>
                <c:pt idx="25">
                  <c:v>114.7</c:v>
                </c:pt>
                <c:pt idx="26">
                  <c:v>114</c:v>
                </c:pt>
                <c:pt idx="27">
                  <c:v>110.6</c:v>
                </c:pt>
                <c:pt idx="28">
                  <c:v>105.6</c:v>
                </c:pt>
                <c:pt idx="29">
                  <c:v>100.5</c:v>
                </c:pt>
                <c:pt idx="30">
                  <c:v>99.4</c:v>
                </c:pt>
                <c:pt idx="31">
                  <c:v>99.9</c:v>
                </c:pt>
                <c:pt idx="32">
                  <c:v>99.5</c:v>
                </c:pt>
                <c:pt idx="33">
                  <c:v>98.4</c:v>
                </c:pt>
                <c:pt idx="34">
                  <c:v>90.5</c:v>
                </c:pt>
                <c:pt idx="35">
                  <c:v>94.1</c:v>
                </c:pt>
                <c:pt idx="36">
                  <c:v>92.3</c:v>
                </c:pt>
                <c:pt idx="37">
                  <c:v>92.6</c:v>
                </c:pt>
                <c:pt idx="38">
                  <c:v>89.6</c:v>
                </c:pt>
                <c:pt idx="39">
                  <c:v>92.8</c:v>
                </c:pt>
                <c:pt idx="40">
                  <c:v>93.9</c:v>
                </c:pt>
                <c:pt idx="41">
                  <c:v>93.8</c:v>
                </c:pt>
                <c:pt idx="42">
                  <c:v>94.8</c:v>
                </c:pt>
                <c:pt idx="43">
                  <c:v>92.3</c:v>
                </c:pt>
                <c:pt idx="44">
                  <c:v>93.6</c:v>
                </c:pt>
                <c:pt idx="45">
                  <c:v>88.9</c:v>
                </c:pt>
                <c:pt idx="46">
                  <c:v>92</c:v>
                </c:pt>
                <c:pt idx="47">
                  <c:v>91.3</c:v>
                </c:pt>
                <c:pt idx="48">
                  <c:v>87.6</c:v>
                </c:pt>
                <c:pt idx="49">
                  <c:v>95.9</c:v>
                </c:pt>
                <c:pt idx="50">
                  <c:v>99.3</c:v>
                </c:pt>
                <c:pt idx="51">
                  <c:v>98.9</c:v>
                </c:pt>
                <c:pt idx="52">
                  <c:v>96.6</c:v>
                </c:pt>
                <c:pt idx="53">
                  <c:v>100.1</c:v>
                </c:pt>
                <c:pt idx="54">
                  <c:v>96.9</c:v>
                </c:pt>
                <c:pt idx="55">
                  <c:v>94.4</c:v>
                </c:pt>
                <c:pt idx="56">
                  <c:v>89.8</c:v>
                </c:pt>
                <c:pt idx="57">
                  <c:v>87.6</c:v>
                </c:pt>
                <c:pt idx="58">
                  <c:v>91.6</c:v>
                </c:pt>
                <c:pt idx="59">
                  <c:v>94.6</c:v>
                </c:pt>
                <c:pt idx="60">
                  <c:v>99.3</c:v>
                </c:pt>
                <c:pt idx="61">
                  <c:v>98.9</c:v>
                </c:pt>
                <c:pt idx="62">
                  <c:v>99.4</c:v>
                </c:pt>
                <c:pt idx="63">
                  <c:v>101.3</c:v>
                </c:pt>
                <c:pt idx="64">
                  <c:v>99.4</c:v>
                </c:pt>
                <c:pt idx="65">
                  <c:v>100.4</c:v>
                </c:pt>
                <c:pt idx="66">
                  <c:v>96.9</c:v>
                </c:pt>
                <c:pt idx="67">
                  <c:v>102.3</c:v>
                </c:pt>
                <c:pt idx="68">
                  <c:v>108.3</c:v>
                </c:pt>
                <c:pt idx="69">
                  <c:v>113</c:v>
                </c:pt>
                <c:pt idx="70">
                  <c:v>113.9</c:v>
                </c:pt>
                <c:pt idx="71">
                  <c:v>113.1</c:v>
                </c:pt>
                <c:pt idx="72">
                  <c:v>112.5</c:v>
                </c:pt>
                <c:pt idx="73">
                  <c:v>110.9</c:v>
                </c:pt>
                <c:pt idx="74">
                  <c:v>111.2</c:v>
                </c:pt>
                <c:pt idx="75">
                  <c:v>105.4</c:v>
                </c:pt>
                <c:pt idx="76">
                  <c:v>106.8</c:v>
                </c:pt>
                <c:pt idx="77">
                  <c:v>106.4</c:v>
                </c:pt>
                <c:pt idx="78">
                  <c:v>104.2</c:v>
                </c:pt>
                <c:pt idx="79">
                  <c:v>105.7</c:v>
                </c:pt>
                <c:pt idx="80">
                  <c:v>102.2</c:v>
                </c:pt>
                <c:pt idx="81">
                  <c:v>102.2</c:v>
                </c:pt>
                <c:pt idx="82">
                  <c:v>101.9</c:v>
                </c:pt>
                <c:pt idx="83">
                  <c:v>99.4</c:v>
                </c:pt>
                <c:pt idx="84">
                  <c:v>97.9</c:v>
                </c:pt>
                <c:pt idx="85">
                  <c:v>97</c:v>
                </c:pt>
                <c:pt idx="86">
                  <c:v>96</c:v>
                </c:pt>
                <c:pt idx="87">
                  <c:v>94</c:v>
                </c:pt>
                <c:pt idx="88">
                  <c:v>98.2</c:v>
                </c:pt>
                <c:pt idx="89">
                  <c:v>97.4</c:v>
                </c:pt>
                <c:pt idx="90">
                  <c:v>98.1</c:v>
                </c:pt>
                <c:pt idx="91">
                  <c:v>100</c:v>
                </c:pt>
                <c:pt idx="92">
                  <c:v>101.1</c:v>
                </c:pt>
                <c:pt idx="93">
                  <c:v>104.5</c:v>
                </c:pt>
                <c:pt idx="94">
                  <c:v>97.2</c:v>
                </c:pt>
                <c:pt idx="95">
                  <c:v>108.7</c:v>
                </c:pt>
                <c:pt idx="96">
                  <c:v>101.6</c:v>
                </c:pt>
                <c:pt idx="97">
                  <c:v>96.2</c:v>
                </c:pt>
                <c:pt idx="98">
                  <c:v>101</c:v>
                </c:pt>
                <c:pt idx="99">
                  <c:v>106.2</c:v>
                </c:pt>
                <c:pt idx="100">
                  <c:v>105</c:v>
                </c:pt>
                <c:pt idx="101">
                  <c:v>105.7</c:v>
                </c:pt>
                <c:pt idx="102">
                  <c:v>106.9</c:v>
                </c:pt>
                <c:pt idx="103">
                  <c:v>101.9</c:v>
                </c:pt>
                <c:pt idx="104">
                  <c:v>101.3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229928"/>
        <c:axId val="568439440"/>
      </c:lineChart>
      <c:catAx>
        <c:axId val="31722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8439440"/>
        <c:crosses val="autoZero"/>
        <c:auto val="1"/>
        <c:lblAlgn val="ctr"/>
        <c:lblOffset val="100"/>
        <c:tickLblSkip val="24"/>
        <c:noMultiLvlLbl val="0"/>
      </c:catAx>
      <c:valAx>
        <c:axId val="56843944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722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5723251356586"/>
          <c:y val="0.18321905638083902"/>
          <c:w val="0.70878521687679219"/>
          <c:h val="0.64961910688998925"/>
        </c:manualLayout>
      </c:layout>
      <c:lineChart>
        <c:grouping val="standard"/>
        <c:varyColors val="0"/>
        <c:ser>
          <c:idx val="0"/>
          <c:order val="0"/>
          <c:tx>
            <c:strRef>
              <c:f>'[1]underlag pris'!$B$1</c:f>
              <c:strCache>
                <c:ptCount val="1"/>
                <c:pt idx="0">
                  <c:v>USD</c:v>
                </c:pt>
              </c:strCache>
            </c:strRef>
          </c:tx>
          <c:spPr>
            <a:ln w="41275">
              <a:solidFill>
                <a:srgbClr val="E06E22"/>
              </a:solidFill>
            </a:ln>
          </c:spPr>
          <c:marker>
            <c:symbol val="none"/>
          </c:marker>
          <c:cat>
            <c:strRef>
              <c:f>'[1]underlag pris'!$A$110:$A$245</c:f>
              <c:strCache>
                <c:ptCount val="136"/>
                <c:pt idx="0">
                  <c:v>2004</c:v>
                </c:pt>
                <c:pt idx="3">
                  <c:v>apr</c:v>
                </c:pt>
                <c:pt idx="9">
                  <c:v>okt</c:v>
                </c:pt>
                <c:pt idx="12">
                  <c:v>2005</c:v>
                </c:pt>
                <c:pt idx="15">
                  <c:v>apr</c:v>
                </c:pt>
                <c:pt idx="21">
                  <c:v>okt</c:v>
                </c:pt>
                <c:pt idx="24">
                  <c:v>2006</c:v>
                </c:pt>
                <c:pt idx="27">
                  <c:v>apr</c:v>
                </c:pt>
                <c:pt idx="33">
                  <c:v>okt</c:v>
                </c:pt>
                <c:pt idx="36">
                  <c:v>2007</c:v>
                </c:pt>
                <c:pt idx="39">
                  <c:v>apr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2008</c:v>
                </c:pt>
                <c:pt idx="51">
                  <c:v>apr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2009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maj</c:v>
                </c:pt>
                <c:pt idx="65">
                  <c:v>jun</c:v>
                </c:pt>
                <c:pt idx="67">
                  <c:v>aug</c:v>
                </c:pt>
                <c:pt idx="68">
                  <c:v>sep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2010</c:v>
                </c:pt>
                <c:pt idx="73">
                  <c:v>feb</c:v>
                </c:pt>
                <c:pt idx="74">
                  <c:v>mars </c:v>
                </c:pt>
                <c:pt idx="75">
                  <c:v>apr</c:v>
                </c:pt>
                <c:pt idx="76">
                  <c:v>maj</c:v>
                </c:pt>
                <c:pt idx="77">
                  <c:v>jun</c:v>
                </c:pt>
                <c:pt idx="79">
                  <c:v>aug</c:v>
                </c:pt>
                <c:pt idx="80">
                  <c:v>sep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2011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maj</c:v>
                </c:pt>
                <c:pt idx="89">
                  <c:v>jun</c:v>
                </c:pt>
                <c:pt idx="91">
                  <c:v>aug</c:v>
                </c:pt>
                <c:pt idx="92">
                  <c:v>sep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2012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maj</c:v>
                </c:pt>
                <c:pt idx="101">
                  <c:v>jun</c:v>
                </c:pt>
                <c:pt idx="103">
                  <c:v>aug</c:v>
                </c:pt>
                <c:pt idx="104">
                  <c:v>sep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2013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2014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2015</c:v>
                </c:pt>
                <c:pt idx="133">
                  <c:v>feb</c:v>
                </c:pt>
                <c:pt idx="134">
                  <c:v>mars</c:v>
                </c:pt>
                <c:pt idx="135">
                  <c:v>april</c:v>
                </c:pt>
              </c:strCache>
            </c:strRef>
          </c:cat>
          <c:val>
            <c:numRef>
              <c:f>'[1]underlag pris'!$B$110:$B$245</c:f>
              <c:numCache>
                <c:formatCode>General</c:formatCode>
                <c:ptCount val="136"/>
                <c:pt idx="0">
                  <c:v>560</c:v>
                </c:pt>
                <c:pt idx="1">
                  <c:v>560</c:v>
                </c:pt>
                <c:pt idx="2">
                  <c:v>620</c:v>
                </c:pt>
                <c:pt idx="3">
                  <c:v>620</c:v>
                </c:pt>
                <c:pt idx="4">
                  <c:v>640</c:v>
                </c:pt>
                <c:pt idx="5">
                  <c:v>640</c:v>
                </c:pt>
                <c:pt idx="6">
                  <c:v>650</c:v>
                </c:pt>
                <c:pt idx="7">
                  <c:v>640</c:v>
                </c:pt>
                <c:pt idx="8">
                  <c:v>620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620</c:v>
                </c:pt>
                <c:pt idx="13">
                  <c:v>640</c:v>
                </c:pt>
                <c:pt idx="14">
                  <c:v>640</c:v>
                </c:pt>
                <c:pt idx="15">
                  <c:v>640</c:v>
                </c:pt>
                <c:pt idx="16">
                  <c:v>620</c:v>
                </c:pt>
                <c:pt idx="17">
                  <c:v>590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590</c:v>
                </c:pt>
                <c:pt idx="23">
                  <c:v>590</c:v>
                </c:pt>
                <c:pt idx="24">
                  <c:v>590</c:v>
                </c:pt>
                <c:pt idx="25">
                  <c:v>620</c:v>
                </c:pt>
                <c:pt idx="26">
                  <c:v>625</c:v>
                </c:pt>
                <c:pt idx="27">
                  <c:v>630</c:v>
                </c:pt>
                <c:pt idx="28">
                  <c:v>630</c:v>
                </c:pt>
                <c:pt idx="29">
                  <c:v>650</c:v>
                </c:pt>
                <c:pt idx="30">
                  <c:v>690</c:v>
                </c:pt>
                <c:pt idx="31">
                  <c:v>710</c:v>
                </c:pt>
                <c:pt idx="32">
                  <c:v>710</c:v>
                </c:pt>
                <c:pt idx="33">
                  <c:v>710</c:v>
                </c:pt>
                <c:pt idx="34">
                  <c:v>730</c:v>
                </c:pt>
                <c:pt idx="35">
                  <c:v>730</c:v>
                </c:pt>
                <c:pt idx="36">
                  <c:v>740</c:v>
                </c:pt>
                <c:pt idx="37">
                  <c:v>760</c:v>
                </c:pt>
                <c:pt idx="38">
                  <c:v>760</c:v>
                </c:pt>
                <c:pt idx="39">
                  <c:v>770</c:v>
                </c:pt>
                <c:pt idx="40">
                  <c:v>780</c:v>
                </c:pt>
                <c:pt idx="41">
                  <c:v>780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800</c:v>
                </c:pt>
                <c:pt idx="46">
                  <c:v>850</c:v>
                </c:pt>
                <c:pt idx="47">
                  <c:v>865</c:v>
                </c:pt>
                <c:pt idx="48">
                  <c:v>880</c:v>
                </c:pt>
                <c:pt idx="49">
                  <c:v>880</c:v>
                </c:pt>
                <c:pt idx="50">
                  <c:v>880</c:v>
                </c:pt>
                <c:pt idx="51">
                  <c:v>880</c:v>
                </c:pt>
                <c:pt idx="52">
                  <c:v>900</c:v>
                </c:pt>
                <c:pt idx="53">
                  <c:v>900</c:v>
                </c:pt>
                <c:pt idx="54">
                  <c:v>890</c:v>
                </c:pt>
                <c:pt idx="55">
                  <c:v>880</c:v>
                </c:pt>
                <c:pt idx="56">
                  <c:v>850</c:v>
                </c:pt>
                <c:pt idx="57">
                  <c:v>780</c:v>
                </c:pt>
                <c:pt idx="58">
                  <c:v>730</c:v>
                </c:pt>
                <c:pt idx="59">
                  <c:v>680</c:v>
                </c:pt>
                <c:pt idx="60">
                  <c:v>630</c:v>
                </c:pt>
                <c:pt idx="61">
                  <c:v>590</c:v>
                </c:pt>
                <c:pt idx="62">
                  <c:v>570</c:v>
                </c:pt>
                <c:pt idx="63">
                  <c:v>570</c:v>
                </c:pt>
                <c:pt idx="64">
                  <c:v>570</c:v>
                </c:pt>
                <c:pt idx="65">
                  <c:v>600</c:v>
                </c:pt>
                <c:pt idx="66">
                  <c:v>630</c:v>
                </c:pt>
                <c:pt idx="67">
                  <c:v>660</c:v>
                </c:pt>
                <c:pt idx="68">
                  <c:v>690</c:v>
                </c:pt>
                <c:pt idx="69">
                  <c:v>730</c:v>
                </c:pt>
                <c:pt idx="70">
                  <c:v>760</c:v>
                </c:pt>
                <c:pt idx="71">
                  <c:v>800</c:v>
                </c:pt>
                <c:pt idx="72">
                  <c:v>830</c:v>
                </c:pt>
                <c:pt idx="73">
                  <c:v>860</c:v>
                </c:pt>
                <c:pt idx="74">
                  <c:v>890</c:v>
                </c:pt>
                <c:pt idx="75">
                  <c:v>930</c:v>
                </c:pt>
                <c:pt idx="76">
                  <c:v>960</c:v>
                </c:pt>
                <c:pt idx="77">
                  <c:v>980</c:v>
                </c:pt>
                <c:pt idx="78">
                  <c:v>980</c:v>
                </c:pt>
                <c:pt idx="79">
                  <c:v>980</c:v>
                </c:pt>
                <c:pt idx="80">
                  <c:v>980</c:v>
                </c:pt>
                <c:pt idx="81">
                  <c:v>960</c:v>
                </c:pt>
                <c:pt idx="82">
                  <c:v>950</c:v>
                </c:pt>
                <c:pt idx="83">
                  <c:v>950</c:v>
                </c:pt>
                <c:pt idx="84">
                  <c:v>950</c:v>
                </c:pt>
                <c:pt idx="85">
                  <c:v>950</c:v>
                </c:pt>
                <c:pt idx="86">
                  <c:v>980</c:v>
                </c:pt>
                <c:pt idx="87">
                  <c:v>1010</c:v>
                </c:pt>
                <c:pt idx="88">
                  <c:v>1010</c:v>
                </c:pt>
                <c:pt idx="89">
                  <c:v>1025</c:v>
                </c:pt>
                <c:pt idx="90">
                  <c:v>1000</c:v>
                </c:pt>
                <c:pt idx="91">
                  <c:v>980</c:v>
                </c:pt>
                <c:pt idx="92">
                  <c:v>950</c:v>
                </c:pt>
                <c:pt idx="93">
                  <c:v>900</c:v>
                </c:pt>
                <c:pt idx="94">
                  <c:v>850</c:v>
                </c:pt>
                <c:pt idx="95">
                  <c:v>820</c:v>
                </c:pt>
                <c:pt idx="96">
                  <c:v>830</c:v>
                </c:pt>
                <c:pt idx="97">
                  <c:v>830</c:v>
                </c:pt>
                <c:pt idx="98">
                  <c:v>840</c:v>
                </c:pt>
                <c:pt idx="99">
                  <c:v>850</c:v>
                </c:pt>
                <c:pt idx="100">
                  <c:v>840</c:v>
                </c:pt>
                <c:pt idx="101">
                  <c:v>830</c:v>
                </c:pt>
                <c:pt idx="102">
                  <c:v>800</c:v>
                </c:pt>
                <c:pt idx="103">
                  <c:v>770</c:v>
                </c:pt>
                <c:pt idx="104">
                  <c:v>750</c:v>
                </c:pt>
                <c:pt idx="105">
                  <c:v>780</c:v>
                </c:pt>
                <c:pt idx="106">
                  <c:v>810</c:v>
                </c:pt>
                <c:pt idx="107">
                  <c:v>810</c:v>
                </c:pt>
                <c:pt idx="108">
                  <c:v>820</c:v>
                </c:pt>
                <c:pt idx="109">
                  <c:v>820</c:v>
                </c:pt>
                <c:pt idx="110">
                  <c:v>835</c:v>
                </c:pt>
                <c:pt idx="111">
                  <c:v>845</c:v>
                </c:pt>
                <c:pt idx="112">
                  <c:v>860</c:v>
                </c:pt>
                <c:pt idx="113">
                  <c:v>860</c:v>
                </c:pt>
                <c:pt idx="114">
                  <c:v>860</c:v>
                </c:pt>
                <c:pt idx="115">
                  <c:v>860</c:v>
                </c:pt>
                <c:pt idx="116">
                  <c:v>880</c:v>
                </c:pt>
                <c:pt idx="117">
                  <c:v>890</c:v>
                </c:pt>
                <c:pt idx="118">
                  <c:v>900</c:v>
                </c:pt>
                <c:pt idx="119">
                  <c:v>900</c:v>
                </c:pt>
                <c:pt idx="120">
                  <c:v>910</c:v>
                </c:pt>
                <c:pt idx="121">
                  <c:v>920</c:v>
                </c:pt>
                <c:pt idx="122">
                  <c:v>925</c:v>
                </c:pt>
                <c:pt idx="123">
                  <c:v>925</c:v>
                </c:pt>
                <c:pt idx="124">
                  <c:v>925</c:v>
                </c:pt>
                <c:pt idx="125">
                  <c:v>925</c:v>
                </c:pt>
                <c:pt idx="126">
                  <c:v>925</c:v>
                </c:pt>
                <c:pt idx="127">
                  <c:v>930</c:v>
                </c:pt>
                <c:pt idx="128">
                  <c:v>930</c:v>
                </c:pt>
                <c:pt idx="129">
                  <c:v>930</c:v>
                </c:pt>
                <c:pt idx="130">
                  <c:v>930</c:v>
                </c:pt>
                <c:pt idx="131">
                  <c:v>930</c:v>
                </c:pt>
                <c:pt idx="132">
                  <c:v>910</c:v>
                </c:pt>
                <c:pt idx="133">
                  <c:v>870</c:v>
                </c:pt>
                <c:pt idx="134">
                  <c:v>860</c:v>
                </c:pt>
                <c:pt idx="135">
                  <c:v>850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'[1]underlag pris'!$D$1</c:f>
              <c:strCache>
                <c:ptCount val="1"/>
                <c:pt idx="0">
                  <c:v>EUR</c:v>
                </c:pt>
              </c:strCache>
            </c:strRef>
          </c:tx>
          <c:spPr>
            <a:ln w="412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'[1]underlag pris'!$A$110:$A$245</c:f>
              <c:strCache>
                <c:ptCount val="136"/>
                <c:pt idx="0">
                  <c:v>2004</c:v>
                </c:pt>
                <c:pt idx="3">
                  <c:v>apr</c:v>
                </c:pt>
                <c:pt idx="9">
                  <c:v>okt</c:v>
                </c:pt>
                <c:pt idx="12">
                  <c:v>2005</c:v>
                </c:pt>
                <c:pt idx="15">
                  <c:v>apr</c:v>
                </c:pt>
                <c:pt idx="21">
                  <c:v>okt</c:v>
                </c:pt>
                <c:pt idx="24">
                  <c:v>2006</c:v>
                </c:pt>
                <c:pt idx="27">
                  <c:v>apr</c:v>
                </c:pt>
                <c:pt idx="33">
                  <c:v>okt</c:v>
                </c:pt>
                <c:pt idx="36">
                  <c:v>2007</c:v>
                </c:pt>
                <c:pt idx="39">
                  <c:v>apr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2008</c:v>
                </c:pt>
                <c:pt idx="51">
                  <c:v>apr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2009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maj</c:v>
                </c:pt>
                <c:pt idx="65">
                  <c:v>jun</c:v>
                </c:pt>
                <c:pt idx="67">
                  <c:v>aug</c:v>
                </c:pt>
                <c:pt idx="68">
                  <c:v>sep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2010</c:v>
                </c:pt>
                <c:pt idx="73">
                  <c:v>feb</c:v>
                </c:pt>
                <c:pt idx="74">
                  <c:v>mars </c:v>
                </c:pt>
                <c:pt idx="75">
                  <c:v>apr</c:v>
                </c:pt>
                <c:pt idx="76">
                  <c:v>maj</c:v>
                </c:pt>
                <c:pt idx="77">
                  <c:v>jun</c:v>
                </c:pt>
                <c:pt idx="79">
                  <c:v>aug</c:v>
                </c:pt>
                <c:pt idx="80">
                  <c:v>sep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2011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maj</c:v>
                </c:pt>
                <c:pt idx="89">
                  <c:v>jun</c:v>
                </c:pt>
                <c:pt idx="91">
                  <c:v>aug</c:v>
                </c:pt>
                <c:pt idx="92">
                  <c:v>sep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2012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maj</c:v>
                </c:pt>
                <c:pt idx="101">
                  <c:v>jun</c:v>
                </c:pt>
                <c:pt idx="103">
                  <c:v>aug</c:v>
                </c:pt>
                <c:pt idx="104">
                  <c:v>sep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2013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2014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2015</c:v>
                </c:pt>
                <c:pt idx="133">
                  <c:v>feb</c:v>
                </c:pt>
                <c:pt idx="134">
                  <c:v>mars</c:v>
                </c:pt>
                <c:pt idx="135">
                  <c:v>april</c:v>
                </c:pt>
              </c:strCache>
            </c:strRef>
          </c:cat>
          <c:val>
            <c:numRef>
              <c:f>'[1]underlag pris'!$D$110:$D$245</c:f>
              <c:numCache>
                <c:formatCode>General</c:formatCode>
                <c:ptCount val="136"/>
                <c:pt idx="0">
                  <c:v>444</c:v>
                </c:pt>
                <c:pt idx="1">
                  <c:v>443</c:v>
                </c:pt>
                <c:pt idx="2">
                  <c:v>505</c:v>
                </c:pt>
                <c:pt idx="3">
                  <c:v>517</c:v>
                </c:pt>
                <c:pt idx="4">
                  <c:v>533</c:v>
                </c:pt>
                <c:pt idx="5">
                  <c:v>527</c:v>
                </c:pt>
                <c:pt idx="6">
                  <c:v>530</c:v>
                </c:pt>
                <c:pt idx="7">
                  <c:v>525</c:v>
                </c:pt>
                <c:pt idx="8">
                  <c:v>508</c:v>
                </c:pt>
                <c:pt idx="9">
                  <c:v>480</c:v>
                </c:pt>
                <c:pt idx="10">
                  <c:v>462</c:v>
                </c:pt>
                <c:pt idx="11">
                  <c:v>448</c:v>
                </c:pt>
                <c:pt idx="12">
                  <c:v>472</c:v>
                </c:pt>
                <c:pt idx="13">
                  <c:v>492</c:v>
                </c:pt>
                <c:pt idx="14">
                  <c:v>484</c:v>
                </c:pt>
                <c:pt idx="15">
                  <c:v>494</c:v>
                </c:pt>
                <c:pt idx="16">
                  <c:v>489</c:v>
                </c:pt>
                <c:pt idx="17">
                  <c:v>485</c:v>
                </c:pt>
                <c:pt idx="18">
                  <c:v>482</c:v>
                </c:pt>
                <c:pt idx="19">
                  <c:v>472</c:v>
                </c:pt>
                <c:pt idx="20">
                  <c:v>473</c:v>
                </c:pt>
                <c:pt idx="21">
                  <c:v>482</c:v>
                </c:pt>
                <c:pt idx="22">
                  <c:v>500</c:v>
                </c:pt>
                <c:pt idx="23">
                  <c:v>497</c:v>
                </c:pt>
                <c:pt idx="24">
                  <c:v>487</c:v>
                </c:pt>
                <c:pt idx="25">
                  <c:v>519</c:v>
                </c:pt>
                <c:pt idx="26">
                  <c:v>520</c:v>
                </c:pt>
                <c:pt idx="27">
                  <c:v>513</c:v>
                </c:pt>
                <c:pt idx="28">
                  <c:v>493</c:v>
                </c:pt>
                <c:pt idx="29">
                  <c:v>513</c:v>
                </c:pt>
                <c:pt idx="30">
                  <c:v>544</c:v>
                </c:pt>
                <c:pt idx="31">
                  <c:v>554</c:v>
                </c:pt>
                <c:pt idx="32">
                  <c:v>557</c:v>
                </c:pt>
                <c:pt idx="33">
                  <c:v>563</c:v>
                </c:pt>
                <c:pt idx="34">
                  <c:v>567</c:v>
                </c:pt>
                <c:pt idx="35">
                  <c:v>552</c:v>
                </c:pt>
                <c:pt idx="36">
                  <c:v>569</c:v>
                </c:pt>
                <c:pt idx="37">
                  <c:v>581</c:v>
                </c:pt>
                <c:pt idx="38">
                  <c:v>574</c:v>
                </c:pt>
                <c:pt idx="39">
                  <c:v>569</c:v>
                </c:pt>
                <c:pt idx="40">
                  <c:v>577</c:v>
                </c:pt>
                <c:pt idx="41">
                  <c:v>582</c:v>
                </c:pt>
                <c:pt idx="42">
                  <c:v>583</c:v>
                </c:pt>
                <c:pt idx="43">
                  <c:v>588</c:v>
                </c:pt>
                <c:pt idx="44">
                  <c:v>576</c:v>
                </c:pt>
                <c:pt idx="45">
                  <c:v>563</c:v>
                </c:pt>
                <c:pt idx="46">
                  <c:v>579</c:v>
                </c:pt>
                <c:pt idx="47">
                  <c:v>594</c:v>
                </c:pt>
                <c:pt idx="48">
                  <c:v>599</c:v>
                </c:pt>
                <c:pt idx="49">
                  <c:v>597</c:v>
                </c:pt>
                <c:pt idx="50">
                  <c:v>567</c:v>
                </c:pt>
                <c:pt idx="51">
                  <c:v>558</c:v>
                </c:pt>
                <c:pt idx="52">
                  <c:v>579</c:v>
                </c:pt>
                <c:pt idx="53">
                  <c:v>578</c:v>
                </c:pt>
                <c:pt idx="54">
                  <c:v>564</c:v>
                </c:pt>
                <c:pt idx="55">
                  <c:v>587</c:v>
                </c:pt>
                <c:pt idx="56">
                  <c:v>591</c:v>
                </c:pt>
                <c:pt idx="57">
                  <c:v>587</c:v>
                </c:pt>
                <c:pt idx="58">
                  <c:v>574</c:v>
                </c:pt>
                <c:pt idx="59">
                  <c:v>508</c:v>
                </c:pt>
                <c:pt idx="60">
                  <c:v>476</c:v>
                </c:pt>
                <c:pt idx="61">
                  <c:v>461</c:v>
                </c:pt>
                <c:pt idx="62">
                  <c:v>437</c:v>
                </c:pt>
                <c:pt idx="63">
                  <c:v>432</c:v>
                </c:pt>
                <c:pt idx="64">
                  <c:v>418</c:v>
                </c:pt>
                <c:pt idx="65">
                  <c:v>427</c:v>
                </c:pt>
                <c:pt idx="66">
                  <c:v>448</c:v>
                </c:pt>
                <c:pt idx="67">
                  <c:v>463</c:v>
                </c:pt>
                <c:pt idx="68">
                  <c:v>474</c:v>
                </c:pt>
                <c:pt idx="69">
                  <c:v>493</c:v>
                </c:pt>
                <c:pt idx="70">
                  <c:v>509</c:v>
                </c:pt>
                <c:pt idx="71">
                  <c:v>547</c:v>
                </c:pt>
                <c:pt idx="72">
                  <c:v>582</c:v>
                </c:pt>
                <c:pt idx="73">
                  <c:v>667</c:v>
                </c:pt>
                <c:pt idx="74">
                  <c:v>655</c:v>
                </c:pt>
                <c:pt idx="75">
                  <c:v>693</c:v>
                </c:pt>
                <c:pt idx="76">
                  <c:v>764</c:v>
                </c:pt>
                <c:pt idx="77">
                  <c:v>803</c:v>
                </c:pt>
                <c:pt idx="78">
                  <c:v>768</c:v>
                </c:pt>
                <c:pt idx="79">
                  <c:v>759</c:v>
                </c:pt>
                <c:pt idx="80">
                  <c:v>751</c:v>
                </c:pt>
                <c:pt idx="81">
                  <c:v>691</c:v>
                </c:pt>
                <c:pt idx="82">
                  <c:v>695</c:v>
                </c:pt>
                <c:pt idx="83">
                  <c:v>719</c:v>
                </c:pt>
                <c:pt idx="84">
                  <c:v>711</c:v>
                </c:pt>
                <c:pt idx="85">
                  <c:v>696</c:v>
                </c:pt>
                <c:pt idx="86">
                  <c:v>700</c:v>
                </c:pt>
                <c:pt idx="87">
                  <c:v>699</c:v>
                </c:pt>
                <c:pt idx="88">
                  <c:v>704</c:v>
                </c:pt>
                <c:pt idx="89">
                  <c:v>712</c:v>
                </c:pt>
                <c:pt idx="90">
                  <c:v>700</c:v>
                </c:pt>
                <c:pt idx="91">
                  <c:v>683</c:v>
                </c:pt>
                <c:pt idx="92">
                  <c:v>712</c:v>
                </c:pt>
                <c:pt idx="93">
                  <c:v>657</c:v>
                </c:pt>
                <c:pt idx="94">
                  <c:v>627</c:v>
                </c:pt>
                <c:pt idx="95">
                  <c:v>622</c:v>
                </c:pt>
                <c:pt idx="96">
                  <c:v>643</c:v>
                </c:pt>
                <c:pt idx="97">
                  <c:v>627</c:v>
                </c:pt>
                <c:pt idx="98">
                  <c:v>636</c:v>
                </c:pt>
                <c:pt idx="99">
                  <c:v>645</c:v>
                </c:pt>
                <c:pt idx="100">
                  <c:v>656</c:v>
                </c:pt>
                <c:pt idx="101">
                  <c:v>662</c:v>
                </c:pt>
                <c:pt idx="102">
                  <c:v>650</c:v>
                </c:pt>
                <c:pt idx="103">
                  <c:v>621</c:v>
                </c:pt>
                <c:pt idx="104">
                  <c:v>583</c:v>
                </c:pt>
                <c:pt idx="105">
                  <c:v>602</c:v>
                </c:pt>
                <c:pt idx="106">
                  <c:v>631</c:v>
                </c:pt>
                <c:pt idx="107">
                  <c:v>618</c:v>
                </c:pt>
                <c:pt idx="108">
                  <c:v>617</c:v>
                </c:pt>
                <c:pt idx="109">
                  <c:v>614</c:v>
                </c:pt>
                <c:pt idx="110">
                  <c:v>644</c:v>
                </c:pt>
                <c:pt idx="111">
                  <c:v>649</c:v>
                </c:pt>
                <c:pt idx="112">
                  <c:v>663</c:v>
                </c:pt>
                <c:pt idx="113">
                  <c:v>652</c:v>
                </c:pt>
                <c:pt idx="114">
                  <c:v>657</c:v>
                </c:pt>
                <c:pt idx="115">
                  <c:v>646</c:v>
                </c:pt>
                <c:pt idx="116">
                  <c:v>659</c:v>
                </c:pt>
                <c:pt idx="117">
                  <c:v>653</c:v>
                </c:pt>
                <c:pt idx="118">
                  <c:v>667</c:v>
                </c:pt>
                <c:pt idx="119">
                  <c:v>657</c:v>
                </c:pt>
                <c:pt idx="120">
                  <c:v>668</c:v>
                </c:pt>
                <c:pt idx="121">
                  <c:v>674</c:v>
                </c:pt>
                <c:pt idx="122">
                  <c:v>669</c:v>
                </c:pt>
                <c:pt idx="123">
                  <c:v>670</c:v>
                </c:pt>
                <c:pt idx="124">
                  <c:v>673</c:v>
                </c:pt>
                <c:pt idx="125">
                  <c:v>680</c:v>
                </c:pt>
                <c:pt idx="126">
                  <c:v>682</c:v>
                </c:pt>
                <c:pt idx="127">
                  <c:v>698</c:v>
                </c:pt>
                <c:pt idx="128">
                  <c:v>720</c:v>
                </c:pt>
                <c:pt idx="129">
                  <c:v>734</c:v>
                </c:pt>
                <c:pt idx="130">
                  <c:v>745</c:v>
                </c:pt>
                <c:pt idx="131">
                  <c:v>753</c:v>
                </c:pt>
                <c:pt idx="132">
                  <c:v>783</c:v>
                </c:pt>
                <c:pt idx="133">
                  <c:v>766</c:v>
                </c:pt>
                <c:pt idx="134">
                  <c:v>794</c:v>
                </c:pt>
                <c:pt idx="135">
                  <c:v>788.50261072810906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62784"/>
        <c:axId val="312763176"/>
      </c:lineChart>
      <c:lineChart>
        <c:grouping val="standard"/>
        <c:varyColors val="0"/>
        <c:ser>
          <c:idx val="1"/>
          <c:order val="1"/>
          <c:tx>
            <c:strRef>
              <c:f>'[1]underlag pris'!$C$1</c:f>
              <c:strCache>
                <c:ptCount val="1"/>
                <c:pt idx="0">
                  <c:v>SEK</c:v>
                </c:pt>
              </c:strCache>
            </c:strRef>
          </c:tx>
          <c:spPr>
            <a:ln w="41275">
              <a:solidFill>
                <a:srgbClr val="308021"/>
              </a:solidFill>
            </a:ln>
          </c:spPr>
          <c:marker>
            <c:symbol val="none"/>
          </c:marker>
          <c:cat>
            <c:strRef>
              <c:f>'[1]underlag pris'!$A$62:$A$237</c:f>
              <c:strCache>
                <c:ptCount val="176"/>
                <c:pt idx="0">
                  <c:v>2000</c:v>
                </c:pt>
                <c:pt idx="3">
                  <c:v>apr</c:v>
                </c:pt>
                <c:pt idx="9">
                  <c:v>okt</c:v>
                </c:pt>
                <c:pt idx="12">
                  <c:v>2001</c:v>
                </c:pt>
                <c:pt idx="15">
                  <c:v>apr</c:v>
                </c:pt>
                <c:pt idx="21">
                  <c:v>okt</c:v>
                </c:pt>
                <c:pt idx="24">
                  <c:v>2002</c:v>
                </c:pt>
                <c:pt idx="27">
                  <c:v>apr</c:v>
                </c:pt>
                <c:pt idx="33">
                  <c:v>okt</c:v>
                </c:pt>
                <c:pt idx="36">
                  <c:v>2003</c:v>
                </c:pt>
                <c:pt idx="39">
                  <c:v>apr</c:v>
                </c:pt>
                <c:pt idx="45">
                  <c:v>okt</c:v>
                </c:pt>
                <c:pt idx="48">
                  <c:v>2004</c:v>
                </c:pt>
                <c:pt idx="51">
                  <c:v>apr</c:v>
                </c:pt>
                <c:pt idx="57">
                  <c:v>okt</c:v>
                </c:pt>
                <c:pt idx="60">
                  <c:v>2005</c:v>
                </c:pt>
                <c:pt idx="63">
                  <c:v>apr</c:v>
                </c:pt>
                <c:pt idx="69">
                  <c:v>okt</c:v>
                </c:pt>
                <c:pt idx="72">
                  <c:v>2006</c:v>
                </c:pt>
                <c:pt idx="75">
                  <c:v>apr</c:v>
                </c:pt>
                <c:pt idx="81">
                  <c:v>okt</c:v>
                </c:pt>
                <c:pt idx="84">
                  <c:v>2007</c:v>
                </c:pt>
                <c:pt idx="87">
                  <c:v>apr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2008</c:v>
                </c:pt>
                <c:pt idx="99">
                  <c:v>apr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2009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2010</c:v>
                </c:pt>
                <c:pt idx="121">
                  <c:v>feb</c:v>
                </c:pt>
                <c:pt idx="122">
                  <c:v>mars 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2011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maj</c:v>
                </c:pt>
                <c:pt idx="137">
                  <c:v>jun</c:v>
                </c:pt>
                <c:pt idx="139">
                  <c:v>aug</c:v>
                </c:pt>
                <c:pt idx="140">
                  <c:v>sep</c:v>
                </c:pt>
                <c:pt idx="141">
                  <c:v>okt</c:v>
                </c:pt>
                <c:pt idx="142">
                  <c:v>nov</c:v>
                </c:pt>
                <c:pt idx="143">
                  <c:v>dec</c:v>
                </c:pt>
                <c:pt idx="144">
                  <c:v>2012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maj</c:v>
                </c:pt>
                <c:pt idx="149">
                  <c:v>jun</c:v>
                </c:pt>
                <c:pt idx="151">
                  <c:v>aug</c:v>
                </c:pt>
                <c:pt idx="152">
                  <c:v>sep</c:v>
                </c:pt>
                <c:pt idx="153">
                  <c:v>okt</c:v>
                </c:pt>
                <c:pt idx="154">
                  <c:v>nov</c:v>
                </c:pt>
                <c:pt idx="155">
                  <c:v>dec</c:v>
                </c:pt>
                <c:pt idx="156">
                  <c:v>2013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maj</c:v>
                </c:pt>
                <c:pt idx="161">
                  <c:v>jun</c:v>
                </c:pt>
                <c:pt idx="163">
                  <c:v>aug</c:v>
                </c:pt>
                <c:pt idx="164">
                  <c:v>sep</c:v>
                </c:pt>
                <c:pt idx="165">
                  <c:v>okt</c:v>
                </c:pt>
                <c:pt idx="166">
                  <c:v>nov</c:v>
                </c:pt>
                <c:pt idx="167">
                  <c:v>dec</c:v>
                </c:pt>
                <c:pt idx="168">
                  <c:v>2014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maj</c:v>
                </c:pt>
                <c:pt idx="173">
                  <c:v>jun</c:v>
                </c:pt>
                <c:pt idx="175">
                  <c:v>aug</c:v>
                </c:pt>
              </c:strCache>
            </c:strRef>
          </c:cat>
          <c:val>
            <c:numRef>
              <c:f>'[1]underlag pris'!$C$110:$C$245</c:f>
              <c:numCache>
                <c:formatCode>General</c:formatCode>
                <c:ptCount val="136"/>
                <c:pt idx="0">
                  <c:v>4059.6080000000002</c:v>
                </c:pt>
                <c:pt idx="1">
                  <c:v>4065.5439999999999</c:v>
                </c:pt>
                <c:pt idx="2">
                  <c:v>4665.0659999999998</c:v>
                </c:pt>
                <c:pt idx="3">
                  <c:v>4743.0619999999999</c:v>
                </c:pt>
                <c:pt idx="4">
                  <c:v>4867.9040000000005</c:v>
                </c:pt>
                <c:pt idx="5">
                  <c:v>4821.2479999999996</c:v>
                </c:pt>
                <c:pt idx="6">
                  <c:v>4870.5150000000003</c:v>
                </c:pt>
                <c:pt idx="7">
                  <c:v>4828.4160000000002</c:v>
                </c:pt>
                <c:pt idx="8">
                  <c:v>4618.0079999999998</c:v>
                </c:pt>
                <c:pt idx="9">
                  <c:v>4353.42</c:v>
                </c:pt>
                <c:pt idx="10">
                  <c:v>4163.3999999999996</c:v>
                </c:pt>
                <c:pt idx="11">
                  <c:v>4021.8</c:v>
                </c:pt>
                <c:pt idx="12">
                  <c:v>4277.7520000000004</c:v>
                </c:pt>
                <c:pt idx="13">
                  <c:v>4465.7920000000004</c:v>
                </c:pt>
                <c:pt idx="14">
                  <c:v>4400.32</c:v>
                </c:pt>
                <c:pt idx="15">
                  <c:v>4530.9440000000004</c:v>
                </c:pt>
                <c:pt idx="16">
                  <c:v>4493.884</c:v>
                </c:pt>
                <c:pt idx="17">
                  <c:v>4488.6610000000001</c:v>
                </c:pt>
                <c:pt idx="18">
                  <c:v>4540.2979999999998</c:v>
                </c:pt>
                <c:pt idx="19">
                  <c:v>4408.116</c:v>
                </c:pt>
                <c:pt idx="20">
                  <c:v>4420.47</c:v>
                </c:pt>
                <c:pt idx="21">
                  <c:v>4545.3440000000001</c:v>
                </c:pt>
                <c:pt idx="22">
                  <c:v>4783.8379999999997</c:v>
                </c:pt>
                <c:pt idx="23">
                  <c:v>4691.9160000000002</c:v>
                </c:pt>
                <c:pt idx="24">
                  <c:v>4540.1090000000004</c:v>
                </c:pt>
                <c:pt idx="25">
                  <c:v>4847.78</c:v>
                </c:pt>
                <c:pt idx="26">
                  <c:v>4885.875</c:v>
                </c:pt>
                <c:pt idx="27">
                  <c:v>4792.0320000000002</c:v>
                </c:pt>
                <c:pt idx="28">
                  <c:v>4606.8119999999999</c:v>
                </c:pt>
                <c:pt idx="29">
                  <c:v>4741.1000000000004</c:v>
                </c:pt>
                <c:pt idx="30">
                  <c:v>5009.5379999999996</c:v>
                </c:pt>
                <c:pt idx="31">
                  <c:v>5101.3500000000004</c:v>
                </c:pt>
                <c:pt idx="32">
                  <c:v>5168</c:v>
                </c:pt>
                <c:pt idx="33">
                  <c:v>5208</c:v>
                </c:pt>
                <c:pt idx="34">
                  <c:v>5161</c:v>
                </c:pt>
                <c:pt idx="35">
                  <c:v>4993</c:v>
                </c:pt>
                <c:pt idx="36">
                  <c:v>5165</c:v>
                </c:pt>
                <c:pt idx="37">
                  <c:v>5335</c:v>
                </c:pt>
                <c:pt idx="38">
                  <c:v>5335</c:v>
                </c:pt>
                <c:pt idx="39">
                  <c:v>5259</c:v>
                </c:pt>
                <c:pt idx="40">
                  <c:v>5314</c:v>
                </c:pt>
                <c:pt idx="41">
                  <c:v>5432</c:v>
                </c:pt>
                <c:pt idx="42">
                  <c:v>5359</c:v>
                </c:pt>
                <c:pt idx="43">
                  <c:v>5477</c:v>
                </c:pt>
                <c:pt idx="44">
                  <c:v>5352</c:v>
                </c:pt>
                <c:pt idx="45">
                  <c:v>5163</c:v>
                </c:pt>
                <c:pt idx="46">
                  <c:v>5378</c:v>
                </c:pt>
                <c:pt idx="47">
                  <c:v>5598</c:v>
                </c:pt>
                <c:pt idx="48">
                  <c:v>5647</c:v>
                </c:pt>
                <c:pt idx="49">
                  <c:v>5590</c:v>
                </c:pt>
                <c:pt idx="50">
                  <c:v>5336</c:v>
                </c:pt>
                <c:pt idx="51">
                  <c:v>5234</c:v>
                </c:pt>
                <c:pt idx="52">
                  <c:v>5390</c:v>
                </c:pt>
                <c:pt idx="53">
                  <c:v>5418</c:v>
                </c:pt>
                <c:pt idx="54">
                  <c:v>5340</c:v>
                </c:pt>
                <c:pt idx="55">
                  <c:v>5519</c:v>
                </c:pt>
                <c:pt idx="56">
                  <c:v>5653</c:v>
                </c:pt>
                <c:pt idx="57">
                  <c:v>5776</c:v>
                </c:pt>
                <c:pt idx="58">
                  <c:v>5807</c:v>
                </c:pt>
                <c:pt idx="59">
                  <c:v>5610</c:v>
                </c:pt>
                <c:pt idx="60">
                  <c:v>5109</c:v>
                </c:pt>
                <c:pt idx="61">
                  <c:v>5027</c:v>
                </c:pt>
                <c:pt idx="62">
                  <c:v>4885</c:v>
                </c:pt>
                <c:pt idx="63">
                  <c:v>4703</c:v>
                </c:pt>
                <c:pt idx="64">
                  <c:v>4423</c:v>
                </c:pt>
                <c:pt idx="65">
                  <c:v>4650</c:v>
                </c:pt>
                <c:pt idx="66">
                  <c:v>4851</c:v>
                </c:pt>
                <c:pt idx="67">
                  <c:v>4732</c:v>
                </c:pt>
                <c:pt idx="68">
                  <c:v>4835</c:v>
                </c:pt>
                <c:pt idx="69">
                  <c:v>5076</c:v>
                </c:pt>
                <c:pt idx="70">
                  <c:v>5264</c:v>
                </c:pt>
                <c:pt idx="71">
                  <c:v>5699</c:v>
                </c:pt>
                <c:pt idx="72">
                  <c:v>5926</c:v>
                </c:pt>
                <c:pt idx="73">
                  <c:v>6640</c:v>
                </c:pt>
                <c:pt idx="74">
                  <c:v>6374</c:v>
                </c:pt>
                <c:pt idx="75">
                  <c:v>6702</c:v>
                </c:pt>
                <c:pt idx="76">
                  <c:v>7391</c:v>
                </c:pt>
                <c:pt idx="77">
                  <c:v>7680</c:v>
                </c:pt>
                <c:pt idx="78">
                  <c:v>7298</c:v>
                </c:pt>
                <c:pt idx="79">
                  <c:v>7158</c:v>
                </c:pt>
                <c:pt idx="80">
                  <c:v>6929</c:v>
                </c:pt>
                <c:pt idx="81">
                  <c:v>6409</c:v>
                </c:pt>
                <c:pt idx="82">
                  <c:v>6475</c:v>
                </c:pt>
                <c:pt idx="83">
                  <c:v>6515</c:v>
                </c:pt>
                <c:pt idx="84">
                  <c:v>6342</c:v>
                </c:pt>
                <c:pt idx="85">
                  <c:v>6120</c:v>
                </c:pt>
                <c:pt idx="86">
                  <c:v>6223</c:v>
                </c:pt>
                <c:pt idx="87">
                  <c:v>6277</c:v>
                </c:pt>
                <c:pt idx="88">
                  <c:v>6301</c:v>
                </c:pt>
                <c:pt idx="89">
                  <c:v>6498</c:v>
                </c:pt>
                <c:pt idx="90">
                  <c:v>6397</c:v>
                </c:pt>
                <c:pt idx="91">
                  <c:v>6269</c:v>
                </c:pt>
                <c:pt idx="92">
                  <c:v>6509</c:v>
                </c:pt>
                <c:pt idx="93">
                  <c:v>5991</c:v>
                </c:pt>
                <c:pt idx="94">
                  <c:v>5733</c:v>
                </c:pt>
                <c:pt idx="95">
                  <c:v>5613</c:v>
                </c:pt>
                <c:pt idx="96">
                  <c:v>5685</c:v>
                </c:pt>
                <c:pt idx="97">
                  <c:v>5537</c:v>
                </c:pt>
                <c:pt idx="98">
                  <c:v>5653</c:v>
                </c:pt>
                <c:pt idx="99">
                  <c:v>5720</c:v>
                </c:pt>
                <c:pt idx="100">
                  <c:v>5904</c:v>
                </c:pt>
                <c:pt idx="101">
                  <c:v>5874</c:v>
                </c:pt>
                <c:pt idx="102">
                  <c:v>5564</c:v>
                </c:pt>
                <c:pt idx="103">
                  <c:v>5149</c:v>
                </c:pt>
                <c:pt idx="104">
                  <c:v>4960</c:v>
                </c:pt>
                <c:pt idx="105">
                  <c:v>5182</c:v>
                </c:pt>
                <c:pt idx="106">
                  <c:v>5435</c:v>
                </c:pt>
                <c:pt idx="107">
                  <c:v>5358</c:v>
                </c:pt>
                <c:pt idx="108">
                  <c:v>5322</c:v>
                </c:pt>
                <c:pt idx="109">
                  <c:v>5223</c:v>
                </c:pt>
                <c:pt idx="110">
                  <c:v>5373</c:v>
                </c:pt>
                <c:pt idx="111">
                  <c:v>5483</c:v>
                </c:pt>
                <c:pt idx="112">
                  <c:v>5691</c:v>
                </c:pt>
                <c:pt idx="113">
                  <c:v>5656</c:v>
                </c:pt>
                <c:pt idx="114">
                  <c:v>5693</c:v>
                </c:pt>
                <c:pt idx="115">
                  <c:v>5620</c:v>
                </c:pt>
                <c:pt idx="116">
                  <c:v>5721</c:v>
                </c:pt>
                <c:pt idx="117">
                  <c:v>5706</c:v>
                </c:pt>
                <c:pt idx="118">
                  <c:v>5926</c:v>
                </c:pt>
                <c:pt idx="119">
                  <c:v>5887</c:v>
                </c:pt>
                <c:pt idx="120">
                  <c:v>5900</c:v>
                </c:pt>
                <c:pt idx="121">
                  <c:v>5978</c:v>
                </c:pt>
                <c:pt idx="122">
                  <c:v>5933</c:v>
                </c:pt>
                <c:pt idx="123">
                  <c:v>6050</c:v>
                </c:pt>
                <c:pt idx="124">
                  <c:v>6077</c:v>
                </c:pt>
                <c:pt idx="125">
                  <c:v>6179</c:v>
                </c:pt>
                <c:pt idx="126">
                  <c:v>6299</c:v>
                </c:pt>
                <c:pt idx="127">
                  <c:v>6417</c:v>
                </c:pt>
                <c:pt idx="128">
                  <c:v>6624</c:v>
                </c:pt>
                <c:pt idx="129">
                  <c:v>6731</c:v>
                </c:pt>
                <c:pt idx="130">
                  <c:v>6895</c:v>
                </c:pt>
                <c:pt idx="131">
                  <c:v>7072</c:v>
                </c:pt>
                <c:pt idx="132">
                  <c:v>7380</c:v>
                </c:pt>
                <c:pt idx="133">
                  <c:v>7265</c:v>
                </c:pt>
                <c:pt idx="134">
                  <c:v>7336</c:v>
                </c:pt>
                <c:pt idx="135">
                  <c:v>7354.2850000000008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763568"/>
        <c:axId val="312766704"/>
      </c:lineChart>
      <c:catAx>
        <c:axId val="31276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60000" vert="horz"/>
          <a:lstStyle/>
          <a:p>
            <a:pPr>
              <a:defRPr/>
            </a:pPr>
            <a:endParaRPr lang="sv-SE"/>
          </a:p>
        </c:txPr>
        <c:crossAx val="31276317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12763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USD resp EUR/ton</a:t>
                </a:r>
              </a:p>
            </c:rich>
          </c:tx>
          <c:layout>
            <c:manualLayout>
              <c:xMode val="edge"/>
              <c:yMode val="edge"/>
              <c:x val="1.6058794466349988E-2"/>
              <c:y val="0.280420497176072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2762784"/>
        <c:crosses val="autoZero"/>
        <c:crossBetween val="between"/>
      </c:valAx>
      <c:catAx>
        <c:axId val="31276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766704"/>
        <c:crosses val="autoZero"/>
        <c:auto val="1"/>
        <c:lblAlgn val="ctr"/>
        <c:lblOffset val="100"/>
        <c:noMultiLvlLbl val="0"/>
      </c:catAx>
      <c:valAx>
        <c:axId val="312766704"/>
        <c:scaling>
          <c:orientation val="minMax"/>
          <c:max val="120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SEK/ton</a:t>
                </a:r>
              </a:p>
            </c:rich>
          </c:tx>
          <c:layout>
            <c:manualLayout>
              <c:xMode val="edge"/>
              <c:yMode val="edge"/>
              <c:x val="0.96385138149152938"/>
              <c:y val="0.369436121531928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276356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29457840200956475"/>
          <c:y val="0.75932157684110813"/>
          <c:w val="0.4414977318586622"/>
          <c:h val="5.5846885118741599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7055287443908"/>
          <c:y val="7.1186440677966104E-2"/>
          <c:w val="0.80402717805435597"/>
          <c:h val="0.64948464692448338"/>
        </c:manualLayout>
      </c:layout>
      <c:lineChart>
        <c:grouping val="standard"/>
        <c:varyColors val="0"/>
        <c:ser>
          <c:idx val="0"/>
          <c:order val="0"/>
          <c:tx>
            <c:v>Pappersindustrin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'Indata månadsserier 2008 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2008 '!$CT$8:$GT$8</c:f>
              <c:numCache>
                <c:formatCode>General</c:formatCode>
                <c:ptCount val="105"/>
                <c:pt idx="0">
                  <c:v>103.7</c:v>
                </c:pt>
                <c:pt idx="1">
                  <c:v>100.8</c:v>
                </c:pt>
                <c:pt idx="2">
                  <c:v>106.6</c:v>
                </c:pt>
                <c:pt idx="3">
                  <c:v>97.7</c:v>
                </c:pt>
                <c:pt idx="4">
                  <c:v>89.2</c:v>
                </c:pt>
                <c:pt idx="5">
                  <c:v>96.5</c:v>
                </c:pt>
                <c:pt idx="6">
                  <c:v>90.3</c:v>
                </c:pt>
                <c:pt idx="7">
                  <c:v>84</c:v>
                </c:pt>
                <c:pt idx="8">
                  <c:v>78.900000000000006</c:v>
                </c:pt>
                <c:pt idx="9">
                  <c:v>77.2</c:v>
                </c:pt>
                <c:pt idx="10">
                  <c:v>74.099999999999994</c:v>
                </c:pt>
                <c:pt idx="11">
                  <c:v>75.5</c:v>
                </c:pt>
                <c:pt idx="12">
                  <c:v>78.900000000000006</c:v>
                </c:pt>
                <c:pt idx="13">
                  <c:v>82.4</c:v>
                </c:pt>
                <c:pt idx="14">
                  <c:v>75.099999999999994</c:v>
                </c:pt>
                <c:pt idx="15">
                  <c:v>85.8</c:v>
                </c:pt>
                <c:pt idx="16">
                  <c:v>85.5</c:v>
                </c:pt>
                <c:pt idx="17">
                  <c:v>85.3</c:v>
                </c:pt>
                <c:pt idx="18">
                  <c:v>91.2</c:v>
                </c:pt>
                <c:pt idx="19">
                  <c:v>103.1</c:v>
                </c:pt>
                <c:pt idx="20">
                  <c:v>96.4</c:v>
                </c:pt>
                <c:pt idx="21">
                  <c:v>95.6</c:v>
                </c:pt>
                <c:pt idx="22">
                  <c:v>98.1</c:v>
                </c:pt>
                <c:pt idx="23">
                  <c:v>106.3</c:v>
                </c:pt>
                <c:pt idx="24">
                  <c:v>102.7</c:v>
                </c:pt>
                <c:pt idx="25">
                  <c:v>104</c:v>
                </c:pt>
                <c:pt idx="26">
                  <c:v>106.5</c:v>
                </c:pt>
                <c:pt idx="27">
                  <c:v>107.1</c:v>
                </c:pt>
                <c:pt idx="28">
                  <c:v>123</c:v>
                </c:pt>
                <c:pt idx="29">
                  <c:v>125.9</c:v>
                </c:pt>
                <c:pt idx="30">
                  <c:v>123.9</c:v>
                </c:pt>
                <c:pt idx="31">
                  <c:v>118.9</c:v>
                </c:pt>
                <c:pt idx="32">
                  <c:v>117.7</c:v>
                </c:pt>
                <c:pt idx="33">
                  <c:v>122.8</c:v>
                </c:pt>
                <c:pt idx="34">
                  <c:v>119.7</c:v>
                </c:pt>
                <c:pt idx="35">
                  <c:v>108.2</c:v>
                </c:pt>
                <c:pt idx="36">
                  <c:v>114.8</c:v>
                </c:pt>
                <c:pt idx="37">
                  <c:v>111.7</c:v>
                </c:pt>
                <c:pt idx="38">
                  <c:v>106.6</c:v>
                </c:pt>
                <c:pt idx="39">
                  <c:v>102.7</c:v>
                </c:pt>
                <c:pt idx="40">
                  <c:v>97.3</c:v>
                </c:pt>
                <c:pt idx="41">
                  <c:v>96.5</c:v>
                </c:pt>
                <c:pt idx="42">
                  <c:v>97.8</c:v>
                </c:pt>
                <c:pt idx="43">
                  <c:v>86.7</c:v>
                </c:pt>
                <c:pt idx="44">
                  <c:v>77</c:v>
                </c:pt>
                <c:pt idx="45">
                  <c:v>83</c:v>
                </c:pt>
                <c:pt idx="46">
                  <c:v>83.8</c:v>
                </c:pt>
                <c:pt idx="47">
                  <c:v>85.8</c:v>
                </c:pt>
                <c:pt idx="48">
                  <c:v>91.1</c:v>
                </c:pt>
                <c:pt idx="49">
                  <c:v>91.3</c:v>
                </c:pt>
                <c:pt idx="50">
                  <c:v>101.2</c:v>
                </c:pt>
                <c:pt idx="51">
                  <c:v>103.1</c:v>
                </c:pt>
                <c:pt idx="52">
                  <c:v>97.3</c:v>
                </c:pt>
                <c:pt idx="53">
                  <c:v>90.4</c:v>
                </c:pt>
                <c:pt idx="54">
                  <c:v>90.3</c:v>
                </c:pt>
                <c:pt idx="55">
                  <c:v>94.8</c:v>
                </c:pt>
                <c:pt idx="56">
                  <c:v>97.8</c:v>
                </c:pt>
                <c:pt idx="57">
                  <c:v>101.5</c:v>
                </c:pt>
                <c:pt idx="58">
                  <c:v>99.2</c:v>
                </c:pt>
                <c:pt idx="59">
                  <c:v>101.9</c:v>
                </c:pt>
                <c:pt idx="60">
                  <c:v>88.3</c:v>
                </c:pt>
                <c:pt idx="61">
                  <c:v>91.2</c:v>
                </c:pt>
                <c:pt idx="62">
                  <c:v>95.9</c:v>
                </c:pt>
                <c:pt idx="63">
                  <c:v>94.4</c:v>
                </c:pt>
                <c:pt idx="64">
                  <c:v>95</c:v>
                </c:pt>
                <c:pt idx="65">
                  <c:v>93.8</c:v>
                </c:pt>
                <c:pt idx="66">
                  <c:v>96.3</c:v>
                </c:pt>
                <c:pt idx="67">
                  <c:v>100.8</c:v>
                </c:pt>
                <c:pt idx="68">
                  <c:v>99.8</c:v>
                </c:pt>
                <c:pt idx="69">
                  <c:v>97.9</c:v>
                </c:pt>
                <c:pt idx="70">
                  <c:v>101</c:v>
                </c:pt>
                <c:pt idx="71">
                  <c:v>100.9</c:v>
                </c:pt>
                <c:pt idx="72">
                  <c:v>100.3</c:v>
                </c:pt>
                <c:pt idx="73">
                  <c:v>100.2</c:v>
                </c:pt>
                <c:pt idx="74">
                  <c:v>95.9</c:v>
                </c:pt>
                <c:pt idx="75">
                  <c:v>97.6</c:v>
                </c:pt>
                <c:pt idx="76">
                  <c:v>91.5</c:v>
                </c:pt>
                <c:pt idx="77">
                  <c:v>100.6</c:v>
                </c:pt>
                <c:pt idx="78">
                  <c:v>110.8</c:v>
                </c:pt>
                <c:pt idx="79">
                  <c:v>99.8</c:v>
                </c:pt>
                <c:pt idx="80">
                  <c:v>109.6</c:v>
                </c:pt>
                <c:pt idx="81">
                  <c:v>109.1</c:v>
                </c:pt>
                <c:pt idx="82">
                  <c:v>102.2</c:v>
                </c:pt>
                <c:pt idx="83">
                  <c:v>109.8</c:v>
                </c:pt>
                <c:pt idx="84">
                  <c:v>101.2</c:v>
                </c:pt>
                <c:pt idx="85">
                  <c:v>101.5</c:v>
                </c:pt>
                <c:pt idx="86">
                  <c:v>100.9</c:v>
                </c:pt>
                <c:pt idx="87">
                  <c:v>100.5</c:v>
                </c:pt>
                <c:pt idx="88">
                  <c:v>109.3</c:v>
                </c:pt>
                <c:pt idx="89">
                  <c:v>102.6</c:v>
                </c:pt>
                <c:pt idx="90">
                  <c:v>107</c:v>
                </c:pt>
                <c:pt idx="91">
                  <c:v>105.5</c:v>
                </c:pt>
                <c:pt idx="92">
                  <c:v>108.4</c:v>
                </c:pt>
                <c:pt idx="93">
                  <c:v>106.7</c:v>
                </c:pt>
                <c:pt idx="94">
                  <c:v>111.5</c:v>
                </c:pt>
                <c:pt idx="95">
                  <c:v>116.4</c:v>
                </c:pt>
                <c:pt idx="96">
                  <c:v>114.4</c:v>
                </c:pt>
                <c:pt idx="97">
                  <c:v>129.9</c:v>
                </c:pt>
                <c:pt idx="98">
                  <c:v>121.5</c:v>
                </c:pt>
                <c:pt idx="99">
                  <c:v>115.3</c:v>
                </c:pt>
                <c:pt idx="100">
                  <c:v>105.8</c:v>
                </c:pt>
                <c:pt idx="101">
                  <c:v>112.5</c:v>
                </c:pt>
                <c:pt idx="102">
                  <c:v>106.9</c:v>
                </c:pt>
                <c:pt idx="103">
                  <c:v>117</c:v>
                </c:pt>
                <c:pt idx="104">
                  <c:v>103.3</c:v>
                </c:pt>
              </c:numCache>
            </c:numRef>
          </c:val>
          <c:smooth val="0"/>
        </c:ser>
        <c:ser>
          <c:idx val="1"/>
          <c:order val="1"/>
          <c:tx>
            <c:v>Genomsnitt 2008-2016</c:v>
          </c:tx>
          <c:spPr>
            <a:ln w="9525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'Indata månadsserier 2008 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2008 '!$CT$11:$GT$11</c:f>
              <c:numCache>
                <c:formatCode>0.0000</c:formatCode>
                <c:ptCount val="105"/>
                <c:pt idx="0">
                  <c:v>100.2190476190476</c:v>
                </c:pt>
                <c:pt idx="1">
                  <c:v>100.2190476190476</c:v>
                </c:pt>
                <c:pt idx="2">
                  <c:v>100.2190476190476</c:v>
                </c:pt>
                <c:pt idx="3">
                  <c:v>100.2190476190476</c:v>
                </c:pt>
                <c:pt idx="4">
                  <c:v>100.2190476190476</c:v>
                </c:pt>
                <c:pt idx="5">
                  <c:v>100.2190476190476</c:v>
                </c:pt>
                <c:pt idx="6">
                  <c:v>100.2190476190476</c:v>
                </c:pt>
                <c:pt idx="7">
                  <c:v>100.2190476190476</c:v>
                </c:pt>
                <c:pt idx="8">
                  <c:v>100.2190476190476</c:v>
                </c:pt>
                <c:pt idx="9">
                  <c:v>100.2190476190476</c:v>
                </c:pt>
                <c:pt idx="10">
                  <c:v>100.2190476190476</c:v>
                </c:pt>
                <c:pt idx="11">
                  <c:v>100.2190476190476</c:v>
                </c:pt>
                <c:pt idx="12">
                  <c:v>100.2190476190476</c:v>
                </c:pt>
                <c:pt idx="13">
                  <c:v>100.2190476190476</c:v>
                </c:pt>
                <c:pt idx="14">
                  <c:v>100.2190476190476</c:v>
                </c:pt>
                <c:pt idx="15">
                  <c:v>100.2190476190476</c:v>
                </c:pt>
                <c:pt idx="16">
                  <c:v>100.2190476190476</c:v>
                </c:pt>
                <c:pt idx="17">
                  <c:v>100.2190476190476</c:v>
                </c:pt>
                <c:pt idx="18">
                  <c:v>100.2190476190476</c:v>
                </c:pt>
                <c:pt idx="19">
                  <c:v>100.2190476190476</c:v>
                </c:pt>
                <c:pt idx="20">
                  <c:v>100.2190476190476</c:v>
                </c:pt>
                <c:pt idx="21">
                  <c:v>100.2190476190476</c:v>
                </c:pt>
                <c:pt idx="22">
                  <c:v>100.2190476190476</c:v>
                </c:pt>
                <c:pt idx="23">
                  <c:v>100.2190476190476</c:v>
                </c:pt>
                <c:pt idx="24">
                  <c:v>100.2190476190476</c:v>
                </c:pt>
                <c:pt idx="25">
                  <c:v>100.2190476190476</c:v>
                </c:pt>
                <c:pt idx="26">
                  <c:v>100.2190476190476</c:v>
                </c:pt>
                <c:pt idx="27">
                  <c:v>100.2190476190476</c:v>
                </c:pt>
                <c:pt idx="28">
                  <c:v>100.2190476190476</c:v>
                </c:pt>
                <c:pt idx="29">
                  <c:v>100.2190476190476</c:v>
                </c:pt>
                <c:pt idx="30">
                  <c:v>100.2190476190476</c:v>
                </c:pt>
                <c:pt idx="31">
                  <c:v>100.2190476190476</c:v>
                </c:pt>
                <c:pt idx="32">
                  <c:v>100.2190476190476</c:v>
                </c:pt>
                <c:pt idx="33">
                  <c:v>100.2190476190476</c:v>
                </c:pt>
                <c:pt idx="34">
                  <c:v>100.2190476190476</c:v>
                </c:pt>
                <c:pt idx="35">
                  <c:v>100.2190476190476</c:v>
                </c:pt>
                <c:pt idx="36">
                  <c:v>100.2190476190476</c:v>
                </c:pt>
                <c:pt idx="37">
                  <c:v>100.2190476190476</c:v>
                </c:pt>
                <c:pt idx="38">
                  <c:v>100.2190476190476</c:v>
                </c:pt>
                <c:pt idx="39">
                  <c:v>100.2190476190476</c:v>
                </c:pt>
                <c:pt idx="40">
                  <c:v>100.2190476190476</c:v>
                </c:pt>
                <c:pt idx="41">
                  <c:v>100.2190476190476</c:v>
                </c:pt>
                <c:pt idx="42">
                  <c:v>100.2190476190476</c:v>
                </c:pt>
                <c:pt idx="43">
                  <c:v>100.2190476190476</c:v>
                </c:pt>
                <c:pt idx="44">
                  <c:v>100.2190476190476</c:v>
                </c:pt>
                <c:pt idx="45">
                  <c:v>100.2190476190476</c:v>
                </c:pt>
                <c:pt idx="46">
                  <c:v>100.2190476190476</c:v>
                </c:pt>
                <c:pt idx="47">
                  <c:v>100.2190476190476</c:v>
                </c:pt>
                <c:pt idx="48">
                  <c:v>100.2190476190476</c:v>
                </c:pt>
                <c:pt idx="49">
                  <c:v>100.2190476190476</c:v>
                </c:pt>
                <c:pt idx="50">
                  <c:v>100.2190476190476</c:v>
                </c:pt>
                <c:pt idx="51">
                  <c:v>100.2190476190476</c:v>
                </c:pt>
                <c:pt idx="52">
                  <c:v>100.2190476190476</c:v>
                </c:pt>
                <c:pt idx="53">
                  <c:v>100.2190476190476</c:v>
                </c:pt>
                <c:pt idx="54">
                  <c:v>100.2190476190476</c:v>
                </c:pt>
                <c:pt idx="55">
                  <c:v>100.2190476190476</c:v>
                </c:pt>
                <c:pt idx="56">
                  <c:v>100.2190476190476</c:v>
                </c:pt>
                <c:pt idx="57">
                  <c:v>100.2190476190476</c:v>
                </c:pt>
                <c:pt idx="58">
                  <c:v>100.2190476190476</c:v>
                </c:pt>
                <c:pt idx="59">
                  <c:v>100.2190476190476</c:v>
                </c:pt>
                <c:pt idx="60">
                  <c:v>100.2190476190476</c:v>
                </c:pt>
                <c:pt idx="61">
                  <c:v>100.2190476190476</c:v>
                </c:pt>
                <c:pt idx="62">
                  <c:v>100.2190476190476</c:v>
                </c:pt>
                <c:pt idx="63">
                  <c:v>100.2190476190476</c:v>
                </c:pt>
                <c:pt idx="64">
                  <c:v>100.2190476190476</c:v>
                </c:pt>
                <c:pt idx="65">
                  <c:v>100.2190476190476</c:v>
                </c:pt>
                <c:pt idx="66">
                  <c:v>100.2190476190476</c:v>
                </c:pt>
                <c:pt idx="67">
                  <c:v>100.2190476190476</c:v>
                </c:pt>
                <c:pt idx="68">
                  <c:v>100.2190476190476</c:v>
                </c:pt>
                <c:pt idx="69">
                  <c:v>100.2190476190476</c:v>
                </c:pt>
                <c:pt idx="70">
                  <c:v>100.2190476190476</c:v>
                </c:pt>
                <c:pt idx="71">
                  <c:v>100.2190476190476</c:v>
                </c:pt>
                <c:pt idx="72">
                  <c:v>100.2190476190476</c:v>
                </c:pt>
                <c:pt idx="73">
                  <c:v>100.2190476190476</c:v>
                </c:pt>
                <c:pt idx="74">
                  <c:v>100.2190476190476</c:v>
                </c:pt>
                <c:pt idx="75">
                  <c:v>100.2190476190476</c:v>
                </c:pt>
                <c:pt idx="76">
                  <c:v>100.2190476190476</c:v>
                </c:pt>
                <c:pt idx="77">
                  <c:v>100.2190476190476</c:v>
                </c:pt>
                <c:pt idx="78">
                  <c:v>100.2190476190476</c:v>
                </c:pt>
                <c:pt idx="79">
                  <c:v>100.2190476190476</c:v>
                </c:pt>
                <c:pt idx="80">
                  <c:v>100.2190476190476</c:v>
                </c:pt>
                <c:pt idx="81">
                  <c:v>100.2190476190476</c:v>
                </c:pt>
                <c:pt idx="82">
                  <c:v>100.2190476190476</c:v>
                </c:pt>
                <c:pt idx="83">
                  <c:v>100.2190476190476</c:v>
                </c:pt>
                <c:pt idx="84">
                  <c:v>100.2190476190476</c:v>
                </c:pt>
                <c:pt idx="85">
                  <c:v>100.2190476190476</c:v>
                </c:pt>
                <c:pt idx="86">
                  <c:v>100.2190476190476</c:v>
                </c:pt>
                <c:pt idx="87">
                  <c:v>100.2190476190476</c:v>
                </c:pt>
                <c:pt idx="88">
                  <c:v>100.2190476190476</c:v>
                </c:pt>
                <c:pt idx="89">
                  <c:v>100.2190476190476</c:v>
                </c:pt>
                <c:pt idx="90">
                  <c:v>100.2190476190476</c:v>
                </c:pt>
                <c:pt idx="91">
                  <c:v>100.2190476190476</c:v>
                </c:pt>
                <c:pt idx="92">
                  <c:v>100.2190476190476</c:v>
                </c:pt>
                <c:pt idx="93">
                  <c:v>100.2190476190476</c:v>
                </c:pt>
                <c:pt idx="94">
                  <c:v>100.2190476190476</c:v>
                </c:pt>
                <c:pt idx="95">
                  <c:v>100.2190476190476</c:v>
                </c:pt>
                <c:pt idx="96">
                  <c:v>100.2190476190476</c:v>
                </c:pt>
                <c:pt idx="97">
                  <c:v>100.2190476190476</c:v>
                </c:pt>
                <c:pt idx="98">
                  <c:v>100.2190476190476</c:v>
                </c:pt>
                <c:pt idx="99">
                  <c:v>100.2190476190476</c:v>
                </c:pt>
                <c:pt idx="100">
                  <c:v>100.2190476190476</c:v>
                </c:pt>
                <c:pt idx="101">
                  <c:v>100.2190476190476</c:v>
                </c:pt>
                <c:pt idx="102">
                  <c:v>100.2190476190476</c:v>
                </c:pt>
                <c:pt idx="103">
                  <c:v>100.2190476190476</c:v>
                </c:pt>
                <c:pt idx="104">
                  <c:v>100.2190476190476</c:v>
                </c:pt>
              </c:numCache>
            </c:numRef>
          </c:val>
          <c:smooth val="0"/>
        </c:ser>
        <c:ser>
          <c:idx val="2"/>
          <c:order val="2"/>
          <c:tx>
            <c:v>Hela tillverkningsindustrin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'Indata månadsserier 2008 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'[1]Indata (månad)'!$EO$8:$IO$8</c:f>
              <c:numCache>
                <c:formatCode>General</c:formatCode>
                <c:ptCount val="105"/>
                <c:pt idx="0">
                  <c:v>105.8</c:v>
                </c:pt>
                <c:pt idx="1">
                  <c:v>103.2</c:v>
                </c:pt>
                <c:pt idx="2">
                  <c:v>105.1</c:v>
                </c:pt>
                <c:pt idx="3">
                  <c:v>105.4</c:v>
                </c:pt>
                <c:pt idx="4">
                  <c:v>101.2</c:v>
                </c:pt>
                <c:pt idx="5">
                  <c:v>92.5</c:v>
                </c:pt>
                <c:pt idx="6">
                  <c:v>90.4</c:v>
                </c:pt>
                <c:pt idx="7">
                  <c:v>88.6</c:v>
                </c:pt>
                <c:pt idx="8">
                  <c:v>89.2</c:v>
                </c:pt>
                <c:pt idx="9">
                  <c:v>85.1</c:v>
                </c:pt>
                <c:pt idx="10">
                  <c:v>77.599999999999994</c:v>
                </c:pt>
                <c:pt idx="11">
                  <c:v>69.599999999999994</c:v>
                </c:pt>
                <c:pt idx="12">
                  <c:v>72.2</c:v>
                </c:pt>
                <c:pt idx="13">
                  <c:v>72.8</c:v>
                </c:pt>
                <c:pt idx="14">
                  <c:v>64.3</c:v>
                </c:pt>
                <c:pt idx="15">
                  <c:v>68.400000000000006</c:v>
                </c:pt>
                <c:pt idx="16">
                  <c:v>73.5</c:v>
                </c:pt>
                <c:pt idx="17">
                  <c:v>74.2</c:v>
                </c:pt>
                <c:pt idx="18">
                  <c:v>87</c:v>
                </c:pt>
                <c:pt idx="19">
                  <c:v>87</c:v>
                </c:pt>
                <c:pt idx="20">
                  <c:v>84.6</c:v>
                </c:pt>
                <c:pt idx="21">
                  <c:v>92.8</c:v>
                </c:pt>
                <c:pt idx="22">
                  <c:v>95.8</c:v>
                </c:pt>
                <c:pt idx="23">
                  <c:v>101.4</c:v>
                </c:pt>
                <c:pt idx="24">
                  <c:v>102.2</c:v>
                </c:pt>
                <c:pt idx="25">
                  <c:v>109.8</c:v>
                </c:pt>
                <c:pt idx="26">
                  <c:v>106.7</c:v>
                </c:pt>
                <c:pt idx="27">
                  <c:v>99.9</c:v>
                </c:pt>
                <c:pt idx="28">
                  <c:v>106.3</c:v>
                </c:pt>
                <c:pt idx="29">
                  <c:v>112.7</c:v>
                </c:pt>
                <c:pt idx="30">
                  <c:v>106.2</c:v>
                </c:pt>
                <c:pt idx="31">
                  <c:v>111.8</c:v>
                </c:pt>
                <c:pt idx="32">
                  <c:v>118.6</c:v>
                </c:pt>
                <c:pt idx="33">
                  <c:v>112.4</c:v>
                </c:pt>
                <c:pt idx="34">
                  <c:v>114.8</c:v>
                </c:pt>
                <c:pt idx="35">
                  <c:v>110.7</c:v>
                </c:pt>
                <c:pt idx="36">
                  <c:v>118</c:v>
                </c:pt>
                <c:pt idx="37">
                  <c:v>116.7</c:v>
                </c:pt>
                <c:pt idx="38">
                  <c:v>114.5</c:v>
                </c:pt>
                <c:pt idx="39">
                  <c:v>109.9</c:v>
                </c:pt>
                <c:pt idx="40">
                  <c:v>116.1</c:v>
                </c:pt>
                <c:pt idx="41">
                  <c:v>111.6</c:v>
                </c:pt>
                <c:pt idx="42">
                  <c:v>102.6</c:v>
                </c:pt>
                <c:pt idx="43">
                  <c:v>100.9</c:v>
                </c:pt>
                <c:pt idx="44">
                  <c:v>101.4</c:v>
                </c:pt>
                <c:pt idx="45">
                  <c:v>99.8</c:v>
                </c:pt>
                <c:pt idx="46">
                  <c:v>95.4</c:v>
                </c:pt>
                <c:pt idx="47">
                  <c:v>95.6</c:v>
                </c:pt>
                <c:pt idx="48">
                  <c:v>92.3</c:v>
                </c:pt>
                <c:pt idx="49">
                  <c:v>94.2</c:v>
                </c:pt>
                <c:pt idx="50">
                  <c:v>104.1</c:v>
                </c:pt>
                <c:pt idx="51">
                  <c:v>101.6</c:v>
                </c:pt>
                <c:pt idx="52">
                  <c:v>106.4</c:v>
                </c:pt>
                <c:pt idx="53">
                  <c:v>100.1</c:v>
                </c:pt>
                <c:pt idx="54">
                  <c:v>100.3</c:v>
                </c:pt>
                <c:pt idx="55">
                  <c:v>95</c:v>
                </c:pt>
                <c:pt idx="56">
                  <c:v>97.9</c:v>
                </c:pt>
                <c:pt idx="57">
                  <c:v>92.2</c:v>
                </c:pt>
                <c:pt idx="58">
                  <c:v>85.5</c:v>
                </c:pt>
                <c:pt idx="59">
                  <c:v>91.9</c:v>
                </c:pt>
                <c:pt idx="60">
                  <c:v>87.1</c:v>
                </c:pt>
                <c:pt idx="61">
                  <c:v>97.4</c:v>
                </c:pt>
                <c:pt idx="62">
                  <c:v>94.6</c:v>
                </c:pt>
                <c:pt idx="63">
                  <c:v>95.4</c:v>
                </c:pt>
                <c:pt idx="64">
                  <c:v>92.9</c:v>
                </c:pt>
                <c:pt idx="65">
                  <c:v>95.5</c:v>
                </c:pt>
                <c:pt idx="66">
                  <c:v>95</c:v>
                </c:pt>
                <c:pt idx="67">
                  <c:v>98.1</c:v>
                </c:pt>
                <c:pt idx="68">
                  <c:v>94.6</c:v>
                </c:pt>
                <c:pt idx="69">
                  <c:v>98.7</c:v>
                </c:pt>
                <c:pt idx="70">
                  <c:v>102.5</c:v>
                </c:pt>
                <c:pt idx="71">
                  <c:v>103.1</c:v>
                </c:pt>
                <c:pt idx="72">
                  <c:v>104.2</c:v>
                </c:pt>
                <c:pt idx="73">
                  <c:v>99.9</c:v>
                </c:pt>
                <c:pt idx="74">
                  <c:v>99.4</c:v>
                </c:pt>
                <c:pt idx="75">
                  <c:v>105.9</c:v>
                </c:pt>
                <c:pt idx="76">
                  <c:v>97.1</c:v>
                </c:pt>
                <c:pt idx="77">
                  <c:v>102.5</c:v>
                </c:pt>
                <c:pt idx="78">
                  <c:v>103.2</c:v>
                </c:pt>
                <c:pt idx="79">
                  <c:v>107.1</c:v>
                </c:pt>
                <c:pt idx="80">
                  <c:v>102.6</c:v>
                </c:pt>
                <c:pt idx="81">
                  <c:v>105.4</c:v>
                </c:pt>
                <c:pt idx="82">
                  <c:v>105.7</c:v>
                </c:pt>
                <c:pt idx="83">
                  <c:v>103.2</c:v>
                </c:pt>
                <c:pt idx="84">
                  <c:v>103.6</c:v>
                </c:pt>
                <c:pt idx="85">
                  <c:v>102.8</c:v>
                </c:pt>
                <c:pt idx="86">
                  <c:v>100.4</c:v>
                </c:pt>
                <c:pt idx="87">
                  <c:v>95.9</c:v>
                </c:pt>
                <c:pt idx="88">
                  <c:v>103.2</c:v>
                </c:pt>
                <c:pt idx="89">
                  <c:v>103</c:v>
                </c:pt>
                <c:pt idx="90">
                  <c:v>104.3</c:v>
                </c:pt>
                <c:pt idx="91">
                  <c:v>106.1</c:v>
                </c:pt>
                <c:pt idx="92">
                  <c:v>111.1</c:v>
                </c:pt>
                <c:pt idx="93">
                  <c:v>111.9</c:v>
                </c:pt>
                <c:pt idx="94">
                  <c:v>107.1</c:v>
                </c:pt>
                <c:pt idx="95">
                  <c:v>113.1</c:v>
                </c:pt>
                <c:pt idx="96">
                  <c:v>121</c:v>
                </c:pt>
                <c:pt idx="97">
                  <c:v>114.1</c:v>
                </c:pt>
                <c:pt idx="98">
                  <c:v>110.6</c:v>
                </c:pt>
                <c:pt idx="99">
                  <c:v>106.1</c:v>
                </c:pt>
                <c:pt idx="100">
                  <c:v>105.1</c:v>
                </c:pt>
                <c:pt idx="101">
                  <c:v>104.3</c:v>
                </c:pt>
                <c:pt idx="102">
                  <c:v>102.9</c:v>
                </c:pt>
                <c:pt idx="103">
                  <c:v>97.8</c:v>
                </c:pt>
                <c:pt idx="104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86400"/>
        <c:axId val="313988360"/>
      </c:lineChart>
      <c:catAx>
        <c:axId val="313986400"/>
        <c:scaling>
          <c:orientation val="minMax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ln w="0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3988360"/>
        <c:crossesAt val="-60"/>
        <c:auto val="0"/>
        <c:lblAlgn val="ctr"/>
        <c:lblOffset val="100"/>
        <c:tickLblSkip val="24"/>
        <c:tickMarkSkip val="12"/>
        <c:noMultiLvlLbl val="0"/>
      </c:catAx>
      <c:valAx>
        <c:axId val="313988360"/>
        <c:scaling>
          <c:orientation val="minMax"/>
          <c:min val="6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3986400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87852743897208929"/>
          <c:w val="0.99689762150982464"/>
          <c:h val="0.1137178010851410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47574996376987"/>
          <c:y val="0.10401891252955082"/>
          <c:w val="0.74357832954929715"/>
          <c:h val="0.66621040313788826"/>
        </c:manualLayout>
      </c:layout>
      <c:lineChart>
        <c:grouping val="standard"/>
        <c:varyColors val="0"/>
        <c:ser>
          <c:idx val="0"/>
          <c:order val="0"/>
          <c:tx>
            <c:strRef>
              <c:f>'grafiskt papper'!$F$1</c:f>
              <c:strCache>
                <c:ptCount val="1"/>
                <c:pt idx="0">
                  <c:v>Grafiskt papper</c:v>
                </c:pt>
              </c:strCache>
            </c:strRef>
          </c:tx>
          <c:spPr>
            <a:ln w="19050">
              <a:solidFill>
                <a:srgbClr val="308021"/>
              </a:solidFill>
            </a:ln>
          </c:spPr>
          <c:marker>
            <c:symbol val="none"/>
          </c:marker>
          <c:cat>
            <c:numRef>
              <c:f>'grafiskt papper'!$A$14:$A$164</c:f>
              <c:numCache>
                <c:formatCode>General</c:formatCode>
                <c:ptCount val="151"/>
                <c:pt idx="0" formatCode="0">
                  <c:v>2004</c:v>
                </c:pt>
                <c:pt idx="12" formatCode="0">
                  <c:v>2005</c:v>
                </c:pt>
                <c:pt idx="24" formatCode="0">
                  <c:v>2006</c:v>
                </c:pt>
                <c:pt idx="36" formatCode="0">
                  <c:v>2007</c:v>
                </c:pt>
                <c:pt idx="48" formatCode="0">
                  <c:v>2008</c:v>
                </c:pt>
                <c:pt idx="60" formatCode="0">
                  <c:v>2009</c:v>
                </c:pt>
                <c:pt idx="72" formatCode="0">
                  <c:v>2010</c:v>
                </c:pt>
                <c:pt idx="84" formatCode="0">
                  <c:v>2011</c:v>
                </c:pt>
                <c:pt idx="96" formatCode="0">
                  <c:v>2012</c:v>
                </c:pt>
                <c:pt idx="108" formatCode="0">
                  <c:v>2013</c:v>
                </c:pt>
                <c:pt idx="120" formatCode="0">
                  <c:v>2014</c:v>
                </c:pt>
                <c:pt idx="132" formatCode="0">
                  <c:v>2015</c:v>
                </c:pt>
                <c:pt idx="144" formatCode="0">
                  <c:v>2016</c:v>
                </c:pt>
              </c:numCache>
            </c:numRef>
          </c:cat>
          <c:val>
            <c:numRef>
              <c:f>'grafiskt papper'!$I$14:$I$164</c:f>
              <c:numCache>
                <c:formatCode>#,##0</c:formatCode>
                <c:ptCount val="151"/>
                <c:pt idx="0">
                  <c:v>5402878</c:v>
                </c:pt>
                <c:pt idx="1">
                  <c:v>5424828</c:v>
                </c:pt>
                <c:pt idx="2">
                  <c:v>5424749</c:v>
                </c:pt>
                <c:pt idx="3">
                  <c:v>5424941</c:v>
                </c:pt>
                <c:pt idx="4">
                  <c:v>5424283</c:v>
                </c:pt>
                <c:pt idx="5">
                  <c:v>5489637</c:v>
                </c:pt>
                <c:pt idx="6">
                  <c:v>5531190</c:v>
                </c:pt>
                <c:pt idx="7">
                  <c:v>5548621</c:v>
                </c:pt>
                <c:pt idx="8">
                  <c:v>5556751</c:v>
                </c:pt>
                <c:pt idx="9">
                  <c:v>5595556</c:v>
                </c:pt>
                <c:pt idx="10">
                  <c:v>5613591</c:v>
                </c:pt>
                <c:pt idx="11">
                  <c:v>5682285</c:v>
                </c:pt>
                <c:pt idx="12">
                  <c:v>5701905</c:v>
                </c:pt>
                <c:pt idx="13">
                  <c:v>5693138</c:v>
                </c:pt>
                <c:pt idx="14">
                  <c:v>5688662</c:v>
                </c:pt>
                <c:pt idx="15">
                  <c:v>5706131</c:v>
                </c:pt>
                <c:pt idx="16">
                  <c:v>5731808</c:v>
                </c:pt>
                <c:pt idx="17">
                  <c:v>5732925</c:v>
                </c:pt>
                <c:pt idx="18">
                  <c:v>5707910</c:v>
                </c:pt>
                <c:pt idx="19">
                  <c:v>5720157</c:v>
                </c:pt>
                <c:pt idx="20">
                  <c:v>5743662</c:v>
                </c:pt>
                <c:pt idx="21">
                  <c:v>5723977</c:v>
                </c:pt>
                <c:pt idx="22">
                  <c:v>5717179</c:v>
                </c:pt>
                <c:pt idx="23">
                  <c:v>5691938</c:v>
                </c:pt>
                <c:pt idx="24">
                  <c:v>5732418</c:v>
                </c:pt>
                <c:pt idx="25">
                  <c:v>5761713</c:v>
                </c:pt>
                <c:pt idx="26">
                  <c:v>5804198</c:v>
                </c:pt>
                <c:pt idx="27">
                  <c:v>5832450</c:v>
                </c:pt>
                <c:pt idx="28">
                  <c:v>5833448</c:v>
                </c:pt>
                <c:pt idx="29">
                  <c:v>5833366</c:v>
                </c:pt>
                <c:pt idx="30">
                  <c:v>5865485</c:v>
                </c:pt>
                <c:pt idx="31">
                  <c:v>5877732</c:v>
                </c:pt>
                <c:pt idx="32">
                  <c:v>5891476</c:v>
                </c:pt>
                <c:pt idx="33">
                  <c:v>5913495</c:v>
                </c:pt>
                <c:pt idx="34">
                  <c:v>5918700</c:v>
                </c:pt>
                <c:pt idx="35">
                  <c:v>5954556</c:v>
                </c:pt>
                <c:pt idx="36">
                  <c:v>5932821</c:v>
                </c:pt>
                <c:pt idx="37">
                  <c:v>5918677</c:v>
                </c:pt>
                <c:pt idx="38">
                  <c:v>5915964</c:v>
                </c:pt>
                <c:pt idx="39">
                  <c:v>5896024</c:v>
                </c:pt>
                <c:pt idx="40">
                  <c:v>5886329</c:v>
                </c:pt>
                <c:pt idx="41">
                  <c:v>5922990</c:v>
                </c:pt>
                <c:pt idx="42">
                  <c:v>5910965</c:v>
                </c:pt>
                <c:pt idx="43">
                  <c:v>5900677</c:v>
                </c:pt>
                <c:pt idx="44">
                  <c:v>5884206</c:v>
                </c:pt>
                <c:pt idx="45">
                  <c:v>5883411</c:v>
                </c:pt>
                <c:pt idx="46">
                  <c:v>5915642</c:v>
                </c:pt>
                <c:pt idx="47">
                  <c:v>5880867</c:v>
                </c:pt>
                <c:pt idx="48">
                  <c:v>5896765</c:v>
                </c:pt>
                <c:pt idx="49">
                  <c:v>5909354</c:v>
                </c:pt>
                <c:pt idx="50">
                  <c:v>5877217</c:v>
                </c:pt>
                <c:pt idx="51">
                  <c:v>5881799</c:v>
                </c:pt>
                <c:pt idx="52">
                  <c:v>5869548</c:v>
                </c:pt>
                <c:pt idx="53">
                  <c:v>5839242</c:v>
                </c:pt>
                <c:pt idx="54">
                  <c:v>5874539</c:v>
                </c:pt>
                <c:pt idx="55">
                  <c:v>5882001</c:v>
                </c:pt>
                <c:pt idx="56">
                  <c:v>5894718</c:v>
                </c:pt>
                <c:pt idx="57">
                  <c:v>5911550</c:v>
                </c:pt>
                <c:pt idx="58">
                  <c:v>5853987</c:v>
                </c:pt>
                <c:pt idx="59">
                  <c:v>5823355</c:v>
                </c:pt>
                <c:pt idx="60">
                  <c:v>5756867</c:v>
                </c:pt>
                <c:pt idx="61">
                  <c:v>5676915</c:v>
                </c:pt>
                <c:pt idx="62">
                  <c:v>5619612</c:v>
                </c:pt>
                <c:pt idx="63">
                  <c:v>5567566</c:v>
                </c:pt>
                <c:pt idx="64">
                  <c:v>5545489</c:v>
                </c:pt>
                <c:pt idx="65">
                  <c:v>5495686</c:v>
                </c:pt>
                <c:pt idx="66">
                  <c:v>5416964</c:v>
                </c:pt>
                <c:pt idx="67">
                  <c:v>5339566</c:v>
                </c:pt>
                <c:pt idx="68">
                  <c:v>5272144</c:v>
                </c:pt>
                <c:pt idx="69">
                  <c:v>5197840</c:v>
                </c:pt>
                <c:pt idx="70">
                  <c:v>5214405</c:v>
                </c:pt>
                <c:pt idx="71">
                  <c:v>5210936</c:v>
                </c:pt>
                <c:pt idx="72">
                  <c:v>5225132</c:v>
                </c:pt>
                <c:pt idx="73">
                  <c:v>5245591</c:v>
                </c:pt>
                <c:pt idx="74">
                  <c:v>5290272</c:v>
                </c:pt>
                <c:pt idx="75">
                  <c:v>5292253</c:v>
                </c:pt>
                <c:pt idx="76">
                  <c:v>5333515</c:v>
                </c:pt>
                <c:pt idx="77">
                  <c:v>5373577</c:v>
                </c:pt>
                <c:pt idx="78">
                  <c:v>5403744</c:v>
                </c:pt>
                <c:pt idx="79">
                  <c:v>5430415</c:v>
                </c:pt>
                <c:pt idx="80">
                  <c:v>5454694</c:v>
                </c:pt>
                <c:pt idx="81">
                  <c:v>5489993</c:v>
                </c:pt>
                <c:pt idx="82">
                  <c:v>5475237</c:v>
                </c:pt>
                <c:pt idx="83">
                  <c:v>5488363</c:v>
                </c:pt>
                <c:pt idx="84">
                  <c:v>5496108</c:v>
                </c:pt>
                <c:pt idx="85">
                  <c:v>5493124</c:v>
                </c:pt>
                <c:pt idx="86">
                  <c:v>5502226</c:v>
                </c:pt>
                <c:pt idx="87">
                  <c:v>5537984</c:v>
                </c:pt>
                <c:pt idx="88">
                  <c:v>5503497</c:v>
                </c:pt>
                <c:pt idx="89">
                  <c:v>5500258</c:v>
                </c:pt>
                <c:pt idx="90">
                  <c:v>5497466</c:v>
                </c:pt>
                <c:pt idx="91">
                  <c:v>5500040</c:v>
                </c:pt>
                <c:pt idx="92">
                  <c:v>5508663</c:v>
                </c:pt>
                <c:pt idx="93">
                  <c:v>5478641</c:v>
                </c:pt>
                <c:pt idx="94">
                  <c:v>5479681</c:v>
                </c:pt>
                <c:pt idx="95">
                  <c:v>5488409</c:v>
                </c:pt>
                <c:pt idx="96">
                  <c:v>5470913</c:v>
                </c:pt>
                <c:pt idx="97">
                  <c:v>5498678</c:v>
                </c:pt>
                <c:pt idx="98">
                  <c:v>5497206</c:v>
                </c:pt>
                <c:pt idx="99">
                  <c:v>5507112</c:v>
                </c:pt>
                <c:pt idx="100">
                  <c:v>5519951</c:v>
                </c:pt>
                <c:pt idx="101">
                  <c:v>5511005</c:v>
                </c:pt>
                <c:pt idx="102">
                  <c:v>5488300</c:v>
                </c:pt>
                <c:pt idx="103">
                  <c:v>5486164</c:v>
                </c:pt>
                <c:pt idx="104">
                  <c:v>5462689</c:v>
                </c:pt>
                <c:pt idx="105">
                  <c:v>5481999</c:v>
                </c:pt>
                <c:pt idx="106">
                  <c:v>5466615</c:v>
                </c:pt>
                <c:pt idx="107">
                  <c:v>5447066</c:v>
                </c:pt>
                <c:pt idx="108">
                  <c:v>5435675</c:v>
                </c:pt>
                <c:pt idx="109">
                  <c:v>5393297</c:v>
                </c:pt>
                <c:pt idx="110">
                  <c:v>5360889</c:v>
                </c:pt>
                <c:pt idx="111">
                  <c:v>5335210</c:v>
                </c:pt>
                <c:pt idx="112">
                  <c:v>5279936</c:v>
                </c:pt>
                <c:pt idx="113">
                  <c:v>5222414</c:v>
                </c:pt>
                <c:pt idx="114">
                  <c:v>5161200</c:v>
                </c:pt>
                <c:pt idx="115">
                  <c:v>5098423</c:v>
                </c:pt>
                <c:pt idx="116">
                  <c:v>5030372</c:v>
                </c:pt>
                <c:pt idx="117">
                  <c:v>4952465</c:v>
                </c:pt>
                <c:pt idx="118">
                  <c:v>4899702</c:v>
                </c:pt>
                <c:pt idx="119">
                  <c:v>4835706</c:v>
                </c:pt>
                <c:pt idx="120">
                  <c:v>4771534</c:v>
                </c:pt>
                <c:pt idx="121">
                  <c:v>4727902</c:v>
                </c:pt>
                <c:pt idx="122">
                  <c:v>4664060</c:v>
                </c:pt>
                <c:pt idx="123">
                  <c:v>4564044</c:v>
                </c:pt>
                <c:pt idx="124">
                  <c:v>4503327</c:v>
                </c:pt>
                <c:pt idx="125">
                  <c:v>4445081</c:v>
                </c:pt>
                <c:pt idx="126">
                  <c:v>4417073</c:v>
                </c:pt>
                <c:pt idx="127">
                  <c:v>4392405</c:v>
                </c:pt>
                <c:pt idx="128">
                  <c:v>4397758</c:v>
                </c:pt>
                <c:pt idx="129">
                  <c:v>4390398</c:v>
                </c:pt>
                <c:pt idx="130">
                  <c:v>4368673</c:v>
                </c:pt>
                <c:pt idx="131">
                  <c:v>4324621</c:v>
                </c:pt>
                <c:pt idx="132">
                  <c:v>4313354</c:v>
                </c:pt>
                <c:pt idx="133">
                  <c:v>4288649</c:v>
                </c:pt>
                <c:pt idx="134">
                  <c:v>4261573</c:v>
                </c:pt>
                <c:pt idx="135">
                  <c:v>4250566</c:v>
                </c:pt>
                <c:pt idx="136">
                  <c:v>4248222</c:v>
                </c:pt>
                <c:pt idx="137">
                  <c:v>4252555</c:v>
                </c:pt>
                <c:pt idx="138">
                  <c:v>4244166</c:v>
                </c:pt>
                <c:pt idx="139">
                  <c:v>4237923</c:v>
                </c:pt>
                <c:pt idx="140">
                  <c:v>4221572</c:v>
                </c:pt>
                <c:pt idx="141">
                  <c:v>4183697</c:v>
                </c:pt>
                <c:pt idx="142">
                  <c:v>4128742</c:v>
                </c:pt>
                <c:pt idx="143">
                  <c:v>4062673</c:v>
                </c:pt>
                <c:pt idx="144">
                  <c:v>3989148</c:v>
                </c:pt>
                <c:pt idx="145">
                  <c:v>3946845</c:v>
                </c:pt>
                <c:pt idx="146">
                  <c:v>3884647</c:v>
                </c:pt>
                <c:pt idx="147">
                  <c:v>3865693</c:v>
                </c:pt>
                <c:pt idx="148">
                  <c:v>3816128</c:v>
                </c:pt>
                <c:pt idx="149">
                  <c:v>3771067</c:v>
                </c:pt>
                <c:pt idx="150">
                  <c:v>3721204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'grafiskt papper'!$K$1</c:f>
              <c:strCache>
                <c:ptCount val="1"/>
                <c:pt idx="0">
                  <c:v>Övrigt papper och kartong exl grafiskt papper</c:v>
                </c:pt>
              </c:strCache>
            </c:strRef>
          </c:tx>
          <c:spPr>
            <a:ln w="19050">
              <a:solidFill>
                <a:srgbClr val="FF8135"/>
              </a:solidFill>
            </a:ln>
          </c:spPr>
          <c:marker>
            <c:symbol val="none"/>
          </c:marker>
          <c:cat>
            <c:numRef>
              <c:f>'grafiskt papper'!$A$14:$A$164</c:f>
              <c:numCache>
                <c:formatCode>General</c:formatCode>
                <c:ptCount val="151"/>
                <c:pt idx="0" formatCode="0">
                  <c:v>2004</c:v>
                </c:pt>
                <c:pt idx="12" formatCode="0">
                  <c:v>2005</c:v>
                </c:pt>
                <c:pt idx="24" formatCode="0">
                  <c:v>2006</c:v>
                </c:pt>
                <c:pt idx="36" formatCode="0">
                  <c:v>2007</c:v>
                </c:pt>
                <c:pt idx="48" formatCode="0">
                  <c:v>2008</c:v>
                </c:pt>
                <c:pt idx="60" formatCode="0">
                  <c:v>2009</c:v>
                </c:pt>
                <c:pt idx="72" formatCode="0">
                  <c:v>2010</c:v>
                </c:pt>
                <c:pt idx="84" formatCode="0">
                  <c:v>2011</c:v>
                </c:pt>
                <c:pt idx="96" formatCode="0">
                  <c:v>2012</c:v>
                </c:pt>
                <c:pt idx="108" formatCode="0">
                  <c:v>2013</c:v>
                </c:pt>
                <c:pt idx="120" formatCode="0">
                  <c:v>2014</c:v>
                </c:pt>
                <c:pt idx="132" formatCode="0">
                  <c:v>2015</c:v>
                </c:pt>
                <c:pt idx="144" formatCode="0">
                  <c:v>2016</c:v>
                </c:pt>
              </c:numCache>
            </c:numRef>
          </c:cat>
          <c:val>
            <c:numRef>
              <c:f>'grafiskt papper'!$L$14:$L$164</c:f>
              <c:numCache>
                <c:formatCode>#,##0</c:formatCode>
                <c:ptCount val="151"/>
                <c:pt idx="0">
                  <c:v>5704112</c:v>
                </c:pt>
                <c:pt idx="1">
                  <c:v>5728328</c:v>
                </c:pt>
                <c:pt idx="2">
                  <c:v>5747553</c:v>
                </c:pt>
                <c:pt idx="3">
                  <c:v>5746108</c:v>
                </c:pt>
                <c:pt idx="4">
                  <c:v>5757307</c:v>
                </c:pt>
                <c:pt idx="5">
                  <c:v>5780129</c:v>
                </c:pt>
                <c:pt idx="6">
                  <c:v>5795328</c:v>
                </c:pt>
                <c:pt idx="7">
                  <c:v>5820293</c:v>
                </c:pt>
                <c:pt idx="8">
                  <c:v>5846103</c:v>
                </c:pt>
                <c:pt idx="9">
                  <c:v>5876100</c:v>
                </c:pt>
                <c:pt idx="10">
                  <c:v>5881534</c:v>
                </c:pt>
                <c:pt idx="11">
                  <c:v>5907211</c:v>
                </c:pt>
                <c:pt idx="12">
                  <c:v>5926542</c:v>
                </c:pt>
                <c:pt idx="13">
                  <c:v>5919600</c:v>
                </c:pt>
                <c:pt idx="14">
                  <c:v>5984831</c:v>
                </c:pt>
                <c:pt idx="15">
                  <c:v>5983613</c:v>
                </c:pt>
                <c:pt idx="16">
                  <c:v>5982456</c:v>
                </c:pt>
                <c:pt idx="17">
                  <c:v>5987633</c:v>
                </c:pt>
                <c:pt idx="18">
                  <c:v>6001924</c:v>
                </c:pt>
                <c:pt idx="19">
                  <c:v>6011255</c:v>
                </c:pt>
                <c:pt idx="20">
                  <c:v>6031053</c:v>
                </c:pt>
                <c:pt idx="21">
                  <c:v>6052601</c:v>
                </c:pt>
                <c:pt idx="22">
                  <c:v>6063899</c:v>
                </c:pt>
                <c:pt idx="23">
                  <c:v>6082979</c:v>
                </c:pt>
                <c:pt idx="24">
                  <c:v>6097069</c:v>
                </c:pt>
                <c:pt idx="25">
                  <c:v>6108805</c:v>
                </c:pt>
                <c:pt idx="26">
                  <c:v>6061632</c:v>
                </c:pt>
                <c:pt idx="27">
                  <c:v>6065580</c:v>
                </c:pt>
                <c:pt idx="28">
                  <c:v>6089920</c:v>
                </c:pt>
                <c:pt idx="29">
                  <c:v>6092544</c:v>
                </c:pt>
                <c:pt idx="30">
                  <c:v>6090531</c:v>
                </c:pt>
                <c:pt idx="31">
                  <c:v>6094253</c:v>
                </c:pt>
                <c:pt idx="32">
                  <c:v>6104778</c:v>
                </c:pt>
                <c:pt idx="33">
                  <c:v>6070658</c:v>
                </c:pt>
                <c:pt idx="34">
                  <c:v>6126394</c:v>
                </c:pt>
                <c:pt idx="35">
                  <c:v>6119021</c:v>
                </c:pt>
                <c:pt idx="36">
                  <c:v>6091540</c:v>
                </c:pt>
                <c:pt idx="37">
                  <c:v>6080066</c:v>
                </c:pt>
                <c:pt idx="38">
                  <c:v>6082644</c:v>
                </c:pt>
                <c:pt idx="39">
                  <c:v>6085981</c:v>
                </c:pt>
                <c:pt idx="40">
                  <c:v>6063767</c:v>
                </c:pt>
                <c:pt idx="41">
                  <c:v>6061819</c:v>
                </c:pt>
                <c:pt idx="42">
                  <c:v>6058070</c:v>
                </c:pt>
                <c:pt idx="43">
                  <c:v>6074112</c:v>
                </c:pt>
                <c:pt idx="44">
                  <c:v>6020509</c:v>
                </c:pt>
                <c:pt idx="45">
                  <c:v>6030252</c:v>
                </c:pt>
                <c:pt idx="46">
                  <c:v>5997184</c:v>
                </c:pt>
                <c:pt idx="47">
                  <c:v>5993459</c:v>
                </c:pt>
                <c:pt idx="48">
                  <c:v>5999294</c:v>
                </c:pt>
                <c:pt idx="49">
                  <c:v>6033748</c:v>
                </c:pt>
                <c:pt idx="50">
                  <c:v>6027381</c:v>
                </c:pt>
                <c:pt idx="51">
                  <c:v>6028331</c:v>
                </c:pt>
                <c:pt idx="52">
                  <c:v>6017178</c:v>
                </c:pt>
                <c:pt idx="53">
                  <c:v>6013903</c:v>
                </c:pt>
                <c:pt idx="54">
                  <c:v>6013708</c:v>
                </c:pt>
                <c:pt idx="55">
                  <c:v>6009491</c:v>
                </c:pt>
                <c:pt idx="56">
                  <c:v>6034850</c:v>
                </c:pt>
                <c:pt idx="57">
                  <c:v>5995905</c:v>
                </c:pt>
                <c:pt idx="58">
                  <c:v>5911948</c:v>
                </c:pt>
                <c:pt idx="59">
                  <c:v>5852512</c:v>
                </c:pt>
                <c:pt idx="60">
                  <c:v>5791725</c:v>
                </c:pt>
                <c:pt idx="61">
                  <c:v>5707969</c:v>
                </c:pt>
                <c:pt idx="62">
                  <c:v>5689377</c:v>
                </c:pt>
                <c:pt idx="63">
                  <c:v>5628409</c:v>
                </c:pt>
                <c:pt idx="64">
                  <c:v>5621683</c:v>
                </c:pt>
                <c:pt idx="65">
                  <c:v>5592752</c:v>
                </c:pt>
                <c:pt idx="66">
                  <c:v>5582322</c:v>
                </c:pt>
                <c:pt idx="67">
                  <c:v>5567179</c:v>
                </c:pt>
                <c:pt idx="68">
                  <c:v>5559224</c:v>
                </c:pt>
                <c:pt idx="69">
                  <c:v>5639226</c:v>
                </c:pt>
                <c:pt idx="70">
                  <c:v>5688801</c:v>
                </c:pt>
                <c:pt idx="71">
                  <c:v>5722422</c:v>
                </c:pt>
                <c:pt idx="72">
                  <c:v>5776320</c:v>
                </c:pt>
                <c:pt idx="73">
                  <c:v>5814256</c:v>
                </c:pt>
                <c:pt idx="74">
                  <c:v>5844377</c:v>
                </c:pt>
                <c:pt idx="75">
                  <c:v>5828555</c:v>
                </c:pt>
                <c:pt idx="76">
                  <c:v>5842034</c:v>
                </c:pt>
                <c:pt idx="77">
                  <c:v>5875825</c:v>
                </c:pt>
                <c:pt idx="78">
                  <c:v>5898787</c:v>
                </c:pt>
                <c:pt idx="79">
                  <c:v>5900014</c:v>
                </c:pt>
                <c:pt idx="80">
                  <c:v>5902549</c:v>
                </c:pt>
                <c:pt idx="81">
                  <c:v>5884015</c:v>
                </c:pt>
                <c:pt idx="82">
                  <c:v>5883767</c:v>
                </c:pt>
                <c:pt idx="83">
                  <c:v>5908163</c:v>
                </c:pt>
                <c:pt idx="84">
                  <c:v>5934686</c:v>
                </c:pt>
                <c:pt idx="85">
                  <c:v>5951114</c:v>
                </c:pt>
                <c:pt idx="86">
                  <c:v>5965699</c:v>
                </c:pt>
                <c:pt idx="87">
                  <c:v>6067747</c:v>
                </c:pt>
                <c:pt idx="88">
                  <c:v>6067087</c:v>
                </c:pt>
                <c:pt idx="89">
                  <c:v>6066536</c:v>
                </c:pt>
                <c:pt idx="90">
                  <c:v>6048904</c:v>
                </c:pt>
                <c:pt idx="91">
                  <c:v>5994694</c:v>
                </c:pt>
                <c:pt idx="92">
                  <c:v>5963487</c:v>
                </c:pt>
                <c:pt idx="93">
                  <c:v>5910301</c:v>
                </c:pt>
                <c:pt idx="94">
                  <c:v>5846499</c:v>
                </c:pt>
                <c:pt idx="95">
                  <c:v>5832349</c:v>
                </c:pt>
                <c:pt idx="96">
                  <c:v>5795545</c:v>
                </c:pt>
                <c:pt idx="97">
                  <c:v>5798968</c:v>
                </c:pt>
                <c:pt idx="98">
                  <c:v>5788365</c:v>
                </c:pt>
                <c:pt idx="99">
                  <c:v>5780293</c:v>
                </c:pt>
                <c:pt idx="100">
                  <c:v>5788406</c:v>
                </c:pt>
                <c:pt idx="101">
                  <c:v>5776461</c:v>
                </c:pt>
                <c:pt idx="102">
                  <c:v>5781776</c:v>
                </c:pt>
                <c:pt idx="103">
                  <c:v>5859985</c:v>
                </c:pt>
                <c:pt idx="104">
                  <c:v>5917644</c:v>
                </c:pt>
                <c:pt idx="105">
                  <c:v>5902023</c:v>
                </c:pt>
                <c:pt idx="106">
                  <c:v>5962944</c:v>
                </c:pt>
                <c:pt idx="107">
                  <c:v>5969844</c:v>
                </c:pt>
                <c:pt idx="108">
                  <c:v>6000541</c:v>
                </c:pt>
                <c:pt idx="109">
                  <c:v>5999024</c:v>
                </c:pt>
                <c:pt idx="110">
                  <c:v>5989036</c:v>
                </c:pt>
                <c:pt idx="111">
                  <c:v>5988298</c:v>
                </c:pt>
                <c:pt idx="112">
                  <c:v>5972430</c:v>
                </c:pt>
                <c:pt idx="113">
                  <c:v>5963129</c:v>
                </c:pt>
                <c:pt idx="114">
                  <c:v>5959956</c:v>
                </c:pt>
                <c:pt idx="115">
                  <c:v>5952939</c:v>
                </c:pt>
                <c:pt idx="116">
                  <c:v>5896212</c:v>
                </c:pt>
                <c:pt idx="117">
                  <c:v>5951142</c:v>
                </c:pt>
                <c:pt idx="118">
                  <c:v>5937316</c:v>
                </c:pt>
                <c:pt idx="119">
                  <c:v>5950048</c:v>
                </c:pt>
                <c:pt idx="120">
                  <c:v>5939261</c:v>
                </c:pt>
                <c:pt idx="121">
                  <c:v>5937974</c:v>
                </c:pt>
                <c:pt idx="122">
                  <c:v>5968223</c:v>
                </c:pt>
                <c:pt idx="123">
                  <c:v>5996187</c:v>
                </c:pt>
                <c:pt idx="124">
                  <c:v>5996402</c:v>
                </c:pt>
                <c:pt idx="125">
                  <c:v>6035977</c:v>
                </c:pt>
                <c:pt idx="126">
                  <c:v>6056044</c:v>
                </c:pt>
                <c:pt idx="127">
                  <c:v>6057739</c:v>
                </c:pt>
                <c:pt idx="128">
                  <c:v>6082788</c:v>
                </c:pt>
                <c:pt idx="129">
                  <c:v>6068773</c:v>
                </c:pt>
                <c:pt idx="130">
                  <c:v>6105045</c:v>
                </c:pt>
                <c:pt idx="131">
                  <c:v>6093955</c:v>
                </c:pt>
                <c:pt idx="132">
                  <c:v>6108900</c:v>
                </c:pt>
                <c:pt idx="133">
                  <c:v>6113902</c:v>
                </c:pt>
                <c:pt idx="134">
                  <c:v>6076628</c:v>
                </c:pt>
                <c:pt idx="135">
                  <c:v>6030871</c:v>
                </c:pt>
                <c:pt idx="136">
                  <c:v>6062041</c:v>
                </c:pt>
                <c:pt idx="137">
                  <c:v>6062840</c:v>
                </c:pt>
                <c:pt idx="138">
                  <c:v>6039682</c:v>
                </c:pt>
                <c:pt idx="139">
                  <c:v>6026596</c:v>
                </c:pt>
                <c:pt idx="140">
                  <c:v>6067449</c:v>
                </c:pt>
                <c:pt idx="141">
                  <c:v>6077322</c:v>
                </c:pt>
                <c:pt idx="142">
                  <c:v>6073250</c:v>
                </c:pt>
                <c:pt idx="143">
                  <c:v>6100663</c:v>
                </c:pt>
                <c:pt idx="144">
                  <c:v>6091129</c:v>
                </c:pt>
                <c:pt idx="145">
                  <c:v>6150410</c:v>
                </c:pt>
                <c:pt idx="146">
                  <c:v>6183490</c:v>
                </c:pt>
                <c:pt idx="147">
                  <c:v>6230135</c:v>
                </c:pt>
                <c:pt idx="148">
                  <c:v>6229436</c:v>
                </c:pt>
                <c:pt idx="149">
                  <c:v>6254437</c:v>
                </c:pt>
                <c:pt idx="150">
                  <c:v>6305835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89536"/>
        <c:axId val="313989144"/>
      </c:lineChart>
      <c:catAx>
        <c:axId val="3139895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sv-SE"/>
          </a:p>
        </c:txPr>
        <c:crossAx val="313989144"/>
        <c:crosses val="autoZero"/>
        <c:auto val="1"/>
        <c:lblAlgn val="ctr"/>
        <c:lblOffset val="100"/>
        <c:tickLblSkip val="24"/>
        <c:tickMarkSkip val="6"/>
        <c:noMultiLvlLbl val="0"/>
      </c:catAx>
      <c:valAx>
        <c:axId val="313989144"/>
        <c:scaling>
          <c:orientation val="minMax"/>
          <c:min val="3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313989536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1.0839331433264094E-2"/>
                <c:y val="0.24765320771614813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en-US" b="0"/>
                    <a:t>Miljoner ton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7.9754601226993863E-2"/>
          <c:y val="0.88822931866136645"/>
          <c:w val="0.90140935220520757"/>
          <c:h val="0.1117706813386334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84370320274382"/>
          <c:y val="0.1143153988635687"/>
          <c:w val="0.66192599391333751"/>
          <c:h val="0.64442364315721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3B379"/>
            </a:solidFill>
            <a:ln w="9457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Övrigt  papper och papp</c:v>
                </c:pt>
                <c:pt idx="1">
                  <c:v>Kartong för förpackning</c:v>
                </c:pt>
                <c:pt idx="2">
                  <c:v>Wellpappmaterial</c:v>
                </c:pt>
                <c:pt idx="3">
                  <c:v>Förpackningspapper</c:v>
                </c:pt>
                <c:pt idx="4">
                  <c:v>Mjukpapper</c:v>
                </c:pt>
                <c:pt idx="5">
                  <c:v>Skriv- och tryckpapper</c:v>
                </c:pt>
                <c:pt idx="6">
                  <c:v>Tidningspapper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</c:v>
                </c:pt>
                <c:pt idx="1">
                  <c:v>1785</c:v>
                </c:pt>
                <c:pt idx="2">
                  <c:v>1397</c:v>
                </c:pt>
                <c:pt idx="3">
                  <c:v>654</c:v>
                </c:pt>
                <c:pt idx="4">
                  <c:v>225</c:v>
                </c:pt>
                <c:pt idx="5">
                  <c:v>1987</c:v>
                </c:pt>
                <c:pt idx="6">
                  <c:v>771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 w="9457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Övrigt  papper och papp</c:v>
                </c:pt>
                <c:pt idx="1">
                  <c:v>Kartong för förpackning</c:v>
                </c:pt>
                <c:pt idx="2">
                  <c:v>Wellpappmaterial</c:v>
                </c:pt>
                <c:pt idx="3">
                  <c:v>Förpackningspapper</c:v>
                </c:pt>
                <c:pt idx="4">
                  <c:v>Mjukpapper</c:v>
                </c:pt>
                <c:pt idx="5">
                  <c:v>Skriv- och tryckpapper</c:v>
                </c:pt>
                <c:pt idx="6">
                  <c:v>Tidningspapper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36.4</c:v>
                </c:pt>
                <c:pt idx="1">
                  <c:v>1864.7</c:v>
                </c:pt>
                <c:pt idx="2">
                  <c:v>1418.8</c:v>
                </c:pt>
                <c:pt idx="3">
                  <c:v>707</c:v>
                </c:pt>
                <c:pt idx="4">
                  <c:v>221.5</c:v>
                </c:pt>
                <c:pt idx="5">
                  <c:v>1651.8000000000002</c:v>
                </c:pt>
                <c:pt idx="6">
                  <c:v>693.6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227968"/>
        <c:axId val="317225616"/>
      </c:barChart>
      <c:catAx>
        <c:axId val="31722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66">
            <a:noFill/>
            <a:prstDash val="solid"/>
          </a:ln>
        </c:spPr>
        <c:txPr>
          <a:bodyPr rot="0" vert="horz"/>
          <a:lstStyle/>
          <a:p>
            <a:pPr>
              <a:defRPr sz="1300"/>
            </a:pPr>
            <a:endParaRPr lang="sv-SE"/>
          </a:p>
        </c:txPr>
        <c:crossAx val="31722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7225616"/>
        <c:scaling>
          <c:orientation val="minMax"/>
          <c:min val="0"/>
        </c:scaling>
        <c:delete val="0"/>
        <c:axPos val="b"/>
        <c:majorGridlines>
          <c:spPr>
            <a:ln w="9457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1 000 ton</a:t>
                </a:r>
              </a:p>
            </c:rich>
          </c:tx>
          <c:layout>
            <c:manualLayout>
              <c:xMode val="edge"/>
              <c:yMode val="edge"/>
              <c:x val="0.86223817689966664"/>
              <c:y val="0.86769675394030266"/>
            </c:manualLayout>
          </c:layout>
          <c:overlay val="0"/>
          <c:spPr>
            <a:noFill/>
            <a:ln w="1890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7091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722796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27986763924448094"/>
          <c:y val="0.898433950147974"/>
          <c:w val="0.38885185440440656"/>
          <c:h val="9.9538297564440631E-2"/>
        </c:manualLayout>
      </c:layout>
      <c:overlay val="0"/>
      <c:spPr>
        <a:noFill/>
        <a:ln w="1890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48547570794155"/>
          <c:y val="0.19168022991539468"/>
          <c:w val="0.43677497209400551"/>
          <c:h val="0.6686115408594454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93B37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F6141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97C77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B2B862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66B006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F8135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65625E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8835174224641532"/>
                  <c:y val="-6.0123491002283362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75420002879386"/>
                      <c:h val="0.242907960527280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049413650917085"/>
                  <c:y val="1.061037283502874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62110590606554"/>
                      <c:h val="0.242907960527280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0509651483438"/>
                  <c:y val="6.9850877578850057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.1402841733390921"/>
                  <c:y val="0.1720139591489611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869907084399258"/>
                      <c:h val="0.2429079605272804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9.9520090476495321E-2"/>
                  <c:y val="0.14586927992696566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20314533853995"/>
                      <c:h val="0.2363072007303434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137507201843673"/>
                  <c:y val="3.2868309939518364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-0.16246804515289248"/>
                  <c:y val="-6.351021339723841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-0.12673281693446856"/>
                  <c:y val="-0.1482112290311537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0.10342497365822098"/>
                  <c:y val="-0.14635198451652429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18127955524541"/>
                      <c:h val="0.21537911113066174"/>
                    </c:manualLayout>
                  </c15:layout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'jan-maj2016'!$Q$32:$Q$40</c:f>
              <c:strCache>
                <c:ptCount val="9"/>
                <c:pt idx="0">
                  <c:v>Tyskland</c:v>
                </c:pt>
                <c:pt idx="1">
                  <c:v>Storbritannien</c:v>
                </c:pt>
                <c:pt idx="2">
                  <c:v>Italien</c:v>
                </c:pt>
                <c:pt idx="3">
                  <c:v>Frankrike</c:v>
                </c:pt>
                <c:pt idx="4">
                  <c:v>Övriga EU </c:v>
                </c:pt>
                <c:pt idx="5">
                  <c:v>Övriga Europa</c:v>
                </c:pt>
                <c:pt idx="6">
                  <c:v>Asien</c:v>
                </c:pt>
                <c:pt idx="7">
                  <c:v>Afrika</c:v>
                </c:pt>
                <c:pt idx="8">
                  <c:v>Övriga länder</c:v>
                </c:pt>
              </c:strCache>
            </c:strRef>
          </c:cat>
          <c:val>
            <c:numRef>
              <c:f>'jan-maj2016'!$R$32:$R$40</c:f>
              <c:numCache>
                <c:formatCode>General</c:formatCode>
                <c:ptCount val="9"/>
                <c:pt idx="0">
                  <c:v>735.80899999999997</c:v>
                </c:pt>
                <c:pt idx="1">
                  <c:v>384.96499999999997</c:v>
                </c:pt>
                <c:pt idx="2">
                  <c:v>255.66900000000001</c:v>
                </c:pt>
                <c:pt idx="3">
                  <c:v>200.14599999999999</c:v>
                </c:pt>
                <c:pt idx="4">
                  <c:v>1031.866</c:v>
                </c:pt>
                <c:pt idx="5">
                  <c:v>283.04599999999999</c:v>
                </c:pt>
                <c:pt idx="6">
                  <c:v>540.60699999999997</c:v>
                </c:pt>
                <c:pt idx="7">
                  <c:v>128.16999999999999</c:v>
                </c:pt>
                <c:pt idx="8">
                  <c:v>173.661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6273408861867"/>
          <c:y val="3.7388451443569552E-2"/>
          <c:w val="0.83121432605734402"/>
          <c:h val="0.61230769230769233"/>
        </c:manualLayout>
      </c:layout>
      <c:barChart>
        <c:barDir val="col"/>
        <c:grouping val="clustered"/>
        <c:varyColors val="0"/>
        <c:ser>
          <c:idx val="0"/>
          <c:order val="0"/>
          <c:tx>
            <c:v>januari-juli 2016/2015</c:v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invertIfNegative val="0"/>
            <c:bubble3D val="0"/>
          </c:dPt>
          <c:cat>
            <c:strRef>
              <c:f>'underlag Cepi EPIS '!$A$23:$A$34</c:f>
              <c:strCache>
                <c:ptCount val="12"/>
                <c:pt idx="0">
                  <c:v>Finland</c:v>
                </c:pt>
                <c:pt idx="1">
                  <c:v>Frankrike</c:v>
                </c:pt>
                <c:pt idx="2">
                  <c:v>Tyskland</c:v>
                </c:pt>
                <c:pt idx="3">
                  <c:v>Spanien</c:v>
                </c:pt>
                <c:pt idx="4">
                  <c:v>Sverige</c:v>
                </c:pt>
                <c:pt idx="5">
                  <c:v>Totalt CEPI</c:v>
                </c:pt>
                <c:pt idx="6">
                  <c:v>USA</c:v>
                </c:pt>
                <c:pt idx="7">
                  <c:v>Kanada</c:v>
                </c:pt>
                <c:pt idx="8">
                  <c:v>Brasilien*</c:v>
                </c:pt>
                <c:pt idx="9">
                  <c:v>Kina</c:v>
                </c:pt>
                <c:pt idx="10">
                  <c:v>Japan</c:v>
                </c:pt>
                <c:pt idx="11">
                  <c:v>Sydkorea*</c:v>
                </c:pt>
              </c:strCache>
            </c:strRef>
          </c:cat>
          <c:val>
            <c:numRef>
              <c:f>'underlag Cepi EPIS '!$B$23:$B$34</c:f>
              <c:numCache>
                <c:formatCode>General</c:formatCode>
                <c:ptCount val="12"/>
                <c:pt idx="0">
                  <c:v>-2.7</c:v>
                </c:pt>
                <c:pt idx="1">
                  <c:v>1.2</c:v>
                </c:pt>
                <c:pt idx="2">
                  <c:v>1</c:v>
                </c:pt>
                <c:pt idx="3">
                  <c:v>1.8</c:v>
                </c:pt>
                <c:pt idx="4">
                  <c:v>-2.2000000000000002</c:v>
                </c:pt>
                <c:pt idx="5">
                  <c:v>0</c:v>
                </c:pt>
                <c:pt idx="6">
                  <c:v>-1.3</c:v>
                </c:pt>
                <c:pt idx="7" formatCode="0.0">
                  <c:v>-2.6</c:v>
                </c:pt>
                <c:pt idx="8">
                  <c:v>0.5</c:v>
                </c:pt>
                <c:pt idx="9" formatCode="0.0">
                  <c:v>3.3</c:v>
                </c:pt>
                <c:pt idx="10" formatCode="0.0">
                  <c:v>0.3</c:v>
                </c:pt>
                <c:pt idx="1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'underlag Cepi EPIS '!$C$22</c:f>
              <c:strCache>
                <c:ptCount val="1"/>
                <c:pt idx="0">
                  <c:v>2015/2014</c:v>
                </c:pt>
              </c:strCache>
            </c:strRef>
          </c:tx>
          <c:spPr>
            <a:solidFill>
              <a:srgbClr val="51635D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'underlag Cepi EPIS '!$A$23:$A$34</c:f>
              <c:strCache>
                <c:ptCount val="12"/>
                <c:pt idx="0">
                  <c:v>Finland</c:v>
                </c:pt>
                <c:pt idx="1">
                  <c:v>Frankrike</c:v>
                </c:pt>
                <c:pt idx="2">
                  <c:v>Tyskland</c:v>
                </c:pt>
                <c:pt idx="3">
                  <c:v>Spanien</c:v>
                </c:pt>
                <c:pt idx="4">
                  <c:v>Sverige</c:v>
                </c:pt>
                <c:pt idx="5">
                  <c:v>Totalt CEPI</c:v>
                </c:pt>
                <c:pt idx="6">
                  <c:v>USA</c:v>
                </c:pt>
                <c:pt idx="7">
                  <c:v>Kanada</c:v>
                </c:pt>
                <c:pt idx="8">
                  <c:v>Brasilien*</c:v>
                </c:pt>
                <c:pt idx="9">
                  <c:v>Kina</c:v>
                </c:pt>
                <c:pt idx="10">
                  <c:v>Japan</c:v>
                </c:pt>
                <c:pt idx="11">
                  <c:v>Sydkorea*</c:v>
                </c:pt>
              </c:strCache>
            </c:strRef>
          </c:cat>
          <c:val>
            <c:numRef>
              <c:f>'underlag Cepi EPIS '!$C$23:$C$34</c:f>
              <c:numCache>
                <c:formatCode>General</c:formatCode>
                <c:ptCount val="12"/>
                <c:pt idx="0">
                  <c:v>-0.8</c:v>
                </c:pt>
                <c:pt idx="1">
                  <c:v>-1.4</c:v>
                </c:pt>
                <c:pt idx="2">
                  <c:v>0.3</c:v>
                </c:pt>
                <c:pt idx="3">
                  <c:v>2.7</c:v>
                </c:pt>
                <c:pt idx="4">
                  <c:v>-2.4</c:v>
                </c:pt>
                <c:pt idx="5">
                  <c:v>-0.4</c:v>
                </c:pt>
                <c:pt idx="6">
                  <c:v>-0.8</c:v>
                </c:pt>
                <c:pt idx="7" formatCode="0.0">
                  <c:v>-8</c:v>
                </c:pt>
                <c:pt idx="8">
                  <c:v>-0.6</c:v>
                </c:pt>
                <c:pt idx="9" formatCode="0.0">
                  <c:v>1.5</c:v>
                </c:pt>
                <c:pt idx="10" formatCode="0.0">
                  <c:v>-1.5</c:v>
                </c:pt>
                <c:pt idx="11">
                  <c:v>-1.6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13991104"/>
        <c:axId val="313991496"/>
      </c:barChart>
      <c:catAx>
        <c:axId val="3139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sv-SE"/>
          </a:p>
        </c:txPr>
        <c:crossAx val="313991496"/>
        <c:crosses val="autoZero"/>
        <c:auto val="1"/>
        <c:lblAlgn val="ctr"/>
        <c:lblOffset val="100"/>
        <c:noMultiLvlLbl val="0"/>
      </c:catAx>
      <c:valAx>
        <c:axId val="313991496"/>
        <c:scaling>
          <c:orientation val="minMax"/>
          <c:max val="6"/>
          <c:min val="-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3991104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2.8509474290397244E-2"/>
          <c:y val="0.92607283464566925"/>
          <c:w val="0.94898700953520054"/>
          <c:h val="7.315181987793693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8174923016513"/>
          <c:y val="3.1425567857392922E-2"/>
          <c:w val="0.75733133571332378"/>
          <c:h val="0.7757388259661695"/>
        </c:manualLayout>
      </c:layout>
      <c:lineChart>
        <c:grouping val="standard"/>
        <c:varyColors val="0"/>
        <c:ser>
          <c:idx val="0"/>
          <c:order val="0"/>
          <c:tx>
            <c:v>Pappersproduktion</c:v>
          </c:tx>
          <c:spPr>
            <a:ln w="25400">
              <a:solidFill>
                <a:srgbClr val="6E6F64"/>
              </a:solidFill>
            </a:ln>
          </c:spPr>
          <c:marker>
            <c:symbol val="none"/>
          </c:marker>
          <c:trendline>
            <c:name>12 mån glidande medelvärde</c:name>
            <c:spPr>
              <a:ln w="25400">
                <a:solidFill>
                  <a:srgbClr val="308021"/>
                </a:solidFill>
              </a:ln>
            </c:spPr>
            <c:trendlineType val="movingAvg"/>
            <c:period val="12"/>
            <c:dispRSqr val="0"/>
            <c:dispEq val="0"/>
          </c:trendline>
          <c:cat>
            <c:strRef>
              <c:f>'months + print report'!$CT$8:$GG$9</c:f>
              <c:strCache>
                <c:ptCount val="91"/>
                <c:pt idx="0">
                  <c:v>2009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maj-09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okt-09</c:v>
                </c:pt>
                <c:pt idx="10">
                  <c:v>nov-09</c:v>
                </c:pt>
                <c:pt idx="11">
                  <c:v>dec-09</c:v>
                </c:pt>
                <c:pt idx="12">
                  <c:v>2010</c:v>
                </c:pt>
                <c:pt idx="13">
                  <c:v>feb-10</c:v>
                </c:pt>
                <c:pt idx="14">
                  <c:v>mar-10</c:v>
                </c:pt>
                <c:pt idx="15">
                  <c:v>apr-10</c:v>
                </c:pt>
                <c:pt idx="16">
                  <c:v>maj-10</c:v>
                </c:pt>
                <c:pt idx="17">
                  <c:v>jun-10</c:v>
                </c:pt>
                <c:pt idx="18">
                  <c:v>jul-10</c:v>
                </c:pt>
                <c:pt idx="19">
                  <c:v>aug-10</c:v>
                </c:pt>
                <c:pt idx="20">
                  <c:v>sep-10</c:v>
                </c:pt>
                <c:pt idx="21">
                  <c:v>okt-10</c:v>
                </c:pt>
                <c:pt idx="22">
                  <c:v>nov-10</c:v>
                </c:pt>
                <c:pt idx="23">
                  <c:v>dec-10</c:v>
                </c:pt>
                <c:pt idx="24">
                  <c:v>2011</c:v>
                </c:pt>
                <c:pt idx="25">
                  <c:v>feb-11</c:v>
                </c:pt>
                <c:pt idx="26">
                  <c:v>mar-11</c:v>
                </c:pt>
                <c:pt idx="27">
                  <c:v>apr-11</c:v>
                </c:pt>
                <c:pt idx="28">
                  <c:v>maj-11</c:v>
                </c:pt>
                <c:pt idx="29">
                  <c:v>jun-11</c:v>
                </c:pt>
                <c:pt idx="30">
                  <c:v>jul-11</c:v>
                </c:pt>
                <c:pt idx="31">
                  <c:v>aug-11</c:v>
                </c:pt>
                <c:pt idx="32">
                  <c:v>sep-11</c:v>
                </c:pt>
                <c:pt idx="33">
                  <c:v>okt-11</c:v>
                </c:pt>
                <c:pt idx="34">
                  <c:v>nov-11</c:v>
                </c:pt>
                <c:pt idx="35">
                  <c:v>dec-11</c:v>
                </c:pt>
                <c:pt idx="36">
                  <c:v>2012</c:v>
                </c:pt>
                <c:pt idx="37">
                  <c:v>feb-12</c:v>
                </c:pt>
                <c:pt idx="38">
                  <c:v>mar-12</c:v>
                </c:pt>
                <c:pt idx="39">
                  <c:v>apr-12</c:v>
                </c:pt>
                <c:pt idx="40">
                  <c:v>maj-12</c:v>
                </c:pt>
                <c:pt idx="41">
                  <c:v>jun-12</c:v>
                </c:pt>
                <c:pt idx="42">
                  <c:v>jul-12</c:v>
                </c:pt>
                <c:pt idx="43">
                  <c:v>aug-12</c:v>
                </c:pt>
                <c:pt idx="44">
                  <c:v>sep-12</c:v>
                </c:pt>
                <c:pt idx="45">
                  <c:v>okt-12</c:v>
                </c:pt>
                <c:pt idx="46">
                  <c:v>nov-12</c:v>
                </c:pt>
                <c:pt idx="47">
                  <c:v>dec-12</c:v>
                </c:pt>
                <c:pt idx="48">
                  <c:v>2013</c:v>
                </c:pt>
                <c:pt idx="49">
                  <c:v>feb-13</c:v>
                </c:pt>
                <c:pt idx="50">
                  <c:v>mar-13</c:v>
                </c:pt>
                <c:pt idx="51">
                  <c:v>apr-13</c:v>
                </c:pt>
                <c:pt idx="52">
                  <c:v>maj-13</c:v>
                </c:pt>
                <c:pt idx="53">
                  <c:v>jun-13</c:v>
                </c:pt>
                <c:pt idx="54">
                  <c:v>jul-13</c:v>
                </c:pt>
                <c:pt idx="55">
                  <c:v>aug-13</c:v>
                </c:pt>
                <c:pt idx="56">
                  <c:v>sep-13</c:v>
                </c:pt>
                <c:pt idx="57">
                  <c:v>okt-13</c:v>
                </c:pt>
                <c:pt idx="58">
                  <c:v>nov-13</c:v>
                </c:pt>
                <c:pt idx="59">
                  <c:v>dec-13</c:v>
                </c:pt>
                <c:pt idx="60">
                  <c:v>2014</c:v>
                </c:pt>
                <c:pt idx="61">
                  <c:v>feb-14</c:v>
                </c:pt>
                <c:pt idx="62">
                  <c:v>mar-14</c:v>
                </c:pt>
                <c:pt idx="63">
                  <c:v>apr-14</c:v>
                </c:pt>
                <c:pt idx="64">
                  <c:v>maj-14</c:v>
                </c:pt>
                <c:pt idx="65">
                  <c:v>jun-14</c:v>
                </c:pt>
                <c:pt idx="66">
                  <c:v>jul-14</c:v>
                </c:pt>
                <c:pt idx="67">
                  <c:v>aug-14</c:v>
                </c:pt>
                <c:pt idx="68">
                  <c:v>sep-14</c:v>
                </c:pt>
                <c:pt idx="69">
                  <c:v>okt-14</c:v>
                </c:pt>
                <c:pt idx="70">
                  <c:v>nov-14</c:v>
                </c:pt>
                <c:pt idx="71">
                  <c:v>dec-14</c:v>
                </c:pt>
                <c:pt idx="72">
                  <c:v>2015</c:v>
                </c:pt>
                <c:pt idx="73">
                  <c:v>feb-15</c:v>
                </c:pt>
                <c:pt idx="74">
                  <c:v>mar-15</c:v>
                </c:pt>
                <c:pt idx="75">
                  <c:v>apr-15</c:v>
                </c:pt>
                <c:pt idx="76">
                  <c:v>maj-15</c:v>
                </c:pt>
                <c:pt idx="77">
                  <c:v>jun-15</c:v>
                </c:pt>
                <c:pt idx="78">
                  <c:v>jul-15</c:v>
                </c:pt>
                <c:pt idx="79">
                  <c:v>aug-15</c:v>
                </c:pt>
                <c:pt idx="80">
                  <c:v>sep-15</c:v>
                </c:pt>
                <c:pt idx="81">
                  <c:v>okt-15</c:v>
                </c:pt>
                <c:pt idx="82">
                  <c:v>nov-15</c:v>
                </c:pt>
                <c:pt idx="83">
                  <c:v>dec-15</c:v>
                </c:pt>
                <c:pt idx="84">
                  <c:v>2016</c:v>
                </c:pt>
                <c:pt idx="85">
                  <c:v>feb-16</c:v>
                </c:pt>
                <c:pt idx="86">
                  <c:v>mar-16</c:v>
                </c:pt>
                <c:pt idx="87">
                  <c:v>apr-16</c:v>
                </c:pt>
                <c:pt idx="88">
                  <c:v>maj-16</c:v>
                </c:pt>
                <c:pt idx="89">
                  <c:v>jun-16</c:v>
                </c:pt>
                <c:pt idx="90">
                  <c:v>jul-16</c:v>
                </c:pt>
              </c:strCache>
            </c:strRef>
          </c:cat>
          <c:val>
            <c:numRef>
              <c:f>'months + print report'!$CT$20:$GG$20</c:f>
              <c:numCache>
                <c:formatCode>0.00</c:formatCode>
                <c:ptCount val="92"/>
                <c:pt idx="0">
                  <c:v>7.0064720980600015</c:v>
                </c:pt>
                <c:pt idx="1">
                  <c:v>6.6186646625455721</c:v>
                </c:pt>
                <c:pt idx="2">
                  <c:v>7.2374526851564998</c:v>
                </c:pt>
                <c:pt idx="3">
                  <c:v>6.6398753639348964</c:v>
                </c:pt>
                <c:pt idx="4">
                  <c:v>7.1709033900207997</c:v>
                </c:pt>
                <c:pt idx="5">
                  <c:v>6.8525957593080005</c:v>
                </c:pt>
                <c:pt idx="6">
                  <c:v>7.3389615609300005</c:v>
                </c:pt>
                <c:pt idx="7">
                  <c:v>6.7312796613319987</c:v>
                </c:pt>
                <c:pt idx="8">
                  <c:v>7.5250113763383988</c:v>
                </c:pt>
                <c:pt idx="9">
                  <c:v>7.9319594556333008</c:v>
                </c:pt>
                <c:pt idx="10">
                  <c:v>7.6985736553749993</c:v>
                </c:pt>
                <c:pt idx="11">
                  <c:v>6.8403618408630003</c:v>
                </c:pt>
                <c:pt idx="12">
                  <c:v>7.5807162593170485</c:v>
                </c:pt>
                <c:pt idx="13">
                  <c:v>7.2840889227286905</c:v>
                </c:pt>
                <c:pt idx="14">
                  <c:v>7.9231083574830494</c:v>
                </c:pt>
                <c:pt idx="15">
                  <c:v>7.6158994411234184</c:v>
                </c:pt>
                <c:pt idx="16">
                  <c:v>8.1510319955351669</c:v>
                </c:pt>
                <c:pt idx="17">
                  <c:v>7.8163047417808666</c:v>
                </c:pt>
                <c:pt idx="18">
                  <c:v>8.0488516071428577</c:v>
                </c:pt>
                <c:pt idx="19">
                  <c:v>7.4422946071428573</c:v>
                </c:pt>
                <c:pt idx="20">
                  <c:v>7.8677196071428579</c:v>
                </c:pt>
                <c:pt idx="21">
                  <c:v>8.206991273809523</c:v>
                </c:pt>
                <c:pt idx="22">
                  <c:v>7.8853822738095225</c:v>
                </c:pt>
                <c:pt idx="23">
                  <c:v>7.2480232738095234</c:v>
                </c:pt>
                <c:pt idx="24">
                  <c:v>7.8928131473809238</c:v>
                </c:pt>
                <c:pt idx="25">
                  <c:v>7.2871116629689174</c:v>
                </c:pt>
                <c:pt idx="26">
                  <c:v>8.2445802033349036</c:v>
                </c:pt>
                <c:pt idx="27">
                  <c:v>7.7726611540026154</c:v>
                </c:pt>
                <c:pt idx="28">
                  <c:v>7.9785146747449751</c:v>
                </c:pt>
                <c:pt idx="29">
                  <c:v>7.5556562939589478</c:v>
                </c:pt>
                <c:pt idx="30">
                  <c:v>7.8629653839479401</c:v>
                </c:pt>
                <c:pt idx="31">
                  <c:v>7.3017662862384061</c:v>
                </c:pt>
                <c:pt idx="32">
                  <c:v>7.5469236116180145</c:v>
                </c:pt>
                <c:pt idx="33">
                  <c:v>7.6571883827500056</c:v>
                </c:pt>
                <c:pt idx="34">
                  <c:v>7.4767122437449887</c:v>
                </c:pt>
                <c:pt idx="35">
                  <c:v>6.8191816553093654</c:v>
                </c:pt>
                <c:pt idx="36">
                  <c:v>7.4751753122661038</c:v>
                </c:pt>
                <c:pt idx="37">
                  <c:v>7.2142419022730699</c:v>
                </c:pt>
                <c:pt idx="38">
                  <c:v>7.9462268463333343</c:v>
                </c:pt>
                <c:pt idx="39">
                  <c:v>7.4939408065555551</c:v>
                </c:pt>
                <c:pt idx="40">
                  <c:v>7.6978941289472704</c:v>
                </c:pt>
                <c:pt idx="41">
                  <c:v>7.4578540946346505</c:v>
                </c:pt>
                <c:pt idx="42" formatCode="0">
                  <c:v>7.6778675556949167</c:v>
                </c:pt>
                <c:pt idx="43" formatCode="0">
                  <c:v>7.2642058095828625</c:v>
                </c:pt>
                <c:pt idx="44" formatCode="0">
                  <c:v>7.5088967037664789</c:v>
                </c:pt>
                <c:pt idx="45" formatCode="0">
                  <c:v>7.7696540194510364</c:v>
                </c:pt>
                <c:pt idx="46" formatCode="0">
                  <c:v>7.5303411161676079</c:v>
                </c:pt>
                <c:pt idx="47" formatCode="0">
                  <c:v>6.8759811448813553</c:v>
                </c:pt>
                <c:pt idx="48" formatCode="0">
                  <c:v>7.5058581346666662</c:v>
                </c:pt>
                <c:pt idx="49">
                  <c:v>7.0092158666666675</c:v>
                </c:pt>
                <c:pt idx="50">
                  <c:v>7.7580591246666684</c:v>
                </c:pt>
                <c:pt idx="51">
                  <c:v>7.4727977608059684</c:v>
                </c:pt>
                <c:pt idx="52">
                  <c:v>7.6114748552686571</c:v>
                </c:pt>
                <c:pt idx="53">
                  <c:v>7.2519851547313428</c:v>
                </c:pt>
                <c:pt idx="54">
                  <c:v>7.5910732636666669</c:v>
                </c:pt>
                <c:pt idx="55">
                  <c:v>7.1643909136666677</c:v>
                </c:pt>
                <c:pt idx="56">
                  <c:v>7.3618202636666661</c:v>
                </c:pt>
                <c:pt idx="57">
                  <c:v>7.6919205756069662</c:v>
                </c:pt>
                <c:pt idx="58">
                  <c:v>7.4204300110416659</c:v>
                </c:pt>
                <c:pt idx="59">
                  <c:v>6.9793255136666668</c:v>
                </c:pt>
                <c:pt idx="60">
                  <c:v>7.5313888140325949</c:v>
                </c:pt>
                <c:pt idx="61">
                  <c:v>7.1439715216448922</c:v>
                </c:pt>
                <c:pt idx="62">
                  <c:v>7.80132741825566</c:v>
                </c:pt>
                <c:pt idx="63">
                  <c:v>7.3802576213432838</c:v>
                </c:pt>
                <c:pt idx="64">
                  <c:v>7.630526015118269</c:v>
                </c:pt>
                <c:pt idx="65">
                  <c:v>7.2522698364615525</c:v>
                </c:pt>
                <c:pt idx="66">
                  <c:v>7.5763363464354994</c:v>
                </c:pt>
                <c:pt idx="67">
                  <c:v>7.0766286245000005</c:v>
                </c:pt>
                <c:pt idx="68">
                  <c:v>7.3742981860000008</c:v>
                </c:pt>
                <c:pt idx="69">
                  <c:v>7.6705632262678574</c:v>
                </c:pt>
                <c:pt idx="70">
                  <c:v>7.3835550190503056</c:v>
                </c:pt>
                <c:pt idx="71">
                  <c:v>6.9400091735432126</c:v>
                </c:pt>
                <c:pt idx="72">
                  <c:v>7.4979367932842758</c:v>
                </c:pt>
                <c:pt idx="73">
                  <c:v>7.0434232929867937</c:v>
                </c:pt>
                <c:pt idx="74">
                  <c:v>7.7771666059711411</c:v>
                </c:pt>
                <c:pt idx="75">
                  <c:v>7.3161550758477185</c:v>
                </c:pt>
                <c:pt idx="76">
                  <c:v>7.41</c:v>
                </c:pt>
                <c:pt idx="77">
                  <c:v>7.14</c:v>
                </c:pt>
                <c:pt idx="78" formatCode="General">
                  <c:v>7.37</c:v>
                </c:pt>
                <c:pt idx="79" formatCode="General">
                  <c:v>6.91</c:v>
                </c:pt>
                <c:pt idx="80" formatCode="General">
                  <c:v>7.18</c:v>
                </c:pt>
                <c:pt idx="81" formatCode="General">
                  <c:v>7.43</c:v>
                </c:pt>
                <c:pt idx="82" formatCode="General">
                  <c:v>7.27</c:v>
                </c:pt>
                <c:pt idx="83" formatCode="General">
                  <c:v>6.77</c:v>
                </c:pt>
                <c:pt idx="84" formatCode="General">
                  <c:v>7.23</c:v>
                </c:pt>
                <c:pt idx="85" formatCode="General">
                  <c:v>7.06</c:v>
                </c:pt>
                <c:pt idx="86" formatCode="General">
                  <c:v>7.42</c:v>
                </c:pt>
                <c:pt idx="87" formatCode="General">
                  <c:v>7.23</c:v>
                </c:pt>
                <c:pt idx="88" formatCode="General">
                  <c:v>7.33</c:v>
                </c:pt>
                <c:pt idx="89" formatCode="General">
                  <c:v>7.08</c:v>
                </c:pt>
                <c:pt idx="90" formatCode="General">
                  <c:v>7.38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93456"/>
        <c:axId val="313987576"/>
      </c:lineChart>
      <c:catAx>
        <c:axId val="313993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sv-SE"/>
          </a:p>
        </c:txPr>
        <c:crossAx val="313987576"/>
        <c:crosses val="autoZero"/>
        <c:auto val="0"/>
        <c:lblAlgn val="ctr"/>
        <c:lblOffset val="100"/>
        <c:tickLblSkip val="12"/>
        <c:tickMarkSkip val="12"/>
        <c:noMultiLvlLbl val="1"/>
      </c:catAx>
      <c:valAx>
        <c:axId val="313987576"/>
        <c:scaling>
          <c:orientation val="minMax"/>
          <c:min val="6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Miljoner ton</a:t>
                </a:r>
              </a:p>
            </c:rich>
          </c:tx>
          <c:layout>
            <c:manualLayout>
              <c:xMode val="edge"/>
              <c:yMode val="edge"/>
              <c:x val="4.0919905246254058E-3"/>
              <c:y val="0.3024167900192400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noFill/>
          </a:ln>
        </c:spPr>
        <c:crossAx val="313993456"/>
        <c:crosses val="autoZero"/>
        <c:crossBetween val="between"/>
        <c:majorUnit val="0.4"/>
      </c:valAx>
    </c:plotArea>
    <c:legend>
      <c:legendPos val="b"/>
      <c:layout>
        <c:manualLayout>
          <c:xMode val="edge"/>
          <c:yMode val="edge"/>
          <c:x val="0"/>
          <c:y val="0.91600055910170997"/>
          <c:w val="1"/>
          <c:h val="7.6109894547205278E-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entury Gothic" panose="020B0502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52851497189662E-2"/>
          <c:y val="0.15523572711305822"/>
          <c:w val="0.89517571614897817"/>
          <c:h val="0.61833762375303347"/>
        </c:manualLayout>
      </c:layout>
      <c:lineChart>
        <c:grouping val="standard"/>
        <c:varyColors val="0"/>
        <c:ser>
          <c:idx val="0"/>
          <c:order val="0"/>
          <c:tx>
            <c:strRef>
              <c:f>'Pages 4'!$D$68</c:f>
              <c:strCache>
                <c:ptCount val="1"/>
                <c:pt idx="0">
                  <c:v>Totalt papper</c:v>
                </c:pt>
              </c:strCache>
            </c:strRef>
          </c:tx>
          <c:spPr>
            <a:ln w="25400">
              <a:solidFill>
                <a:srgbClr val="318944"/>
              </a:solidFill>
            </a:ln>
          </c:spPr>
          <c:marker>
            <c:symbol val="none"/>
          </c:marker>
          <c:cat>
            <c:numRef>
              <c:f>'Pages 4'!$B$69:$B$105</c:f>
              <c:numCache>
                <c:formatCode>General</c:formatCode>
                <c:ptCount val="3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'Pages 4'!$D$69:$D$106</c:f>
              <c:numCache>
                <c:formatCode>0.0</c:formatCode>
                <c:ptCount val="38"/>
                <c:pt idx="0">
                  <c:v>100</c:v>
                </c:pt>
                <c:pt idx="1">
                  <c:v>99.864258219649571</c:v>
                </c:pt>
                <c:pt idx="2">
                  <c:v>98.289653567584864</c:v>
                </c:pt>
                <c:pt idx="3">
                  <c:v>98.301288577329174</c:v>
                </c:pt>
                <c:pt idx="4">
                  <c:v>99.79056982460223</c:v>
                </c:pt>
                <c:pt idx="5">
                  <c:v>97.238624354014561</c:v>
                </c:pt>
                <c:pt idx="6">
                  <c:v>94.690557220008344</c:v>
                </c:pt>
                <c:pt idx="7">
                  <c:v>87.965521587791002</c:v>
                </c:pt>
                <c:pt idx="8">
                  <c:v>82.954032620688977</c:v>
                </c:pt>
                <c:pt idx="9">
                  <c:v>82.297391931120742</c:v>
                </c:pt>
                <c:pt idx="10">
                  <c:v>85.852116718539421</c:v>
                </c:pt>
                <c:pt idx="11">
                  <c:v>89.217366349612647</c:v>
                </c:pt>
                <c:pt idx="12">
                  <c:v>90.477714108418894</c:v>
                </c:pt>
                <c:pt idx="13">
                  <c:v>93.487303295616513</c:v>
                </c:pt>
                <c:pt idx="14">
                  <c:v>92.529354160000779</c:v>
                </c:pt>
                <c:pt idx="15">
                  <c:v>92.374220696743166</c:v>
                </c:pt>
                <c:pt idx="16">
                  <c:v>92.924944491307684</c:v>
                </c:pt>
                <c:pt idx="17">
                  <c:v>92.424639072301886</c:v>
                </c:pt>
                <c:pt idx="18">
                  <c:v>90.101515460019201</c:v>
                </c:pt>
                <c:pt idx="19">
                  <c:v>87.107439619147357</c:v>
                </c:pt>
                <c:pt idx="20">
                  <c:v>90.043340411297592</c:v>
                </c:pt>
                <c:pt idx="21">
                  <c:v>90.05109708446048</c:v>
                </c:pt>
                <c:pt idx="22">
                  <c:v>89.259916421846668</c:v>
                </c:pt>
                <c:pt idx="23">
                  <c:v>88.193373861950604</c:v>
                </c:pt>
                <c:pt idx="24">
                  <c:v>88.910866129517046</c:v>
                </c:pt>
                <c:pt idx="25">
                  <c:v>88.922501139261371</c:v>
                </c:pt>
                <c:pt idx="26">
                  <c:v>87.968430340227073</c:v>
                </c:pt>
                <c:pt idx="27">
                  <c:v>87.832688559876658</c:v>
                </c:pt>
                <c:pt idx="28">
                  <c:v>89.329726480312601</c:v>
                </c:pt>
                <c:pt idx="29">
                  <c:v>88.476492432395744</c:v>
                </c:pt>
                <c:pt idx="30">
                  <c:v>87.549569989431546</c:v>
                </c:pt>
                <c:pt idx="31">
                  <c:v>87.386679853011046</c:v>
                </c:pt>
                <c:pt idx="32">
                  <c:v>88.530789144535916</c:v>
                </c:pt>
                <c:pt idx="33">
                  <c:v>88.592842529838947</c:v>
                </c:pt>
                <c:pt idx="34">
                  <c:v>87.479759930965614</c:v>
                </c:pt>
                <c:pt idx="35">
                  <c:v>87.572840008920167</c:v>
                </c:pt>
                <c:pt idx="36">
                  <c:v>88.976797851401528</c:v>
                </c:pt>
                <c:pt idx="37">
                  <c:v>88.367899008115415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'Pages 4'!$E$68</c:f>
              <c:strCache>
                <c:ptCount val="1"/>
                <c:pt idx="0">
                  <c:v>Grafiskt papper</c:v>
                </c:pt>
              </c:strCache>
            </c:strRef>
          </c:tx>
          <c:spPr>
            <a:ln w="25400">
              <a:solidFill>
                <a:srgbClr val="FF8135"/>
              </a:solidFill>
            </a:ln>
          </c:spPr>
          <c:marker>
            <c:symbol val="none"/>
          </c:marker>
          <c:cat>
            <c:numRef>
              <c:f>'Pages 4'!$B$69:$B$105</c:f>
              <c:numCache>
                <c:formatCode>General</c:formatCode>
                <c:ptCount val="3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'Pages 4'!$E$69:$E$106</c:f>
              <c:numCache>
                <c:formatCode>0.0</c:formatCode>
                <c:ptCount val="38"/>
                <c:pt idx="0">
                  <c:v>100</c:v>
                </c:pt>
                <c:pt idx="1">
                  <c:v>98.701089148850343</c:v>
                </c:pt>
                <c:pt idx="2">
                  <c:v>97.620008067769263</c:v>
                </c:pt>
                <c:pt idx="3">
                  <c:v>98.055667607906415</c:v>
                </c:pt>
                <c:pt idx="4">
                  <c:v>98.660750302541345</c:v>
                </c:pt>
                <c:pt idx="5">
                  <c:v>94.949576442113766</c:v>
                </c:pt>
                <c:pt idx="6">
                  <c:v>93.755546591367491</c:v>
                </c:pt>
                <c:pt idx="7">
                  <c:v>87.535296490520366</c:v>
                </c:pt>
                <c:pt idx="8">
                  <c:v>78.547801532876164</c:v>
                </c:pt>
                <c:pt idx="9">
                  <c:v>77.595804759983878</c:v>
                </c:pt>
                <c:pt idx="10">
                  <c:v>81.056877773295696</c:v>
                </c:pt>
                <c:pt idx="11">
                  <c:v>84.058087938684963</c:v>
                </c:pt>
                <c:pt idx="12">
                  <c:v>83.880597014925371</c:v>
                </c:pt>
                <c:pt idx="13">
                  <c:v>87.954820492133919</c:v>
                </c:pt>
                <c:pt idx="14">
                  <c:v>87.301331181928191</c:v>
                </c:pt>
                <c:pt idx="15">
                  <c:v>86.881807180314652</c:v>
                </c:pt>
                <c:pt idx="16">
                  <c:v>85.744251714400974</c:v>
                </c:pt>
                <c:pt idx="17">
                  <c:v>85.316659943525607</c:v>
                </c:pt>
                <c:pt idx="18">
                  <c:v>84.574425171440112</c:v>
                </c:pt>
                <c:pt idx="19">
                  <c:v>82.057281161758766</c:v>
                </c:pt>
                <c:pt idx="20">
                  <c:v>81.210165389269875</c:v>
                </c:pt>
                <c:pt idx="21">
                  <c:v>80.951996772892301</c:v>
                </c:pt>
                <c:pt idx="22">
                  <c:v>80.47599838644615</c:v>
                </c:pt>
                <c:pt idx="23">
                  <c:v>79.87091569181122</c:v>
                </c:pt>
                <c:pt idx="24">
                  <c:v>77.958854376764833</c:v>
                </c:pt>
                <c:pt idx="25">
                  <c:v>76.619604679306178</c:v>
                </c:pt>
                <c:pt idx="26">
                  <c:v>76.183945139169026</c:v>
                </c:pt>
                <c:pt idx="27">
                  <c:v>75.877369907220654</c:v>
                </c:pt>
                <c:pt idx="28">
                  <c:v>76.361436062928604</c:v>
                </c:pt>
                <c:pt idx="29">
                  <c:v>74.062121823315849</c:v>
                </c:pt>
                <c:pt idx="30">
                  <c:v>73.90883420734167</c:v>
                </c:pt>
                <c:pt idx="31">
                  <c:v>72.706736587333609</c:v>
                </c:pt>
                <c:pt idx="32">
                  <c:v>72.101653892698664</c:v>
                </c:pt>
                <c:pt idx="33">
                  <c:v>71.165792658329977</c:v>
                </c:pt>
                <c:pt idx="34">
                  <c:v>70.778539733763608</c:v>
                </c:pt>
                <c:pt idx="35">
                  <c:v>70.028237192416299</c:v>
                </c:pt>
                <c:pt idx="36">
                  <c:v>69.874949576442106</c:v>
                </c:pt>
                <c:pt idx="37">
                  <c:v>68.140379185155297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'Pages 4'!$F$68</c:f>
              <c:strCache>
                <c:ptCount val="1"/>
                <c:pt idx="0">
                  <c:v>Mjukpappper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'Pages 4'!$B$69:$B$105</c:f>
              <c:numCache>
                <c:formatCode>General</c:formatCode>
                <c:ptCount val="3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'Pages 4'!$F$69:$F$106</c:f>
              <c:numCache>
                <c:formatCode>0.0</c:formatCode>
                <c:ptCount val="38"/>
                <c:pt idx="0">
                  <c:v>100</c:v>
                </c:pt>
                <c:pt idx="1">
                  <c:v>100.29940119760479</c:v>
                </c:pt>
                <c:pt idx="2">
                  <c:v>98.982035928143716</c:v>
                </c:pt>
                <c:pt idx="3">
                  <c:v>99.221556886227546</c:v>
                </c:pt>
                <c:pt idx="4">
                  <c:v>100.53892215568862</c:v>
                </c:pt>
                <c:pt idx="5">
                  <c:v>101.61676646706587</c:v>
                </c:pt>
                <c:pt idx="6">
                  <c:v>98.083832335329333</c:v>
                </c:pt>
                <c:pt idx="7">
                  <c:v>96.886227544910184</c:v>
                </c:pt>
                <c:pt idx="8">
                  <c:v>99.101796407185631</c:v>
                </c:pt>
                <c:pt idx="9">
                  <c:v>95.988023952095816</c:v>
                </c:pt>
                <c:pt idx="10">
                  <c:v>98.023952095808383</c:v>
                </c:pt>
                <c:pt idx="11">
                  <c:v>97.964071856287418</c:v>
                </c:pt>
                <c:pt idx="12">
                  <c:v>101.91616766467067</c:v>
                </c:pt>
                <c:pt idx="13">
                  <c:v>101.67664670658682</c:v>
                </c:pt>
                <c:pt idx="14">
                  <c:v>101.25748502994013</c:v>
                </c:pt>
                <c:pt idx="15">
                  <c:v>99.041916167664667</c:v>
                </c:pt>
                <c:pt idx="16">
                  <c:v>101.13772455089821</c:v>
                </c:pt>
                <c:pt idx="17">
                  <c:v>101.97604790419163</c:v>
                </c:pt>
                <c:pt idx="18">
                  <c:v>102.87425149700599</c:v>
                </c:pt>
                <c:pt idx="19">
                  <c:v>101.13772455089821</c:v>
                </c:pt>
                <c:pt idx="20">
                  <c:v>104.19161676646706</c:v>
                </c:pt>
                <c:pt idx="21">
                  <c:v>104.67065868263474</c:v>
                </c:pt>
                <c:pt idx="22">
                  <c:v>104.55089820359282</c:v>
                </c:pt>
                <c:pt idx="23">
                  <c:v>102.03592814371258</c:v>
                </c:pt>
                <c:pt idx="24">
                  <c:v>103.05389221556887</c:v>
                </c:pt>
                <c:pt idx="25">
                  <c:v>104.61077844311379</c:v>
                </c:pt>
                <c:pt idx="26">
                  <c:v>104.25149700598803</c:v>
                </c:pt>
                <c:pt idx="27">
                  <c:v>105.08982035928143</c:v>
                </c:pt>
                <c:pt idx="28">
                  <c:v>105.44910179640718</c:v>
                </c:pt>
                <c:pt idx="29">
                  <c:v>104.07185628742515</c:v>
                </c:pt>
                <c:pt idx="30">
                  <c:v>103.95209580838323</c:v>
                </c:pt>
                <c:pt idx="31">
                  <c:v>104.25149700598803</c:v>
                </c:pt>
                <c:pt idx="32">
                  <c:v>106.46706586826348</c:v>
                </c:pt>
                <c:pt idx="33">
                  <c:v>107.66467065868264</c:v>
                </c:pt>
                <c:pt idx="34">
                  <c:v>106.94610778443115</c:v>
                </c:pt>
                <c:pt idx="35">
                  <c:v>106.64670658682634</c:v>
                </c:pt>
                <c:pt idx="36">
                  <c:v>110.59880239520959</c:v>
                </c:pt>
                <c:pt idx="37">
                  <c:v>108.80239520958084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'Pages 4'!$G$68</c:f>
              <c:strCache>
                <c:ptCount val="1"/>
                <c:pt idx="0">
                  <c:v>Förpackningspapper</c:v>
                </c:pt>
              </c:strCache>
            </c:strRef>
          </c:tx>
          <c:spPr>
            <a:ln w="25400">
              <a:solidFill>
                <a:srgbClr val="B2351F"/>
              </a:solidFill>
            </a:ln>
          </c:spPr>
          <c:marker>
            <c:symbol val="none"/>
          </c:marker>
          <c:cat>
            <c:numRef>
              <c:f>'Pages 4'!$B$69:$B$105</c:f>
              <c:numCache>
                <c:formatCode>General</c:formatCode>
                <c:ptCount val="3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'Pages 4'!$G$69:$G$106</c:f>
              <c:numCache>
                <c:formatCode>0.0</c:formatCode>
                <c:ptCount val="38"/>
                <c:pt idx="0">
                  <c:v>100</c:v>
                </c:pt>
                <c:pt idx="1">
                  <c:v>101.38404955478126</c:v>
                </c:pt>
                <c:pt idx="2">
                  <c:v>99.090205187766145</c:v>
                </c:pt>
                <c:pt idx="3">
                  <c:v>98.480449090205184</c:v>
                </c:pt>
                <c:pt idx="4">
                  <c:v>101.57762291908632</c:v>
                </c:pt>
                <c:pt idx="5">
                  <c:v>99.680603948896618</c:v>
                </c:pt>
                <c:pt idx="6">
                  <c:v>96.012388695315522</c:v>
                </c:pt>
                <c:pt idx="7">
                  <c:v>88.085559427022844</c:v>
                </c:pt>
                <c:pt idx="8">
                  <c:v>88.288811459543155</c:v>
                </c:pt>
                <c:pt idx="9">
                  <c:v>88.124274099883849</c:v>
                </c:pt>
                <c:pt idx="10">
                  <c:v>91.695702671312418</c:v>
                </c:pt>
                <c:pt idx="11">
                  <c:v>96.215640727835847</c:v>
                </c:pt>
                <c:pt idx="12">
                  <c:v>98.780487804878035</c:v>
                </c:pt>
                <c:pt idx="13">
                  <c:v>100.69686411149824</c:v>
                </c:pt>
                <c:pt idx="14">
                  <c:v>99.583817266744092</c:v>
                </c:pt>
                <c:pt idx="15">
                  <c:v>100.11614401858303</c:v>
                </c:pt>
                <c:pt idx="16">
                  <c:v>102.21641502129306</c:v>
                </c:pt>
                <c:pt idx="17">
                  <c:v>101.00658149438637</c:v>
                </c:pt>
                <c:pt idx="18">
                  <c:v>96.602787456445981</c:v>
                </c:pt>
                <c:pt idx="19">
                  <c:v>92.924893534649641</c:v>
                </c:pt>
                <c:pt idx="20">
                  <c:v>99.990321331784742</c:v>
                </c:pt>
                <c:pt idx="21">
                  <c:v>100.43554006968641</c:v>
                </c:pt>
                <c:pt idx="22">
                  <c:v>99.216027874564446</c:v>
                </c:pt>
                <c:pt idx="23">
                  <c:v>97.861014324428965</c:v>
                </c:pt>
                <c:pt idx="24">
                  <c:v>102.27448703058458</c:v>
                </c:pt>
                <c:pt idx="25">
                  <c:v>103.6875725900116</c:v>
                </c:pt>
                <c:pt idx="26">
                  <c:v>102.34223770809136</c:v>
                </c:pt>
                <c:pt idx="27">
                  <c:v>102.43902439024389</c:v>
                </c:pt>
                <c:pt idx="28">
                  <c:v>104.67479674796746</c:v>
                </c:pt>
                <c:pt idx="29">
                  <c:v>105.36198219125046</c:v>
                </c:pt>
                <c:pt idx="30">
                  <c:v>103.7940379403794</c:v>
                </c:pt>
                <c:pt idx="31">
                  <c:v>104.81997677119628</c:v>
                </c:pt>
                <c:pt idx="32">
                  <c:v>107.45257452574525</c:v>
                </c:pt>
                <c:pt idx="33">
                  <c:v>108.5462640340689</c:v>
                </c:pt>
                <c:pt idx="34">
                  <c:v>106.62988772744869</c:v>
                </c:pt>
                <c:pt idx="35">
                  <c:v>107.52032520325203</c:v>
                </c:pt>
                <c:pt idx="36">
                  <c:v>110.02710027100271</c:v>
                </c:pt>
                <c:pt idx="37">
                  <c:v>111.02400309717382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'Pages 4'!$H$68</c:f>
              <c:strCache>
                <c:ptCount val="1"/>
                <c:pt idx="0">
                  <c:v>Övrigt papper 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'Pages 4'!$B$69:$B$105</c:f>
              <c:numCache>
                <c:formatCode>General</c:formatCode>
                <c:ptCount val="37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'Pages 4'!$H$69:$H$106</c:f>
              <c:numCache>
                <c:formatCode>0.0</c:formatCode>
                <c:ptCount val="38"/>
                <c:pt idx="0">
                  <c:v>100</c:v>
                </c:pt>
                <c:pt idx="1">
                  <c:v>98.175787728026535</c:v>
                </c:pt>
                <c:pt idx="2">
                  <c:v>97.097844112769494</c:v>
                </c:pt>
                <c:pt idx="3">
                  <c:v>97.761194029850756</c:v>
                </c:pt>
                <c:pt idx="4">
                  <c:v>95.60530679933666</c:v>
                </c:pt>
                <c:pt idx="5">
                  <c:v>93.946932006633503</c:v>
                </c:pt>
                <c:pt idx="6">
                  <c:v>88.059701492537314</c:v>
                </c:pt>
                <c:pt idx="7">
                  <c:v>77.777777777777771</c:v>
                </c:pt>
                <c:pt idx="8">
                  <c:v>72.636815920398021</c:v>
                </c:pt>
                <c:pt idx="9">
                  <c:v>74.046434494195694</c:v>
                </c:pt>
                <c:pt idx="10">
                  <c:v>81.177446102819232</c:v>
                </c:pt>
                <c:pt idx="11">
                  <c:v>83.499170812603637</c:v>
                </c:pt>
                <c:pt idx="12">
                  <c:v>84.908789386401338</c:v>
                </c:pt>
                <c:pt idx="13">
                  <c:v>91.293532338308466</c:v>
                </c:pt>
                <c:pt idx="14">
                  <c:v>87.396351575456066</c:v>
                </c:pt>
                <c:pt idx="15">
                  <c:v>87.31343283582089</c:v>
                </c:pt>
                <c:pt idx="16">
                  <c:v>89.718076285240471</c:v>
                </c:pt>
                <c:pt idx="17">
                  <c:v>92.620232172470978</c:v>
                </c:pt>
                <c:pt idx="18">
                  <c:v>87.064676616915435</c:v>
                </c:pt>
                <c:pt idx="19">
                  <c:v>82.835820895522389</c:v>
                </c:pt>
                <c:pt idx="20">
                  <c:v>89.552238805970163</c:v>
                </c:pt>
                <c:pt idx="21">
                  <c:v>87.893864013267006</c:v>
                </c:pt>
                <c:pt idx="22">
                  <c:v>86.484245439469319</c:v>
                </c:pt>
                <c:pt idx="23">
                  <c:v>84.991708126036485</c:v>
                </c:pt>
                <c:pt idx="24">
                  <c:v>80.762852404643453</c:v>
                </c:pt>
                <c:pt idx="25">
                  <c:v>80.514096185737969</c:v>
                </c:pt>
                <c:pt idx="26">
                  <c:v>76.616915422885583</c:v>
                </c:pt>
                <c:pt idx="27">
                  <c:v>74.875621890547265</c:v>
                </c:pt>
                <c:pt idx="28">
                  <c:v>82.255389718076287</c:v>
                </c:pt>
                <c:pt idx="29">
                  <c:v>83.66500829187396</c:v>
                </c:pt>
                <c:pt idx="30">
                  <c:v>79.021558872305135</c:v>
                </c:pt>
                <c:pt idx="31">
                  <c:v>78.689883913764504</c:v>
                </c:pt>
                <c:pt idx="32">
                  <c:v>83.747927031509121</c:v>
                </c:pt>
                <c:pt idx="33">
                  <c:v>83.830845771144268</c:v>
                </c:pt>
                <c:pt idx="34">
                  <c:v>81.260364842454393</c:v>
                </c:pt>
                <c:pt idx="35">
                  <c:v>82.089552238805965</c:v>
                </c:pt>
                <c:pt idx="36">
                  <c:v>88.391376451077946</c:v>
                </c:pt>
                <c:pt idx="37">
                  <c:v>87.147595356550582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92672"/>
        <c:axId val="313993064"/>
      </c:lineChart>
      <c:catAx>
        <c:axId val="313992672"/>
        <c:scaling>
          <c:orientation val="minMax"/>
        </c:scaling>
        <c:delete val="0"/>
        <c:axPos val="b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3993064"/>
        <c:crosses val="autoZero"/>
        <c:auto val="1"/>
        <c:lblAlgn val="ctr"/>
        <c:lblOffset val="100"/>
        <c:tickMarkSkip val="4"/>
        <c:noMultiLvlLbl val="0"/>
      </c:catAx>
      <c:valAx>
        <c:axId val="313993064"/>
        <c:scaling>
          <c:orientation val="minMax"/>
          <c:min val="6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3992672"/>
        <c:crosses val="autoZero"/>
        <c:crossBetween val="between"/>
        <c:majorUnit val="1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89179178081699362"/>
          <c:w val="0.99952229066892628"/>
          <c:h val="9.5316964584603647E-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ysClr val="windowText" lastClr="000000"/>
          </a:solidFill>
          <a:latin typeface="+mn-lt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Helår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524638041720529E-2"/>
          <c:y val="0.29845916319283622"/>
          <c:w val="0.90571698265075418"/>
          <c:h val="0.50011836755699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underlag!$A$5</c:f>
              <c:strCache>
                <c:ptCount val="1"/>
                <c:pt idx="0">
                  <c:v>Grafiskt papper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</c:spPr>
          </c:dPt>
          <c:dPt>
            <c:idx val="1"/>
            <c:invertIfNegative val="0"/>
            <c:bubble3D val="0"/>
            <c:spPr>
              <a:solidFill>
                <a:srgbClr val="94B5AB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9084"/>
              </a:solidFill>
            </c:spPr>
          </c:dPt>
          <c:dPt>
            <c:idx val="3"/>
            <c:invertIfNegative val="0"/>
            <c:bubble3D val="0"/>
            <c:spPr>
              <a:solidFill>
                <a:srgbClr val="F6D77C"/>
              </a:solidFill>
            </c:spPr>
          </c:dPt>
          <c:dPt>
            <c:idx val="4"/>
            <c:invertIfNegative val="0"/>
            <c:bubble3D val="0"/>
            <c:spPr>
              <a:solidFill>
                <a:srgbClr val="AE5E70"/>
              </a:solidFill>
            </c:spPr>
          </c:dPt>
          <c:dPt>
            <c:idx val="5"/>
            <c:invertIfNegative val="0"/>
            <c:bubble3D val="0"/>
            <c:spPr>
              <a:solidFill>
                <a:srgbClr val="B2351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2AC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318944"/>
              </a:solidFill>
            </c:spPr>
          </c:dPt>
          <c:dPt>
            <c:idx val="8"/>
            <c:invertIfNegative val="0"/>
            <c:bubble3D val="0"/>
            <c:spPr>
              <a:solidFill>
                <a:srgbClr val="B4ADA6"/>
              </a:solidFill>
            </c:spPr>
          </c:dPt>
          <c:dPt>
            <c:idx val="9"/>
            <c:invertIfNegative val="0"/>
            <c:bubble3D val="0"/>
            <c:spPr>
              <a:solidFill>
                <a:srgbClr val="7992A5"/>
              </a:solidFill>
            </c:spPr>
          </c:dPt>
          <c:cat>
            <c:numRef>
              <c:f>underlag!$B$4:$L$4</c:f>
              <c:numCache>
                <c:formatCode>General</c:formatCod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underlag!$B$5:$L$5</c:f>
              <c:numCache>
                <c:formatCode>General</c:formatCode>
                <c:ptCount val="11"/>
                <c:pt idx="1">
                  <c:v>41933</c:v>
                </c:pt>
                <c:pt idx="2">
                  <c:v>40946</c:v>
                </c:pt>
                <c:pt idx="3">
                  <c:v>34714</c:v>
                </c:pt>
                <c:pt idx="4">
                  <c:v>36318</c:v>
                </c:pt>
                <c:pt idx="5">
                  <c:v>34896</c:v>
                </c:pt>
                <c:pt idx="6">
                  <c:v>32681</c:v>
                </c:pt>
                <c:pt idx="7">
                  <c:v>31187</c:v>
                </c:pt>
                <c:pt idx="8">
                  <c:v>30269</c:v>
                </c:pt>
                <c:pt idx="9">
                  <c:v>29165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13987184"/>
        <c:axId val="313987968"/>
      </c:barChart>
      <c:catAx>
        <c:axId val="31398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987968"/>
        <c:crosses val="autoZero"/>
        <c:auto val="1"/>
        <c:lblAlgn val="ctr"/>
        <c:lblOffset val="100"/>
        <c:tickLblSkip val="1"/>
        <c:noMultiLvlLbl val="0"/>
      </c:catAx>
      <c:valAx>
        <c:axId val="313987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98718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Januari-juli</a:t>
            </a:r>
          </a:p>
        </c:rich>
      </c:tx>
      <c:layout>
        <c:manualLayout>
          <c:xMode val="edge"/>
          <c:yMode val="edge"/>
          <c:x val="0.34541862990482108"/>
          <c:y val="5.593287302249538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33996259404381"/>
          <c:y val="0.27569572382637569"/>
          <c:w val="0.72147889873404625"/>
          <c:h val="0.497155099069701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underlag!$P$5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13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underlag!$Q$3:$AB$3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 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underlag!$Q$5:$AB$5</c:f>
              <c:numCache>
                <c:formatCode>General</c:formatCode>
                <c:ptCount val="12"/>
                <c:pt idx="0">
                  <c:v>2208</c:v>
                </c:pt>
                <c:pt idx="1">
                  <c:v>2395</c:v>
                </c:pt>
                <c:pt idx="2">
                  <c:v>2464</c:v>
                </c:pt>
                <c:pt idx="3">
                  <c:v>2324</c:v>
                </c:pt>
                <c:pt idx="4">
                  <c:v>2271</c:v>
                </c:pt>
                <c:pt idx="5">
                  <c:v>2300</c:v>
                </c:pt>
                <c:pt idx="6">
                  <c:v>2156</c:v>
                </c:pt>
              </c:numCache>
            </c:numRef>
          </c:val>
        </c:ser>
        <c:ser>
          <c:idx val="0"/>
          <c:order val="1"/>
          <c:tx>
            <c:strRef>
              <c:f>underlag!$P$4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992A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underlag!$Q$3:$AB$3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 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underlag!$Q$4:$AB$4</c:f>
              <c:numCache>
                <c:formatCode>General</c:formatCode>
                <c:ptCount val="12"/>
                <c:pt idx="0">
                  <c:v>2359</c:v>
                </c:pt>
                <c:pt idx="1">
                  <c:v>2399</c:v>
                </c:pt>
                <c:pt idx="2">
                  <c:v>2579</c:v>
                </c:pt>
                <c:pt idx="3">
                  <c:v>2411</c:v>
                </c:pt>
                <c:pt idx="4">
                  <c:v>2243</c:v>
                </c:pt>
                <c:pt idx="5">
                  <c:v>2401</c:v>
                </c:pt>
                <c:pt idx="6">
                  <c:v>2383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988752"/>
        <c:axId val="314997872"/>
      </c:barChart>
      <c:catAx>
        <c:axId val="31398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4997872"/>
        <c:crosses val="autoZero"/>
        <c:auto val="1"/>
        <c:lblAlgn val="ctr"/>
        <c:lblOffset val="100"/>
        <c:tickLblSkip val="3"/>
        <c:noMultiLvlLbl val="0"/>
      </c:catAx>
      <c:valAx>
        <c:axId val="314997872"/>
        <c:scaling>
          <c:orientation val="minMax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313988752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17333400339242294"/>
          <c:y val="0.88872258897005296"/>
          <c:w val="0.62441479709400016"/>
          <c:h val="7.354097979131916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3337036858123"/>
          <c:y val="9.5372490109387947E-2"/>
          <c:w val="0.4061302594077581"/>
          <c:h val="0.791324498433667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736195022439131E-2"/>
                  <c:y val="7.47108362399711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22689106481672E-2"/>
                      <c:h val="0.117176842446081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0075295870332851E-2"/>
                  <c:y val="-1.29884538271957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89628376693351E-2"/>
                  <c:y val="2.972864965590163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'till cirkel'!$B$3:$L$3</c:f>
              <c:strCache>
                <c:ptCount val="11"/>
                <c:pt idx="0">
                  <c:v>Sverige</c:v>
                </c:pt>
                <c:pt idx="1">
                  <c:v>Storbritannien</c:v>
                </c:pt>
                <c:pt idx="2">
                  <c:v>Egypten</c:v>
                </c:pt>
                <c:pt idx="3">
                  <c:v>Tyskland</c:v>
                </c:pt>
                <c:pt idx="4">
                  <c:v>Norge</c:v>
                </c:pt>
                <c:pt idx="5">
                  <c:v>Danmark</c:v>
                </c:pt>
                <c:pt idx="6">
                  <c:v>Nederländerna</c:v>
                </c:pt>
                <c:pt idx="7">
                  <c:v>Japan</c:v>
                </c:pt>
                <c:pt idx="8">
                  <c:v>Kina</c:v>
                </c:pt>
                <c:pt idx="9">
                  <c:v>Algeriet</c:v>
                </c:pt>
                <c:pt idx="10">
                  <c:v>Övriga</c:v>
                </c:pt>
              </c:strCache>
            </c:strRef>
          </c:cat>
          <c:val>
            <c:numRef>
              <c:f>'till cirkel'!$B$4:$L$4</c:f>
              <c:numCache>
                <c:formatCode>0</c:formatCode>
                <c:ptCount val="11"/>
                <c:pt idx="0">
                  <c:v>3065872.9665929023</c:v>
                </c:pt>
                <c:pt idx="1">
                  <c:v>1633958</c:v>
                </c:pt>
                <c:pt idx="2">
                  <c:v>711379</c:v>
                </c:pt>
                <c:pt idx="3">
                  <c:v>598477</c:v>
                </c:pt>
                <c:pt idx="4">
                  <c:v>569935</c:v>
                </c:pt>
                <c:pt idx="5">
                  <c:v>567733</c:v>
                </c:pt>
                <c:pt idx="6">
                  <c:v>540873</c:v>
                </c:pt>
                <c:pt idx="7">
                  <c:v>433469</c:v>
                </c:pt>
                <c:pt idx="8">
                  <c:v>461062</c:v>
                </c:pt>
                <c:pt idx="9">
                  <c:v>331075</c:v>
                </c:pt>
                <c:pt idx="10">
                  <c:v>1969329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83333333333332"/>
          <c:y val="0.11342592592592593"/>
          <c:w val="0.46388888888888891"/>
          <c:h val="0.77314814814814814"/>
        </c:manualLayout>
      </c:layout>
      <c:doughnutChart>
        <c:varyColors val="1"/>
        <c:ser>
          <c:idx val="0"/>
          <c:order val="0"/>
          <c:spPr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2"/>
              </a:solidFill>
              <a:ln w="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94B5AB"/>
              </a:solidFill>
              <a:ln w="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B2B862"/>
              </a:solidFill>
              <a:ln w="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6D77C"/>
              </a:solidFill>
              <a:ln w="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8611111111111106"/>
                  <c:y val="-3.2407407407407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4711286089232"/>
                      <c:h val="0.180833333333333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166666666666655"/>
                  <c:y val="-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734191584947475E-2"/>
                  <c:y val="0.1453308757694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722222222222227E-2"/>
                  <c:y val="0.120510717410323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0693350831146"/>
                      <c:h val="0.1670833333333333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833334426946631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91666666666668"/>
                      <c:h val="0.1670833333333333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361111111111111"/>
                  <c:y val="-4.6296296296296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Blad1!$D$4:$D$9</c:f>
              <c:strCache>
                <c:ptCount val="6"/>
                <c:pt idx="0">
                  <c:v>Tidningspapper</c:v>
                </c:pt>
                <c:pt idx="1">
                  <c:v>SC- papper</c:v>
                </c:pt>
                <c:pt idx="2">
                  <c:v>LWC, MWC</c:v>
                </c:pt>
                <c:pt idx="3">
                  <c:v>Trähaltigt obestruket</c:v>
                </c:pt>
                <c:pt idx="4">
                  <c:v>Träfritt bestruket</c:v>
                </c:pt>
                <c:pt idx="5">
                  <c:v>Träfritt obestruket</c:v>
                </c:pt>
              </c:strCache>
            </c:strRef>
          </c:cat>
          <c:val>
            <c:numRef>
              <c:f>Blad1!$E$4:$E$9</c:f>
              <c:numCache>
                <c:formatCode>General</c:formatCode>
                <c:ptCount val="6"/>
                <c:pt idx="0">
                  <c:v>4450</c:v>
                </c:pt>
                <c:pt idx="1">
                  <c:v>2139</c:v>
                </c:pt>
                <c:pt idx="2">
                  <c:v>3369</c:v>
                </c:pt>
                <c:pt idx="3">
                  <c:v>1290</c:v>
                </c:pt>
                <c:pt idx="4">
                  <c:v>3533</c:v>
                </c:pt>
                <c:pt idx="5">
                  <c:v>4210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 w="88900">
          <a:solidFill>
            <a:schemeClr val="bg1">
              <a:alpha val="66000"/>
            </a:schemeClr>
          </a:solidFill>
        </a:ln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76224846894139"/>
          <c:y val="0.22203412073490814"/>
          <c:w val="0.40047572178477692"/>
          <c:h val="0.6674595363079615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182793101782522"/>
                  <c:y val="8.2079667518248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41775759625139"/>
                      <c:h val="0.258061616518857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114173228346456"/>
                  <c:y val="-2.6734242613131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6878591714632"/>
                      <c:h val="0.2427944770513605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592959563725892"/>
                  <c:y val="-3.29021041062805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6559103424956"/>
                      <c:h val="0.243881680207504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Blad2!$B$4:$B$6</c:f>
              <c:strCache>
                <c:ptCount val="3"/>
                <c:pt idx="0">
                  <c:v>Förpackningspapper</c:v>
                </c:pt>
                <c:pt idx="1">
                  <c:v>Kartong för förpackning</c:v>
                </c:pt>
                <c:pt idx="2">
                  <c:v>Wellpappmaterial</c:v>
                </c:pt>
              </c:strCache>
            </c:strRef>
          </c:cat>
          <c:val>
            <c:numRef>
              <c:f>Blad2!$C$4:$C$6</c:f>
              <c:numCache>
                <c:formatCode>General</c:formatCode>
                <c:ptCount val="3"/>
                <c:pt idx="0">
                  <c:v>2182</c:v>
                </c:pt>
                <c:pt idx="1">
                  <c:v>6779</c:v>
                </c:pt>
                <c:pt idx="2">
                  <c:v>13878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7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351094150041"/>
          <c:y val="8.4061201904964925E-2"/>
          <c:w val="0.84234418739481887"/>
          <c:h val="0.69259338289952443"/>
        </c:manualLayout>
      </c:layout>
      <c:barChart>
        <c:barDir val="col"/>
        <c:grouping val="clustered"/>
        <c:varyColors val="0"/>
        <c:ser>
          <c:idx val="0"/>
          <c:order val="0"/>
          <c:tx>
            <c:v>Skogsindustriprodukter</c:v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'% förändring'!$A$78:$A$89</c:f>
              <c:strCache>
                <c:ptCount val="12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'% förändring'!$F$142:$F$153</c:f>
              <c:numCache>
                <c:formatCode>0.00</c:formatCode>
                <c:ptCount val="12"/>
                <c:pt idx="0">
                  <c:v>-7.4644069639300845</c:v>
                </c:pt>
                <c:pt idx="1">
                  <c:v>-4.243145715741413</c:v>
                </c:pt>
                <c:pt idx="2">
                  <c:v>-5.3926896829586894</c:v>
                </c:pt>
                <c:pt idx="3">
                  <c:v>-4.6943242724746517</c:v>
                </c:pt>
                <c:pt idx="4">
                  <c:v>-3.7825774741243876</c:v>
                </c:pt>
                <c:pt idx="5">
                  <c:v>-3.9899055264536964</c:v>
                </c:pt>
                <c:pt idx="6">
                  <c:v>-4.0588915719431151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'% förändring'!$G$126</c:f>
              <c:strCache>
                <c:ptCount val="1"/>
                <c:pt idx="0">
                  <c:v>Alla varor</c:v>
                </c:pt>
              </c:strCache>
            </c:strRef>
          </c:tx>
          <c:spPr>
            <a:solidFill>
              <a:srgbClr val="7992A5"/>
            </a:solidFill>
            <a:ln>
              <a:solidFill>
                <a:srgbClr val="7992A5"/>
              </a:solidFill>
            </a:ln>
          </c:spPr>
          <c:invertIfNegative val="0"/>
          <c:cat>
            <c:strRef>
              <c:f>'% förändring'!$A$78:$A$89</c:f>
              <c:strCache>
                <c:ptCount val="12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'% förändring'!$G$142:$G$153</c:f>
              <c:numCache>
                <c:formatCode>0.00</c:formatCode>
                <c:ptCount val="12"/>
                <c:pt idx="0">
                  <c:v>-2.8921023359288096</c:v>
                </c:pt>
                <c:pt idx="1">
                  <c:v>-0.8714596949891068</c:v>
                </c:pt>
                <c:pt idx="2">
                  <c:v>-1.6850068775790921</c:v>
                </c:pt>
                <c:pt idx="3">
                  <c:v>-1.2551229508196722</c:v>
                </c:pt>
                <c:pt idx="4">
                  <c:v>-0.90479128110220031</c:v>
                </c:pt>
                <c:pt idx="5">
                  <c:v>-1.7290582507973811</c:v>
                </c:pt>
                <c:pt idx="6">
                  <c:v>-1.8848626534190531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5001400"/>
        <c:axId val="314998264"/>
      </c:barChart>
      <c:catAx>
        <c:axId val="31500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4998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4998264"/>
        <c:scaling>
          <c:orientation val="minMax"/>
          <c:max val="5"/>
          <c:min val="-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sv-SE"/>
                  <a:t>%</a:t>
                </a:r>
              </a:p>
            </c:rich>
          </c:tx>
          <c:layout>
            <c:manualLayout>
              <c:xMode val="edge"/>
              <c:yMode val="edge"/>
              <c:x val="3.446693396454277E-4"/>
              <c:y val="0.3133876284579492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5001400"/>
        <c:crosses val="autoZero"/>
        <c:crossBetween val="between"/>
        <c:majorUnit val="5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6.1996672951092381E-2"/>
          <c:y val="0.91123940027735473"/>
          <c:w val="0.93157857380503495"/>
          <c:h val="8.0053588861494024E-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18726862198991E-2"/>
          <c:y val="6.8780957201538512E-2"/>
          <c:w val="0.83186911062346713"/>
          <c:h val="0.66396026843949896"/>
        </c:manualLayout>
      </c:layout>
      <c:lineChart>
        <c:grouping val="standard"/>
        <c:varyColors val="0"/>
        <c:ser>
          <c:idx val="0"/>
          <c:order val="0"/>
          <c:tx>
            <c:v>Massaindustrin</c:v>
          </c:tx>
          <c:spPr>
            <a:ln w="28575">
              <a:solidFill>
                <a:srgbClr val="FF8135"/>
              </a:solidFill>
              <a:prstDash val="solid"/>
            </a:ln>
          </c:spPr>
          <c:marker>
            <c:symbol val="none"/>
          </c:marker>
          <c:cat>
            <c:numRef>
              <c:f>'Indata månadsserier NY fr 2 (2'!$CT$6:$GT$6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NY fr 2 (2'!$CT$8:$GT$8</c:f>
              <c:numCache>
                <c:formatCode>General</c:formatCode>
                <c:ptCount val="105"/>
                <c:pt idx="0">
                  <c:v>108.4</c:v>
                </c:pt>
                <c:pt idx="1">
                  <c:v>102.9</c:v>
                </c:pt>
                <c:pt idx="2">
                  <c:v>96.8</c:v>
                </c:pt>
                <c:pt idx="3">
                  <c:v>101.5</c:v>
                </c:pt>
                <c:pt idx="4">
                  <c:v>96.9</c:v>
                </c:pt>
                <c:pt idx="5">
                  <c:v>100.9</c:v>
                </c:pt>
                <c:pt idx="6">
                  <c:v>94.8</c:v>
                </c:pt>
                <c:pt idx="7">
                  <c:v>102.3</c:v>
                </c:pt>
                <c:pt idx="8">
                  <c:v>89.9</c:v>
                </c:pt>
                <c:pt idx="9">
                  <c:v>91.4</c:v>
                </c:pt>
                <c:pt idx="10">
                  <c:v>97</c:v>
                </c:pt>
                <c:pt idx="11">
                  <c:v>89</c:v>
                </c:pt>
                <c:pt idx="12">
                  <c:v>94.2</c:v>
                </c:pt>
                <c:pt idx="13">
                  <c:v>91</c:v>
                </c:pt>
                <c:pt idx="14">
                  <c:v>87.1</c:v>
                </c:pt>
                <c:pt idx="15">
                  <c:v>99.6</c:v>
                </c:pt>
                <c:pt idx="16">
                  <c:v>97.6</c:v>
                </c:pt>
                <c:pt idx="17">
                  <c:v>95.2</c:v>
                </c:pt>
                <c:pt idx="18">
                  <c:v>101.4</c:v>
                </c:pt>
                <c:pt idx="19">
                  <c:v>105</c:v>
                </c:pt>
                <c:pt idx="20">
                  <c:v>108.7</c:v>
                </c:pt>
                <c:pt idx="21">
                  <c:v>117.6</c:v>
                </c:pt>
                <c:pt idx="22">
                  <c:v>117.8</c:v>
                </c:pt>
                <c:pt idx="23">
                  <c:v>118.1</c:v>
                </c:pt>
                <c:pt idx="24">
                  <c:v>107.5</c:v>
                </c:pt>
                <c:pt idx="25">
                  <c:v>113.9</c:v>
                </c:pt>
                <c:pt idx="26">
                  <c:v>118.1</c:v>
                </c:pt>
                <c:pt idx="27">
                  <c:v>112.9</c:v>
                </c:pt>
                <c:pt idx="28">
                  <c:v>114.9</c:v>
                </c:pt>
                <c:pt idx="29">
                  <c:v>115.3</c:v>
                </c:pt>
                <c:pt idx="30">
                  <c:v>116.9</c:v>
                </c:pt>
                <c:pt idx="31">
                  <c:v>121.5</c:v>
                </c:pt>
                <c:pt idx="32">
                  <c:v>112.2</c:v>
                </c:pt>
                <c:pt idx="33">
                  <c:v>106.3</c:v>
                </c:pt>
                <c:pt idx="34">
                  <c:v>104.9</c:v>
                </c:pt>
                <c:pt idx="35">
                  <c:v>105.7</c:v>
                </c:pt>
                <c:pt idx="36">
                  <c:v>119.9</c:v>
                </c:pt>
                <c:pt idx="37">
                  <c:v>111.2</c:v>
                </c:pt>
                <c:pt idx="38">
                  <c:v>113.1</c:v>
                </c:pt>
                <c:pt idx="39">
                  <c:v>94</c:v>
                </c:pt>
                <c:pt idx="40">
                  <c:v>102.7</c:v>
                </c:pt>
                <c:pt idx="41">
                  <c:v>105.2</c:v>
                </c:pt>
                <c:pt idx="42">
                  <c:v>99.4</c:v>
                </c:pt>
                <c:pt idx="43">
                  <c:v>99.2</c:v>
                </c:pt>
                <c:pt idx="44">
                  <c:v>102.2</c:v>
                </c:pt>
                <c:pt idx="45">
                  <c:v>104.8</c:v>
                </c:pt>
                <c:pt idx="46">
                  <c:v>80.5</c:v>
                </c:pt>
                <c:pt idx="47">
                  <c:v>82.7</c:v>
                </c:pt>
                <c:pt idx="48">
                  <c:v>89.9</c:v>
                </c:pt>
                <c:pt idx="49">
                  <c:v>91.7</c:v>
                </c:pt>
                <c:pt idx="50">
                  <c:v>94.2</c:v>
                </c:pt>
                <c:pt idx="51">
                  <c:v>95.9</c:v>
                </c:pt>
                <c:pt idx="52">
                  <c:v>93.5</c:v>
                </c:pt>
                <c:pt idx="53">
                  <c:v>92.7</c:v>
                </c:pt>
                <c:pt idx="54">
                  <c:v>97.9</c:v>
                </c:pt>
                <c:pt idx="55">
                  <c:v>87.4</c:v>
                </c:pt>
                <c:pt idx="56">
                  <c:v>88.8</c:v>
                </c:pt>
                <c:pt idx="57">
                  <c:v>86.5</c:v>
                </c:pt>
                <c:pt idx="58">
                  <c:v>93.8</c:v>
                </c:pt>
                <c:pt idx="59">
                  <c:v>98.6</c:v>
                </c:pt>
                <c:pt idx="60">
                  <c:v>93.1</c:v>
                </c:pt>
                <c:pt idx="61">
                  <c:v>96.7</c:v>
                </c:pt>
                <c:pt idx="62">
                  <c:v>89.9</c:v>
                </c:pt>
                <c:pt idx="63">
                  <c:v>79.599999999999994</c:v>
                </c:pt>
                <c:pt idx="64">
                  <c:v>98.2</c:v>
                </c:pt>
                <c:pt idx="65">
                  <c:v>92.9</c:v>
                </c:pt>
                <c:pt idx="66">
                  <c:v>98.6</c:v>
                </c:pt>
                <c:pt idx="67">
                  <c:v>101.4</c:v>
                </c:pt>
                <c:pt idx="68">
                  <c:v>108.8</c:v>
                </c:pt>
                <c:pt idx="69">
                  <c:v>105.1</c:v>
                </c:pt>
                <c:pt idx="70">
                  <c:v>103.6</c:v>
                </c:pt>
                <c:pt idx="71">
                  <c:v>103.7</c:v>
                </c:pt>
                <c:pt idx="72">
                  <c:v>102.9</c:v>
                </c:pt>
                <c:pt idx="73">
                  <c:v>99.4</c:v>
                </c:pt>
                <c:pt idx="74">
                  <c:v>102.8</c:v>
                </c:pt>
                <c:pt idx="75">
                  <c:v>106.3</c:v>
                </c:pt>
                <c:pt idx="76">
                  <c:v>100</c:v>
                </c:pt>
                <c:pt idx="77">
                  <c:v>103.3</c:v>
                </c:pt>
                <c:pt idx="78">
                  <c:v>103.3</c:v>
                </c:pt>
                <c:pt idx="79">
                  <c:v>104.3</c:v>
                </c:pt>
                <c:pt idx="80">
                  <c:v>99.4</c:v>
                </c:pt>
                <c:pt idx="81">
                  <c:v>104.1</c:v>
                </c:pt>
                <c:pt idx="82">
                  <c:v>113.9</c:v>
                </c:pt>
                <c:pt idx="83">
                  <c:v>113.8</c:v>
                </c:pt>
                <c:pt idx="84">
                  <c:v>105.9</c:v>
                </c:pt>
                <c:pt idx="85">
                  <c:v>100.2</c:v>
                </c:pt>
                <c:pt idx="86">
                  <c:v>103.6</c:v>
                </c:pt>
                <c:pt idx="87">
                  <c:v>97.2</c:v>
                </c:pt>
                <c:pt idx="88">
                  <c:v>99.3</c:v>
                </c:pt>
                <c:pt idx="89">
                  <c:v>100.8</c:v>
                </c:pt>
                <c:pt idx="90">
                  <c:v>97.3</c:v>
                </c:pt>
                <c:pt idx="91">
                  <c:v>100.1</c:v>
                </c:pt>
                <c:pt idx="92">
                  <c:v>96.7</c:v>
                </c:pt>
                <c:pt idx="93">
                  <c:v>104.4</c:v>
                </c:pt>
                <c:pt idx="94">
                  <c:v>96.2</c:v>
                </c:pt>
                <c:pt idx="95">
                  <c:v>100.4</c:v>
                </c:pt>
                <c:pt idx="96">
                  <c:v>107.2</c:v>
                </c:pt>
                <c:pt idx="97">
                  <c:v>111.7</c:v>
                </c:pt>
                <c:pt idx="98">
                  <c:v>110.1</c:v>
                </c:pt>
                <c:pt idx="99">
                  <c:v>109.2</c:v>
                </c:pt>
                <c:pt idx="100">
                  <c:v>96.7</c:v>
                </c:pt>
                <c:pt idx="101">
                  <c:v>111</c:v>
                </c:pt>
                <c:pt idx="102">
                  <c:v>111.5</c:v>
                </c:pt>
                <c:pt idx="103">
                  <c:v>112.4</c:v>
                </c:pt>
                <c:pt idx="104">
                  <c:v>115.1</c:v>
                </c:pt>
              </c:numCache>
            </c:numRef>
          </c:val>
          <c:smooth val="0"/>
        </c:ser>
        <c:ser>
          <c:idx val="1"/>
          <c:order val="1"/>
          <c:tx>
            <c:v>Genomsnitt 2008-2016</c:v>
          </c:tx>
          <c:spPr>
            <a:ln w="9525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'Indata månadsserier NY fr 2 (2'!$CT$6:$GT$6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NY fr 2 (2'!$CT$11:$GT$11</c:f>
              <c:numCache>
                <c:formatCode>0.0000</c:formatCode>
                <c:ptCount val="105"/>
                <c:pt idx="0">
                  <c:v>101.83904761904762</c:v>
                </c:pt>
                <c:pt idx="1">
                  <c:v>101.83904761904762</c:v>
                </c:pt>
                <c:pt idx="2">
                  <c:v>101.83904761904762</c:v>
                </c:pt>
                <c:pt idx="3">
                  <c:v>101.83904761904762</c:v>
                </c:pt>
                <c:pt idx="4">
                  <c:v>101.83904761904762</c:v>
                </c:pt>
                <c:pt idx="5">
                  <c:v>101.83904761904762</c:v>
                </c:pt>
                <c:pt idx="6">
                  <c:v>101.83904761904762</c:v>
                </c:pt>
                <c:pt idx="7">
                  <c:v>101.83904761904762</c:v>
                </c:pt>
                <c:pt idx="8">
                  <c:v>101.83904761904762</c:v>
                </c:pt>
                <c:pt idx="9">
                  <c:v>101.83904761904762</c:v>
                </c:pt>
                <c:pt idx="10">
                  <c:v>101.83904761904762</c:v>
                </c:pt>
                <c:pt idx="11">
                  <c:v>101.83904761904762</c:v>
                </c:pt>
                <c:pt idx="12">
                  <c:v>101.83904761904762</c:v>
                </c:pt>
                <c:pt idx="13">
                  <c:v>101.83904761904762</c:v>
                </c:pt>
                <c:pt idx="14">
                  <c:v>101.83904761904762</c:v>
                </c:pt>
                <c:pt idx="15">
                  <c:v>101.83904761904762</c:v>
                </c:pt>
                <c:pt idx="16">
                  <c:v>101.83904761904762</c:v>
                </c:pt>
                <c:pt idx="17">
                  <c:v>101.83904761904762</c:v>
                </c:pt>
                <c:pt idx="18">
                  <c:v>101.83904761904762</c:v>
                </c:pt>
                <c:pt idx="19">
                  <c:v>101.83904761904762</c:v>
                </c:pt>
                <c:pt idx="20">
                  <c:v>101.83904761904762</c:v>
                </c:pt>
                <c:pt idx="21">
                  <c:v>101.83904761904762</c:v>
                </c:pt>
                <c:pt idx="22">
                  <c:v>101.83904761904762</c:v>
                </c:pt>
                <c:pt idx="23">
                  <c:v>101.83904761904762</c:v>
                </c:pt>
                <c:pt idx="24">
                  <c:v>101.83904761904762</c:v>
                </c:pt>
                <c:pt idx="25">
                  <c:v>101.83904761904762</c:v>
                </c:pt>
                <c:pt idx="26">
                  <c:v>101.83904761904762</c:v>
                </c:pt>
                <c:pt idx="27">
                  <c:v>101.83904761904762</c:v>
                </c:pt>
                <c:pt idx="28">
                  <c:v>101.83904761904762</c:v>
                </c:pt>
                <c:pt idx="29">
                  <c:v>101.83904761904762</c:v>
                </c:pt>
                <c:pt idx="30">
                  <c:v>101.83904761904762</c:v>
                </c:pt>
                <c:pt idx="31">
                  <c:v>101.83904761904762</c:v>
                </c:pt>
                <c:pt idx="32">
                  <c:v>101.83904761904762</c:v>
                </c:pt>
                <c:pt idx="33">
                  <c:v>101.83904761904762</c:v>
                </c:pt>
                <c:pt idx="34">
                  <c:v>101.83904761904762</c:v>
                </c:pt>
                <c:pt idx="35">
                  <c:v>101.83904761904762</c:v>
                </c:pt>
                <c:pt idx="36">
                  <c:v>101.83904761904762</c:v>
                </c:pt>
                <c:pt idx="37">
                  <c:v>101.83904761904762</c:v>
                </c:pt>
                <c:pt idx="38">
                  <c:v>101.83904761904762</c:v>
                </c:pt>
                <c:pt idx="39">
                  <c:v>101.83904761904762</c:v>
                </c:pt>
                <c:pt idx="40">
                  <c:v>101.83904761904762</c:v>
                </c:pt>
                <c:pt idx="41">
                  <c:v>101.83904761904762</c:v>
                </c:pt>
                <c:pt idx="42">
                  <c:v>101.83904761904762</c:v>
                </c:pt>
                <c:pt idx="43">
                  <c:v>101.83904761904762</c:v>
                </c:pt>
                <c:pt idx="44">
                  <c:v>101.83904761904762</c:v>
                </c:pt>
                <c:pt idx="45">
                  <c:v>101.83904761904762</c:v>
                </c:pt>
                <c:pt idx="46">
                  <c:v>101.83904761904762</c:v>
                </c:pt>
                <c:pt idx="47">
                  <c:v>101.83904761904762</c:v>
                </c:pt>
                <c:pt idx="48">
                  <c:v>101.83904761904762</c:v>
                </c:pt>
                <c:pt idx="49">
                  <c:v>101.83904761904762</c:v>
                </c:pt>
                <c:pt idx="50">
                  <c:v>101.83904761904762</c:v>
                </c:pt>
                <c:pt idx="51">
                  <c:v>101.83904761904762</c:v>
                </c:pt>
                <c:pt idx="52">
                  <c:v>101.83904761904762</c:v>
                </c:pt>
                <c:pt idx="53">
                  <c:v>101.83904761904762</c:v>
                </c:pt>
                <c:pt idx="54">
                  <c:v>101.83904761904762</c:v>
                </c:pt>
                <c:pt idx="55">
                  <c:v>101.83904761904762</c:v>
                </c:pt>
                <c:pt idx="56">
                  <c:v>101.83904761904762</c:v>
                </c:pt>
                <c:pt idx="57">
                  <c:v>101.83904761904762</c:v>
                </c:pt>
                <c:pt idx="58">
                  <c:v>101.83904761904762</c:v>
                </c:pt>
                <c:pt idx="59">
                  <c:v>101.83904761904762</c:v>
                </c:pt>
                <c:pt idx="60">
                  <c:v>101.83904761904762</c:v>
                </c:pt>
                <c:pt idx="61">
                  <c:v>101.83904761904762</c:v>
                </c:pt>
                <c:pt idx="62">
                  <c:v>101.83904761904762</c:v>
                </c:pt>
                <c:pt idx="63">
                  <c:v>101.83904761904762</c:v>
                </c:pt>
                <c:pt idx="64">
                  <c:v>101.83904761904762</c:v>
                </c:pt>
                <c:pt idx="65">
                  <c:v>101.83904761904762</c:v>
                </c:pt>
                <c:pt idx="66">
                  <c:v>101.83904761904762</c:v>
                </c:pt>
                <c:pt idx="67">
                  <c:v>101.83904761904762</c:v>
                </c:pt>
                <c:pt idx="68">
                  <c:v>101.83904761904762</c:v>
                </c:pt>
                <c:pt idx="69">
                  <c:v>101.83904761904762</c:v>
                </c:pt>
                <c:pt idx="70">
                  <c:v>101.83904761904762</c:v>
                </c:pt>
                <c:pt idx="71">
                  <c:v>101.83904761904762</c:v>
                </c:pt>
                <c:pt idx="72">
                  <c:v>101.83904761904762</c:v>
                </c:pt>
                <c:pt idx="73">
                  <c:v>101.83904761904762</c:v>
                </c:pt>
                <c:pt idx="74">
                  <c:v>101.83904761904762</c:v>
                </c:pt>
                <c:pt idx="75">
                  <c:v>101.83904761904762</c:v>
                </c:pt>
                <c:pt idx="76">
                  <c:v>101.83904761904762</c:v>
                </c:pt>
                <c:pt idx="77">
                  <c:v>101.83904761904762</c:v>
                </c:pt>
                <c:pt idx="78">
                  <c:v>101.83904761904762</c:v>
                </c:pt>
                <c:pt idx="79">
                  <c:v>101.83904761904762</c:v>
                </c:pt>
                <c:pt idx="80">
                  <c:v>101.83904761904762</c:v>
                </c:pt>
                <c:pt idx="81">
                  <c:v>101.83904761904762</c:v>
                </c:pt>
                <c:pt idx="82">
                  <c:v>101.83904761904762</c:v>
                </c:pt>
                <c:pt idx="83">
                  <c:v>101.83904761904762</c:v>
                </c:pt>
                <c:pt idx="84">
                  <c:v>101.83904761904762</c:v>
                </c:pt>
                <c:pt idx="85">
                  <c:v>101.83904761904762</c:v>
                </c:pt>
                <c:pt idx="86">
                  <c:v>101.83904761904762</c:v>
                </c:pt>
                <c:pt idx="87">
                  <c:v>101.83904761904762</c:v>
                </c:pt>
                <c:pt idx="88">
                  <c:v>101.83904761904762</c:v>
                </c:pt>
                <c:pt idx="89">
                  <c:v>101.83904761904762</c:v>
                </c:pt>
                <c:pt idx="90">
                  <c:v>101.83904761904762</c:v>
                </c:pt>
                <c:pt idx="91">
                  <c:v>101.83904761904762</c:v>
                </c:pt>
                <c:pt idx="92">
                  <c:v>101.83904761904762</c:v>
                </c:pt>
                <c:pt idx="93">
                  <c:v>101.83904761904762</c:v>
                </c:pt>
                <c:pt idx="94">
                  <c:v>101.83904761904762</c:v>
                </c:pt>
                <c:pt idx="95">
                  <c:v>101.83904761904762</c:v>
                </c:pt>
                <c:pt idx="96">
                  <c:v>101.83904761904762</c:v>
                </c:pt>
                <c:pt idx="97">
                  <c:v>101.83904761904762</c:v>
                </c:pt>
                <c:pt idx="98">
                  <c:v>101.83904761904762</c:v>
                </c:pt>
                <c:pt idx="99">
                  <c:v>101.83904761904762</c:v>
                </c:pt>
                <c:pt idx="100">
                  <c:v>101.83904761904762</c:v>
                </c:pt>
                <c:pt idx="101">
                  <c:v>101.83904761904762</c:v>
                </c:pt>
                <c:pt idx="102">
                  <c:v>101.83904761904762</c:v>
                </c:pt>
                <c:pt idx="103">
                  <c:v>101.83904761904762</c:v>
                </c:pt>
                <c:pt idx="104">
                  <c:v>101.83904761904762</c:v>
                </c:pt>
              </c:numCache>
            </c:numRef>
          </c:val>
          <c:smooth val="0"/>
        </c:ser>
        <c:ser>
          <c:idx val="2"/>
          <c:order val="2"/>
          <c:tx>
            <c:v>Hela tillverkningsindustrin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'Indata månadsserier NY fr 2 (2'!$CT$6:$GT$6</c:f>
              <c:numCache>
                <c:formatCode>General</c:formatCode>
                <c:ptCount val="105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'[1]Indata (månad)'!$EO$8:$IO$8</c:f>
              <c:numCache>
                <c:formatCode>General</c:formatCode>
                <c:ptCount val="105"/>
                <c:pt idx="0">
                  <c:v>105.8</c:v>
                </c:pt>
                <c:pt idx="1">
                  <c:v>103.2</c:v>
                </c:pt>
                <c:pt idx="2">
                  <c:v>105.1</c:v>
                </c:pt>
                <c:pt idx="3">
                  <c:v>105.4</c:v>
                </c:pt>
                <c:pt idx="4">
                  <c:v>101.2</c:v>
                </c:pt>
                <c:pt idx="5">
                  <c:v>92.5</c:v>
                </c:pt>
                <c:pt idx="6">
                  <c:v>90.4</c:v>
                </c:pt>
                <c:pt idx="7">
                  <c:v>88.6</c:v>
                </c:pt>
                <c:pt idx="8">
                  <c:v>89.2</c:v>
                </c:pt>
                <c:pt idx="9">
                  <c:v>85.1</c:v>
                </c:pt>
                <c:pt idx="10">
                  <c:v>77.599999999999994</c:v>
                </c:pt>
                <c:pt idx="11">
                  <c:v>69.599999999999994</c:v>
                </c:pt>
                <c:pt idx="12">
                  <c:v>72.2</c:v>
                </c:pt>
                <c:pt idx="13">
                  <c:v>72.8</c:v>
                </c:pt>
                <c:pt idx="14">
                  <c:v>64.3</c:v>
                </c:pt>
                <c:pt idx="15">
                  <c:v>68.400000000000006</c:v>
                </c:pt>
                <c:pt idx="16">
                  <c:v>73.5</c:v>
                </c:pt>
                <c:pt idx="17">
                  <c:v>74.2</c:v>
                </c:pt>
                <c:pt idx="18">
                  <c:v>87</c:v>
                </c:pt>
                <c:pt idx="19">
                  <c:v>87</c:v>
                </c:pt>
                <c:pt idx="20">
                  <c:v>84.6</c:v>
                </c:pt>
                <c:pt idx="21">
                  <c:v>92.8</c:v>
                </c:pt>
                <c:pt idx="22">
                  <c:v>95.8</c:v>
                </c:pt>
                <c:pt idx="23">
                  <c:v>101.4</c:v>
                </c:pt>
                <c:pt idx="24">
                  <c:v>102.2</c:v>
                </c:pt>
                <c:pt idx="25">
                  <c:v>109.8</c:v>
                </c:pt>
                <c:pt idx="26">
                  <c:v>106.7</c:v>
                </c:pt>
                <c:pt idx="27">
                  <c:v>99.9</c:v>
                </c:pt>
                <c:pt idx="28">
                  <c:v>106.3</c:v>
                </c:pt>
                <c:pt idx="29">
                  <c:v>112.7</c:v>
                </c:pt>
                <c:pt idx="30">
                  <c:v>106.2</c:v>
                </c:pt>
                <c:pt idx="31">
                  <c:v>111.8</c:v>
                </c:pt>
                <c:pt idx="32">
                  <c:v>118.6</c:v>
                </c:pt>
                <c:pt idx="33">
                  <c:v>112.4</c:v>
                </c:pt>
                <c:pt idx="34">
                  <c:v>114.8</c:v>
                </c:pt>
                <c:pt idx="35">
                  <c:v>110.7</c:v>
                </c:pt>
                <c:pt idx="36">
                  <c:v>118</c:v>
                </c:pt>
                <c:pt idx="37">
                  <c:v>116.7</c:v>
                </c:pt>
                <c:pt idx="38">
                  <c:v>114.5</c:v>
                </c:pt>
                <c:pt idx="39">
                  <c:v>109.9</c:v>
                </c:pt>
                <c:pt idx="40">
                  <c:v>116.1</c:v>
                </c:pt>
                <c:pt idx="41">
                  <c:v>111.6</c:v>
                </c:pt>
                <c:pt idx="42">
                  <c:v>102.6</c:v>
                </c:pt>
                <c:pt idx="43">
                  <c:v>100.9</c:v>
                </c:pt>
                <c:pt idx="44">
                  <c:v>101.4</c:v>
                </c:pt>
                <c:pt idx="45">
                  <c:v>99.8</c:v>
                </c:pt>
                <c:pt idx="46">
                  <c:v>95.4</c:v>
                </c:pt>
                <c:pt idx="47">
                  <c:v>95.6</c:v>
                </c:pt>
                <c:pt idx="48">
                  <c:v>92.3</c:v>
                </c:pt>
                <c:pt idx="49">
                  <c:v>94.2</c:v>
                </c:pt>
                <c:pt idx="50">
                  <c:v>104.1</c:v>
                </c:pt>
                <c:pt idx="51">
                  <c:v>101.6</c:v>
                </c:pt>
                <c:pt idx="52">
                  <c:v>106.4</c:v>
                </c:pt>
                <c:pt idx="53">
                  <c:v>100.1</c:v>
                </c:pt>
                <c:pt idx="54">
                  <c:v>100.3</c:v>
                </c:pt>
                <c:pt idx="55">
                  <c:v>95</c:v>
                </c:pt>
                <c:pt idx="56">
                  <c:v>97.9</c:v>
                </c:pt>
                <c:pt idx="57">
                  <c:v>92.2</c:v>
                </c:pt>
                <c:pt idx="58">
                  <c:v>85.5</c:v>
                </c:pt>
                <c:pt idx="59">
                  <c:v>91.9</c:v>
                </c:pt>
                <c:pt idx="60">
                  <c:v>87.1</c:v>
                </c:pt>
                <c:pt idx="61">
                  <c:v>97.4</c:v>
                </c:pt>
                <c:pt idx="62">
                  <c:v>94.6</c:v>
                </c:pt>
                <c:pt idx="63">
                  <c:v>95.4</c:v>
                </c:pt>
                <c:pt idx="64">
                  <c:v>92.9</c:v>
                </c:pt>
                <c:pt idx="65">
                  <c:v>95.5</c:v>
                </c:pt>
                <c:pt idx="66">
                  <c:v>95</c:v>
                </c:pt>
                <c:pt idx="67">
                  <c:v>98.1</c:v>
                </c:pt>
                <c:pt idx="68">
                  <c:v>94.6</c:v>
                </c:pt>
                <c:pt idx="69">
                  <c:v>98.7</c:v>
                </c:pt>
                <c:pt idx="70">
                  <c:v>102.5</c:v>
                </c:pt>
                <c:pt idx="71">
                  <c:v>103.1</c:v>
                </c:pt>
                <c:pt idx="72">
                  <c:v>104.2</c:v>
                </c:pt>
                <c:pt idx="73">
                  <c:v>99.9</c:v>
                </c:pt>
                <c:pt idx="74">
                  <c:v>99.4</c:v>
                </c:pt>
                <c:pt idx="75">
                  <c:v>105.9</c:v>
                </c:pt>
                <c:pt idx="76">
                  <c:v>97.1</c:v>
                </c:pt>
                <c:pt idx="77">
                  <c:v>102.5</c:v>
                </c:pt>
                <c:pt idx="78">
                  <c:v>103.2</c:v>
                </c:pt>
                <c:pt idx="79">
                  <c:v>107.1</c:v>
                </c:pt>
                <c:pt idx="80">
                  <c:v>102.6</c:v>
                </c:pt>
                <c:pt idx="81">
                  <c:v>105.4</c:v>
                </c:pt>
                <c:pt idx="82">
                  <c:v>105.7</c:v>
                </c:pt>
                <c:pt idx="83">
                  <c:v>103.2</c:v>
                </c:pt>
                <c:pt idx="84">
                  <c:v>103.6</c:v>
                </c:pt>
                <c:pt idx="85">
                  <c:v>102.8</c:v>
                </c:pt>
                <c:pt idx="86">
                  <c:v>100.4</c:v>
                </c:pt>
                <c:pt idx="87">
                  <c:v>95.9</c:v>
                </c:pt>
                <c:pt idx="88">
                  <c:v>103.2</c:v>
                </c:pt>
                <c:pt idx="89">
                  <c:v>103</c:v>
                </c:pt>
                <c:pt idx="90">
                  <c:v>104.3</c:v>
                </c:pt>
                <c:pt idx="91">
                  <c:v>106.1</c:v>
                </c:pt>
                <c:pt idx="92">
                  <c:v>111.1</c:v>
                </c:pt>
                <c:pt idx="93">
                  <c:v>111.9</c:v>
                </c:pt>
                <c:pt idx="94">
                  <c:v>107.1</c:v>
                </c:pt>
                <c:pt idx="95">
                  <c:v>113.1</c:v>
                </c:pt>
                <c:pt idx="96">
                  <c:v>121</c:v>
                </c:pt>
                <c:pt idx="97">
                  <c:v>114.1</c:v>
                </c:pt>
                <c:pt idx="98">
                  <c:v>110.6</c:v>
                </c:pt>
                <c:pt idx="99">
                  <c:v>106.1</c:v>
                </c:pt>
                <c:pt idx="100">
                  <c:v>105.1</c:v>
                </c:pt>
                <c:pt idx="101">
                  <c:v>104.3</c:v>
                </c:pt>
                <c:pt idx="102">
                  <c:v>102.9</c:v>
                </c:pt>
                <c:pt idx="103">
                  <c:v>97.8</c:v>
                </c:pt>
                <c:pt idx="104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168472"/>
        <c:axId val="312168864"/>
      </c:lineChart>
      <c:catAx>
        <c:axId val="312168472"/>
        <c:scaling>
          <c:orientation val="minMax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2168864"/>
        <c:crossesAt val="-80"/>
        <c:auto val="0"/>
        <c:lblAlgn val="ctr"/>
        <c:lblOffset val="100"/>
        <c:tickLblSkip val="12"/>
        <c:tickMarkSkip val="12"/>
        <c:noMultiLvlLbl val="0"/>
      </c:catAx>
      <c:valAx>
        <c:axId val="312168864"/>
        <c:scaling>
          <c:orientation val="minMax"/>
          <c:min val="6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312168472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1.9779699668688948E-3"/>
          <c:y val="0.87521586747764313"/>
          <c:w val="0.99802203003313106"/>
          <c:h val="0.1247841325223568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59534500336219"/>
          <c:y val="9.678934080418565E-2"/>
          <c:w val="0.77934795340665064"/>
          <c:h val="0.78099272759681848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rgbClr val="FF8135"/>
              </a:solidFill>
            </a:ln>
          </c:spPr>
          <c:marker>
            <c:symbol val="none"/>
          </c:marker>
          <c:cat>
            <c:numRef>
              <c:f>'underlag massa'!$B$115:$B$218</c:f>
              <c:numCache>
                <c:formatCode>mmm\-yy</c:formatCode>
                <c:ptCount val="104"/>
                <c:pt idx="0" formatCode="0">
                  <c:v>2008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 formatCode="0">
                  <c:v>2009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 formatCode="0">
                  <c:v>2010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 formatCode="0">
                  <c:v>2011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 formatCode="0">
                  <c:v>2012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 formatCode="0">
                  <c:v>2013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 formatCode="0">
                  <c:v>2014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 formatCode="0">
                  <c:v>2015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 formatCode="0">
                  <c:v>2016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</c:numCache>
            </c:numRef>
          </c:cat>
          <c:val>
            <c:numRef>
              <c:f>'underlag massa'!$D$115:$D$218</c:f>
              <c:numCache>
                <c:formatCode>#,##0</c:formatCode>
                <c:ptCount val="104"/>
                <c:pt idx="0">
                  <c:v>4152661</c:v>
                </c:pt>
                <c:pt idx="1">
                  <c:v>4183414</c:v>
                </c:pt>
                <c:pt idx="2">
                  <c:v>4216579</c:v>
                </c:pt>
                <c:pt idx="3">
                  <c:v>4230925</c:v>
                </c:pt>
                <c:pt idx="4">
                  <c:v>4257872</c:v>
                </c:pt>
                <c:pt idx="5">
                  <c:v>4246429</c:v>
                </c:pt>
                <c:pt idx="6">
                  <c:v>4226772</c:v>
                </c:pt>
                <c:pt idx="7">
                  <c:v>4205282</c:v>
                </c:pt>
                <c:pt idx="8">
                  <c:v>4220513</c:v>
                </c:pt>
                <c:pt idx="9">
                  <c:v>4201741</c:v>
                </c:pt>
                <c:pt idx="10">
                  <c:v>4153137</c:v>
                </c:pt>
                <c:pt idx="11">
                  <c:v>4099176</c:v>
                </c:pt>
                <c:pt idx="12">
                  <c:v>4043247</c:v>
                </c:pt>
                <c:pt idx="13">
                  <c:v>3959788</c:v>
                </c:pt>
                <c:pt idx="14">
                  <c:v>3905947</c:v>
                </c:pt>
                <c:pt idx="15">
                  <c:v>3892160</c:v>
                </c:pt>
                <c:pt idx="16">
                  <c:v>3835911</c:v>
                </c:pt>
                <c:pt idx="17">
                  <c:v>3821224</c:v>
                </c:pt>
                <c:pt idx="18">
                  <c:v>3799165</c:v>
                </c:pt>
                <c:pt idx="19">
                  <c:v>3788467</c:v>
                </c:pt>
                <c:pt idx="20">
                  <c:v>3752440</c:v>
                </c:pt>
                <c:pt idx="21">
                  <c:v>3759637</c:v>
                </c:pt>
                <c:pt idx="22">
                  <c:v>3742595</c:v>
                </c:pt>
                <c:pt idx="23">
                  <c:v>3739122</c:v>
                </c:pt>
                <c:pt idx="24">
                  <c:v>3728444</c:v>
                </c:pt>
                <c:pt idx="25">
                  <c:v>3731056</c:v>
                </c:pt>
                <c:pt idx="26">
                  <c:v>3740520</c:v>
                </c:pt>
                <c:pt idx="27">
                  <c:v>3679963</c:v>
                </c:pt>
                <c:pt idx="28">
                  <c:v>3706086</c:v>
                </c:pt>
                <c:pt idx="29">
                  <c:v>3717830</c:v>
                </c:pt>
                <c:pt idx="30">
                  <c:v>3723104</c:v>
                </c:pt>
                <c:pt idx="31">
                  <c:v>3752163</c:v>
                </c:pt>
                <c:pt idx="32">
                  <c:v>3777660</c:v>
                </c:pt>
                <c:pt idx="33">
                  <c:v>3745117</c:v>
                </c:pt>
                <c:pt idx="34">
                  <c:v>3753475</c:v>
                </c:pt>
                <c:pt idx="35">
                  <c:v>3760406</c:v>
                </c:pt>
                <c:pt idx="36">
                  <c:v>3789952</c:v>
                </c:pt>
                <c:pt idx="37">
                  <c:v>3804882</c:v>
                </c:pt>
                <c:pt idx="38">
                  <c:v>3806389</c:v>
                </c:pt>
                <c:pt idx="39">
                  <c:v>3865678</c:v>
                </c:pt>
                <c:pt idx="40">
                  <c:v>3823648</c:v>
                </c:pt>
                <c:pt idx="41">
                  <c:v>3806679</c:v>
                </c:pt>
                <c:pt idx="42">
                  <c:v>3811101</c:v>
                </c:pt>
                <c:pt idx="43">
                  <c:v>3757745</c:v>
                </c:pt>
                <c:pt idx="44">
                  <c:v>3738524</c:v>
                </c:pt>
                <c:pt idx="45">
                  <c:v>3755197</c:v>
                </c:pt>
                <c:pt idx="46">
                  <c:v>3744988</c:v>
                </c:pt>
                <c:pt idx="47">
                  <c:v>3727553</c:v>
                </c:pt>
                <c:pt idx="48">
                  <c:v>3707095</c:v>
                </c:pt>
                <c:pt idx="49">
                  <c:v>3709693</c:v>
                </c:pt>
                <c:pt idx="50">
                  <c:v>3695141</c:v>
                </c:pt>
                <c:pt idx="51">
                  <c:v>3672193</c:v>
                </c:pt>
                <c:pt idx="52">
                  <c:v>3701803</c:v>
                </c:pt>
                <c:pt idx="53">
                  <c:v>3704102</c:v>
                </c:pt>
                <c:pt idx="54">
                  <c:v>3703489</c:v>
                </c:pt>
                <c:pt idx="55">
                  <c:v>3706524</c:v>
                </c:pt>
                <c:pt idx="56">
                  <c:v>3688301</c:v>
                </c:pt>
                <c:pt idx="57">
                  <c:v>3688756</c:v>
                </c:pt>
                <c:pt idx="58">
                  <c:v>3712628</c:v>
                </c:pt>
                <c:pt idx="59">
                  <c:v>3757255</c:v>
                </c:pt>
                <c:pt idx="60">
                  <c:v>3746886</c:v>
                </c:pt>
                <c:pt idx="61">
                  <c:v>3747133</c:v>
                </c:pt>
                <c:pt idx="62">
                  <c:v>3753156</c:v>
                </c:pt>
                <c:pt idx="63">
                  <c:v>3732618</c:v>
                </c:pt>
                <c:pt idx="64">
                  <c:v>3742624</c:v>
                </c:pt>
                <c:pt idx="65">
                  <c:v>3726098</c:v>
                </c:pt>
                <c:pt idx="66">
                  <c:v>3743081</c:v>
                </c:pt>
                <c:pt idx="67">
                  <c:v>3750263</c:v>
                </c:pt>
                <c:pt idx="68">
                  <c:v>3786998</c:v>
                </c:pt>
                <c:pt idx="69">
                  <c:v>3786003</c:v>
                </c:pt>
                <c:pt idx="70">
                  <c:v>3815779</c:v>
                </c:pt>
                <c:pt idx="71">
                  <c:v>3826674</c:v>
                </c:pt>
                <c:pt idx="72">
                  <c:v>3830364</c:v>
                </c:pt>
                <c:pt idx="73">
                  <c:v>3842048</c:v>
                </c:pt>
                <c:pt idx="74">
                  <c:v>3846841</c:v>
                </c:pt>
                <c:pt idx="75">
                  <c:v>3884950</c:v>
                </c:pt>
                <c:pt idx="76">
                  <c:v>3875141</c:v>
                </c:pt>
                <c:pt idx="77">
                  <c:v>3892870</c:v>
                </c:pt>
                <c:pt idx="78">
                  <c:v>3862705</c:v>
                </c:pt>
                <c:pt idx="79">
                  <c:v>3885345</c:v>
                </c:pt>
                <c:pt idx="80">
                  <c:v>3849826</c:v>
                </c:pt>
                <c:pt idx="81">
                  <c:v>3857862</c:v>
                </c:pt>
                <c:pt idx="82">
                  <c:v>3840475</c:v>
                </c:pt>
                <c:pt idx="83">
                  <c:v>3845784</c:v>
                </c:pt>
                <c:pt idx="84">
                  <c:v>3878164</c:v>
                </c:pt>
                <c:pt idx="85">
                  <c:v>3871803</c:v>
                </c:pt>
                <c:pt idx="86">
                  <c:v>3897680</c:v>
                </c:pt>
                <c:pt idx="87">
                  <c:v>3864829</c:v>
                </c:pt>
                <c:pt idx="88">
                  <c:v>3892273</c:v>
                </c:pt>
                <c:pt idx="89">
                  <c:v>3903128</c:v>
                </c:pt>
                <c:pt idx="90">
                  <c:v>3933576</c:v>
                </c:pt>
                <c:pt idx="91">
                  <c:v>3951992</c:v>
                </c:pt>
                <c:pt idx="92">
                  <c:v>3964261</c:v>
                </c:pt>
                <c:pt idx="93">
                  <c:v>3987410</c:v>
                </c:pt>
                <c:pt idx="94">
                  <c:v>3969060</c:v>
                </c:pt>
                <c:pt idx="95">
                  <c:v>3921090</c:v>
                </c:pt>
                <c:pt idx="96">
                  <c:v>3909561</c:v>
                </c:pt>
                <c:pt idx="97">
                  <c:v>3937061</c:v>
                </c:pt>
                <c:pt idx="98">
                  <c:v>3936571</c:v>
                </c:pt>
                <c:pt idx="99">
                  <c:v>3953887</c:v>
                </c:pt>
                <c:pt idx="100">
                  <c:v>3935502</c:v>
                </c:pt>
                <c:pt idx="101">
                  <c:v>3923567</c:v>
                </c:pt>
                <c:pt idx="102">
                  <c:v>3914375</c:v>
                </c:pt>
                <c:pt idx="103">
                  <c:v>3908807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164944"/>
        <c:axId val="153397080"/>
      </c:lineChart>
      <c:catAx>
        <c:axId val="312164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53397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339708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312164944"/>
        <c:crosses val="autoZero"/>
        <c:crossBetween val="between"/>
        <c:majorUnit val="500000"/>
        <c:minorUnit val="500000"/>
        <c:dispUnits>
          <c:builtInUnit val="millions"/>
          <c:dispUnitsLbl>
            <c:layout>
              <c:manualLayout>
                <c:xMode val="edge"/>
                <c:yMode val="edge"/>
                <c:x val="6.6550658629340774E-3"/>
                <c:y val="0.33306385327065852"/>
              </c:manualLayout>
            </c:layout>
            <c:tx>
              <c:rich>
                <a:bodyPr rot="-5400000" vert="horz"/>
                <a:lstStyle/>
                <a:p>
                  <a:pPr>
                    <a:defRPr b="0"/>
                  </a:pPr>
                  <a:r>
                    <a:rPr lang="sv-SE" b="0"/>
                    <a:t>Miljoner ton</a:t>
                  </a:r>
                </a:p>
              </c:rich>
            </c:tx>
          </c:dispUnitsLbl>
        </c:dispUnits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6339981132703"/>
          <c:y val="3.4259186351706036E-2"/>
          <c:w val="0.80350135342052731"/>
          <c:h val="0.7376884660250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 i Microsoft PowerPoint]Sheet1'!$H$1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'[Diagram i Microsoft PowerPoint]Sheet1'!$A$2:$A$13</c:f>
              <c:strCache>
                <c:ptCount val="12"/>
                <c:pt idx="1">
                  <c:v> </c:v>
                </c:pt>
                <c:pt idx="2">
                  <c:v>mar</c:v>
                </c:pt>
                <c:pt idx="5">
                  <c:v>jun</c:v>
                </c:pt>
                <c:pt idx="8">
                  <c:v>sep</c:v>
                </c:pt>
                <c:pt idx="11">
                  <c:v>dec</c:v>
                </c:pt>
              </c:strCache>
            </c:strRef>
          </c:cat>
          <c:val>
            <c:numRef>
              <c:f>'[Diagram i Microsoft PowerPoint]Sheet1'!$H$2:$H$13</c:f>
              <c:numCache>
                <c:formatCode>General</c:formatCode>
                <c:ptCount val="12"/>
                <c:pt idx="0">
                  <c:v>259</c:v>
                </c:pt>
                <c:pt idx="1">
                  <c:v>265</c:v>
                </c:pt>
                <c:pt idx="2">
                  <c:v>287</c:v>
                </c:pt>
                <c:pt idx="3">
                  <c:v>262</c:v>
                </c:pt>
                <c:pt idx="4">
                  <c:v>280</c:v>
                </c:pt>
                <c:pt idx="5">
                  <c:v>260</c:v>
                </c:pt>
                <c:pt idx="6">
                  <c:v>275</c:v>
                </c:pt>
                <c:pt idx="7">
                  <c:v>247</c:v>
                </c:pt>
                <c:pt idx="8">
                  <c:v>265</c:v>
                </c:pt>
                <c:pt idx="9">
                  <c:v>261</c:v>
                </c:pt>
                <c:pt idx="10">
                  <c:v>259</c:v>
                </c:pt>
                <c:pt idx="11">
                  <c:v>242</c:v>
                </c:pt>
              </c:numCache>
            </c:numRef>
          </c:val>
        </c:ser>
        <c:ser>
          <c:idx val="1"/>
          <c:order val="1"/>
          <c:tx>
            <c:strRef>
              <c:f>'[Diagram i Microsoft PowerPoint]Sheet1'!$I$1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992A5"/>
            </a:solidFill>
            <a:ln>
              <a:noFill/>
            </a:ln>
            <a:effectLst/>
          </c:spPr>
          <c:invertIfNegative val="0"/>
          <c:cat>
            <c:strRef>
              <c:f>'[Diagram i Microsoft PowerPoint]Sheet1'!$A$2:$A$13</c:f>
              <c:strCache>
                <c:ptCount val="12"/>
                <c:pt idx="1">
                  <c:v> </c:v>
                </c:pt>
                <c:pt idx="2">
                  <c:v>mar</c:v>
                </c:pt>
                <c:pt idx="5">
                  <c:v>jun</c:v>
                </c:pt>
                <c:pt idx="8">
                  <c:v>sep</c:v>
                </c:pt>
                <c:pt idx="11">
                  <c:v>dec</c:v>
                </c:pt>
              </c:strCache>
            </c:strRef>
          </c:cat>
          <c:val>
            <c:numRef>
              <c:f>'[Diagram i Microsoft PowerPoint]Sheet1'!$I$2:$I$13</c:f>
              <c:numCache>
                <c:formatCode>General</c:formatCode>
                <c:ptCount val="12"/>
                <c:pt idx="0">
                  <c:v>276</c:v>
                </c:pt>
                <c:pt idx="1">
                  <c:v>244</c:v>
                </c:pt>
                <c:pt idx="2">
                  <c:v>267</c:v>
                </c:pt>
                <c:pt idx="3">
                  <c:v>264</c:v>
                </c:pt>
                <c:pt idx="4">
                  <c:v>262</c:v>
                </c:pt>
                <c:pt idx="5">
                  <c:v>272</c:v>
                </c:pt>
                <c:pt idx="6">
                  <c:v>283</c:v>
                </c:pt>
                <c:pt idx="7">
                  <c:v>247</c:v>
                </c:pt>
                <c:pt idx="8">
                  <c:v>265</c:v>
                </c:pt>
                <c:pt idx="9">
                  <c:v>262</c:v>
                </c:pt>
                <c:pt idx="10">
                  <c:v>255</c:v>
                </c:pt>
                <c:pt idx="11">
                  <c:v>237</c:v>
                </c:pt>
              </c:numCache>
            </c:numRef>
          </c:val>
        </c:ser>
        <c:ser>
          <c:idx val="2"/>
          <c:order val="2"/>
          <c:tx>
            <c:strRef>
              <c:f>'[Diagram i Microsoft PowerPoint]Sheet1'!$J$1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'[Diagram i Microsoft PowerPoint]Sheet1'!$A$2:$A$13</c:f>
              <c:strCache>
                <c:ptCount val="12"/>
                <c:pt idx="1">
                  <c:v> </c:v>
                </c:pt>
                <c:pt idx="2">
                  <c:v>mar</c:v>
                </c:pt>
                <c:pt idx="5">
                  <c:v>jun</c:v>
                </c:pt>
                <c:pt idx="8">
                  <c:v>sep</c:v>
                </c:pt>
                <c:pt idx="11">
                  <c:v>dec</c:v>
                </c:pt>
              </c:strCache>
            </c:strRef>
          </c:cat>
          <c:val>
            <c:numRef>
              <c:f>'[Diagram i Microsoft PowerPoint]Sheet1'!$J$2:$J$13</c:f>
              <c:numCache>
                <c:formatCode>0</c:formatCode>
                <c:ptCount val="12"/>
                <c:pt idx="0">
                  <c:v>254.274</c:v>
                </c:pt>
                <c:pt idx="1">
                  <c:v>269.77300000000002</c:v>
                </c:pt>
                <c:pt idx="2">
                  <c:v>265</c:v>
                </c:pt>
                <c:pt idx="3">
                  <c:v>280</c:v>
                </c:pt>
                <c:pt idx="4">
                  <c:v>270</c:v>
                </c:pt>
                <c:pt idx="5">
                  <c:v>264</c:v>
                </c:pt>
                <c:pt idx="6">
                  <c:v>268</c:v>
                </c:pt>
                <c:pt idx="7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312765920"/>
        <c:axId val="312764744"/>
      </c:barChart>
      <c:catAx>
        <c:axId val="3127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4744"/>
        <c:crosses val="autoZero"/>
        <c:auto val="1"/>
        <c:lblAlgn val="ctr"/>
        <c:lblOffset val="100"/>
        <c:tickLblSkip val="1"/>
        <c:noMultiLvlLbl val="0"/>
      </c:catAx>
      <c:valAx>
        <c:axId val="31276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Tusen ton</a:t>
                </a:r>
              </a:p>
            </c:rich>
          </c:tx>
          <c:layout>
            <c:manualLayout>
              <c:xMode val="edge"/>
              <c:yMode val="edge"/>
              <c:x val="0"/>
              <c:y val="0.36082349081364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56893380453427"/>
          <c:y val="0.89305959454454698"/>
          <c:w val="0.37286213239093147"/>
          <c:h val="0.10694040545545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72363653929762"/>
          <c:y val="0.13258091030103744"/>
          <c:w val="0.37499154630211101"/>
          <c:h val="0.73065227330538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rgbClr val="318944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66B006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rgbClr val="B4ADA6"/>
              </a:solidFill>
            </c:spPr>
          </c:dPt>
          <c:dPt>
            <c:idx val="9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>
                <c:manualLayout>
                  <c:x val="0.12708040619497946"/>
                  <c:y val="-0.111631966249617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132337787076311"/>
                  <c:y val="-3.0408192840925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4733567551693"/>
                  <c:y val="2.6087628616974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853034048362986"/>
                  <c:y val="8.5803584367904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47655554299706"/>
                      <c:h val="0.1459639630935703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32715503196659"/>
                  <c:y val="0.177700916219828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258252934074409"/>
                      <c:h val="0.1559512422910326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9.4091952079609742E-2"/>
                  <c:y val="0.12725069810202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r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76073619631902"/>
                      <c:h val="0.140874129387300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5597684804008038"/>
                  <c:y val="0.133741043105807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220244865225"/>
                      <c:h val="0.2050309968922596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3611366220904289"/>
                  <c:y val="-2.5951059576640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/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8943125710748675E-2"/>
                  <c:y val="-8.73895155821824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171779141104295E-2"/>
                  <c:y val="-0.16569425355027853"/>
                </c:manualLayout>
              </c:layout>
              <c:tx>
                <c:rich>
                  <a:bodyPr/>
                  <a:lstStyle/>
                  <a:p>
                    <a:fld id="{9A214D3C-04DB-4C80-86C0-E8969FADB5C1}" type="CATEGORYNAME">
                      <a:rPr lang="en-US" smtClean="0"/>
                      <a:pPr/>
                      <a:t>[KATEGORINAMN]</a:t>
                    </a:fld>
                    <a:r>
                      <a:rPr lang="en-US" dirty="0" smtClean="0"/>
                      <a:t> </a:t>
                    </a:r>
                    <a:fld id="{BA254693-3153-4F8C-AB02-CA42283E340B}" type="PERCENTAGE">
                      <a:rPr lang="en-US" baseline="0" smtClean="0"/>
                      <a:pPr/>
                      <a:t>[PROCENT]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7754697840685"/>
                      <c:h val="0.1229436080397445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'export massa'!$A$13:$A$22</c:f>
              <c:strCache>
                <c:ptCount val="10"/>
                <c:pt idx="0">
                  <c:v>Sverige</c:v>
                </c:pt>
                <c:pt idx="1">
                  <c:v>Tyskland</c:v>
                </c:pt>
                <c:pt idx="2">
                  <c:v>Italien</c:v>
                </c:pt>
                <c:pt idx="3">
                  <c:v>Frankrike</c:v>
                </c:pt>
                <c:pt idx="4">
                  <c:v>Storbritannien</c:v>
                </c:pt>
                <c:pt idx="5">
                  <c:v>Österrike</c:v>
                </c:pt>
                <c:pt idx="6">
                  <c:v>Övriga EU</c:v>
                </c:pt>
                <c:pt idx="7">
                  <c:v>Övriga Europa</c:v>
                </c:pt>
                <c:pt idx="8">
                  <c:v>Asien</c:v>
                </c:pt>
                <c:pt idx="9">
                  <c:v>Övriga</c:v>
                </c:pt>
              </c:strCache>
            </c:strRef>
          </c:cat>
          <c:val>
            <c:numRef>
              <c:f>'export massa'!$B$13:$B$22</c:f>
              <c:numCache>
                <c:formatCode>#,##0</c:formatCode>
                <c:ptCount val="10"/>
                <c:pt idx="0" formatCode="General">
                  <c:v>316.495</c:v>
                </c:pt>
                <c:pt idx="1">
                  <c:v>455.56900000000002</c:v>
                </c:pt>
                <c:pt idx="2">
                  <c:v>196.857</c:v>
                </c:pt>
                <c:pt idx="3">
                  <c:v>166.649</c:v>
                </c:pt>
                <c:pt idx="4">
                  <c:v>172.98</c:v>
                </c:pt>
                <c:pt idx="5">
                  <c:v>117.441</c:v>
                </c:pt>
                <c:pt idx="6">
                  <c:v>497.96200000000022</c:v>
                </c:pt>
                <c:pt idx="7">
                  <c:v>190.43199999999999</c:v>
                </c:pt>
                <c:pt idx="8">
                  <c:v>492.90300000000002</c:v>
                </c:pt>
                <c:pt idx="9">
                  <c:v>57.631000000000007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71549389659651E-2"/>
          <c:y val="0.14948228651563339"/>
          <c:w val="0.87844802732991711"/>
          <c:h val="0.58192300456874946"/>
        </c:manualLayout>
      </c:layout>
      <c:barChart>
        <c:barDir val="col"/>
        <c:grouping val="clustered"/>
        <c:varyColors val="0"/>
        <c:ser>
          <c:idx val="0"/>
          <c:order val="0"/>
          <c:tx>
            <c:v>Blekt barrsulfat</c:v>
          </c:tx>
          <c:spPr>
            <a:solidFill>
              <a:srgbClr val="7992A5"/>
            </a:solidFill>
            <a:ln>
              <a:noFill/>
            </a:ln>
            <a:effectLst/>
          </c:spPr>
          <c:invertIfNegative val="0"/>
          <c:cat>
            <c:strRef>
              <c:f>'världens produktion EPIS'!$D$15:$D$33</c:f>
              <c:strCache>
                <c:ptCount val="19"/>
                <c:pt idx="0">
                  <c:v>2015 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2016 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maj</c:v>
                </c:pt>
                <c:pt idx="17">
                  <c:v>jun</c:v>
                </c:pt>
                <c:pt idx="18">
                  <c:v>jul</c:v>
                </c:pt>
              </c:strCache>
            </c:strRef>
          </c:cat>
          <c:val>
            <c:numRef>
              <c:f>'världens produktion EPIS'!$E$15:$E$33</c:f>
              <c:numCache>
                <c:formatCode>#,##0</c:formatCode>
                <c:ptCount val="19"/>
                <c:pt idx="0">
                  <c:v>1903684</c:v>
                </c:pt>
                <c:pt idx="1">
                  <c:v>1754345</c:v>
                </c:pt>
                <c:pt idx="2">
                  <c:v>1853156</c:v>
                </c:pt>
                <c:pt idx="3">
                  <c:v>1720576</c:v>
                </c:pt>
                <c:pt idx="4">
                  <c:v>1818309</c:v>
                </c:pt>
                <c:pt idx="5">
                  <c:v>1815606</c:v>
                </c:pt>
                <c:pt idx="6">
                  <c:v>1925159</c:v>
                </c:pt>
                <c:pt idx="7">
                  <c:v>1925296</c:v>
                </c:pt>
                <c:pt idx="8">
                  <c:v>1731727</c:v>
                </c:pt>
                <c:pt idx="9">
                  <c:v>1812590</c:v>
                </c:pt>
                <c:pt idx="10">
                  <c:v>1859107</c:v>
                </c:pt>
                <c:pt idx="11">
                  <c:v>1980327</c:v>
                </c:pt>
                <c:pt idx="12">
                  <c:v>1925192</c:v>
                </c:pt>
                <c:pt idx="13">
                  <c:v>1824433</c:v>
                </c:pt>
                <c:pt idx="14">
                  <c:v>1955178</c:v>
                </c:pt>
                <c:pt idx="15">
                  <c:v>1774133</c:v>
                </c:pt>
                <c:pt idx="16">
                  <c:v>1941170</c:v>
                </c:pt>
                <c:pt idx="17">
                  <c:v>1925741</c:v>
                </c:pt>
                <c:pt idx="18">
                  <c:v>2029000</c:v>
                </c:pt>
              </c:numCache>
            </c:numRef>
          </c:val>
        </c:ser>
        <c:ser>
          <c:idx val="1"/>
          <c:order val="1"/>
          <c:tx>
            <c:v>Blekt lövsulfat</c:v>
          </c:tx>
          <c:spPr>
            <a:solidFill>
              <a:srgbClr val="93B379"/>
            </a:solidFill>
            <a:ln>
              <a:noFill/>
            </a:ln>
            <a:effectLst/>
          </c:spPr>
          <c:invertIfNegative val="0"/>
          <c:cat>
            <c:strRef>
              <c:f>'världens produktion EPIS'!$D$15:$D$33</c:f>
              <c:strCache>
                <c:ptCount val="19"/>
                <c:pt idx="0">
                  <c:v>2015 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2016 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maj</c:v>
                </c:pt>
                <c:pt idx="17">
                  <c:v>jun</c:v>
                </c:pt>
                <c:pt idx="18">
                  <c:v>jul</c:v>
                </c:pt>
              </c:strCache>
            </c:strRef>
          </c:cat>
          <c:val>
            <c:numRef>
              <c:f>'världens produktion EPIS'!$F$15:$F$33</c:f>
              <c:numCache>
                <c:formatCode>#,##0</c:formatCode>
                <c:ptCount val="19"/>
                <c:pt idx="0">
                  <c:v>2006169</c:v>
                </c:pt>
                <c:pt idx="1">
                  <c:v>1729629</c:v>
                </c:pt>
                <c:pt idx="2">
                  <c:v>1794169</c:v>
                </c:pt>
                <c:pt idx="3">
                  <c:v>1792677</c:v>
                </c:pt>
                <c:pt idx="4">
                  <c:v>1875914</c:v>
                </c:pt>
                <c:pt idx="5">
                  <c:v>1871801</c:v>
                </c:pt>
                <c:pt idx="6">
                  <c:v>1999050</c:v>
                </c:pt>
                <c:pt idx="7">
                  <c:v>2044471</c:v>
                </c:pt>
                <c:pt idx="8">
                  <c:v>1940257</c:v>
                </c:pt>
                <c:pt idx="9">
                  <c:v>1922677</c:v>
                </c:pt>
                <c:pt idx="10">
                  <c:v>1884970</c:v>
                </c:pt>
                <c:pt idx="11">
                  <c:v>2047670</c:v>
                </c:pt>
                <c:pt idx="12">
                  <c:v>1893281</c:v>
                </c:pt>
                <c:pt idx="13">
                  <c:v>1847849</c:v>
                </c:pt>
                <c:pt idx="14">
                  <c:v>2167864</c:v>
                </c:pt>
                <c:pt idx="15">
                  <c:v>1718152</c:v>
                </c:pt>
                <c:pt idx="16">
                  <c:v>1927768</c:v>
                </c:pt>
                <c:pt idx="17">
                  <c:v>2071088</c:v>
                </c:pt>
                <c:pt idx="18">
                  <c:v>2043000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767096"/>
        <c:axId val="312766312"/>
      </c:barChart>
      <c:catAx>
        <c:axId val="31276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6312"/>
        <c:crosses val="autoZero"/>
        <c:auto val="1"/>
        <c:lblAlgn val="ctr"/>
        <c:lblOffset val="100"/>
        <c:tickLblSkip val="3"/>
        <c:noMultiLvlLbl val="0"/>
      </c:catAx>
      <c:valAx>
        <c:axId val="31276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70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142737476964314E-3"/>
                <c:y val="2.2089116092186011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Miljoner ton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68710560116157"/>
          <c:y val="0.93260251631076807"/>
          <c:w val="0.79074700768786865"/>
          <c:h val="6.6818198229126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32515089881135"/>
          <c:y val="2.1030145970447556E-2"/>
          <c:w val="0.80979904785369183"/>
          <c:h val="0.5555543765036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'underlag Cepi EPIS '!$B$5</c:f>
              <c:strCache>
                <c:ptCount val="1"/>
                <c:pt idx="0">
                  <c:v>Blekt Barr</c:v>
                </c:pt>
              </c:strCache>
            </c:strRef>
          </c:tx>
          <c:spPr>
            <a:solidFill>
              <a:srgbClr val="7992A5"/>
            </a:solidFill>
          </c:spPr>
          <c:invertIfNegative val="0"/>
          <c:cat>
            <c:strRef>
              <c:f>'underlag Cepi EPIS '!$A$6:$A$11</c:f>
              <c:strCache>
                <c:ptCount val="6"/>
                <c:pt idx="0">
                  <c:v>Europa</c:v>
                </c:pt>
                <c:pt idx="1">
                  <c:v>USA</c:v>
                </c:pt>
                <c:pt idx="2">
                  <c:v>Japan</c:v>
                </c:pt>
                <c:pt idx="3">
                  <c:v>Kina</c:v>
                </c:pt>
                <c:pt idx="4">
                  <c:v>Övriga världen</c:v>
                </c:pt>
                <c:pt idx="5">
                  <c:v>Totalt lev</c:v>
                </c:pt>
              </c:strCache>
            </c:strRef>
          </c:cat>
          <c:val>
            <c:numRef>
              <c:f>'underlag Cepi EPIS '!$B$6:$B$11</c:f>
              <c:numCache>
                <c:formatCode>0</c:formatCode>
                <c:ptCount val="6"/>
                <c:pt idx="0">
                  <c:v>1</c:v>
                </c:pt>
                <c:pt idx="1">
                  <c:v>4</c:v>
                </c:pt>
                <c:pt idx="2">
                  <c:v>-2</c:v>
                </c:pt>
                <c:pt idx="3">
                  <c:v>11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'underlag Cepi EPIS '!$C$5</c:f>
              <c:strCache>
                <c:ptCount val="1"/>
                <c:pt idx="0">
                  <c:v>Blekt löv</c:v>
                </c:pt>
              </c:strCache>
            </c:strRef>
          </c:tx>
          <c:spPr>
            <a:solidFill>
              <a:srgbClr val="93B379"/>
            </a:solidFill>
          </c:spPr>
          <c:invertIfNegative val="0"/>
          <c:cat>
            <c:strRef>
              <c:f>'underlag Cepi EPIS '!$A$6:$A$11</c:f>
              <c:strCache>
                <c:ptCount val="6"/>
                <c:pt idx="0">
                  <c:v>Europa</c:v>
                </c:pt>
                <c:pt idx="1">
                  <c:v>USA</c:v>
                </c:pt>
                <c:pt idx="2">
                  <c:v>Japan</c:v>
                </c:pt>
                <c:pt idx="3">
                  <c:v>Kina</c:v>
                </c:pt>
                <c:pt idx="4">
                  <c:v>Övriga världen</c:v>
                </c:pt>
                <c:pt idx="5">
                  <c:v>Totalt lev</c:v>
                </c:pt>
              </c:strCache>
            </c:strRef>
          </c:cat>
          <c:val>
            <c:numRef>
              <c:f>'underlag Cepi EPIS '!$C$6:$C$11</c:f>
              <c:numCache>
                <c:formatCode>0</c:formatCode>
                <c:ptCount val="6"/>
                <c:pt idx="0">
                  <c:v>-1</c:v>
                </c:pt>
                <c:pt idx="1">
                  <c:v>-4</c:v>
                </c:pt>
                <c:pt idx="2">
                  <c:v>3</c:v>
                </c:pt>
                <c:pt idx="3">
                  <c:v>19</c:v>
                </c:pt>
                <c:pt idx="4">
                  <c:v>15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2764352"/>
        <c:axId val="312769056"/>
      </c:barChart>
      <c:catAx>
        <c:axId val="31276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312769056"/>
        <c:crosses val="autoZero"/>
        <c:auto val="1"/>
        <c:lblAlgn val="ctr"/>
        <c:lblOffset val="100"/>
        <c:noMultiLvlLbl val="0"/>
      </c:catAx>
      <c:valAx>
        <c:axId val="312769056"/>
        <c:scaling>
          <c:orientation val="minMax"/>
          <c:max val="20"/>
          <c:min val="-5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12764352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7949168224475"/>
          <c:y val="0.13531024531603866"/>
          <c:w val="0.83475720211232585"/>
          <c:h val="0.67308284490002557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Blad1!$M$3:$M$14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Blad1!$N$3:$N$14</c:f>
              <c:numCache>
                <c:formatCode>#,##0</c:formatCode>
                <c:ptCount val="12"/>
                <c:pt idx="0">
                  <c:v>714006</c:v>
                </c:pt>
                <c:pt idx="1">
                  <c:v>773124</c:v>
                </c:pt>
                <c:pt idx="2">
                  <c:v>866296</c:v>
                </c:pt>
                <c:pt idx="3">
                  <c:v>797632</c:v>
                </c:pt>
                <c:pt idx="4">
                  <c:v>782768</c:v>
                </c:pt>
                <c:pt idx="5">
                  <c:v>977347</c:v>
                </c:pt>
                <c:pt idx="6">
                  <c:v>759932</c:v>
                </c:pt>
                <c:pt idx="7">
                  <c:v>858606</c:v>
                </c:pt>
                <c:pt idx="8">
                  <c:v>1036180</c:v>
                </c:pt>
                <c:pt idx="9">
                  <c:v>882857</c:v>
                </c:pt>
                <c:pt idx="10">
                  <c:v>962494</c:v>
                </c:pt>
                <c:pt idx="11">
                  <c:v>981788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28575" cap="rnd">
              <a:solidFill>
                <a:srgbClr val="7992A5"/>
              </a:solidFill>
              <a:round/>
            </a:ln>
            <a:effectLst/>
          </c:spPr>
          <c:marker>
            <c:symbol val="none"/>
          </c:marker>
          <c:cat>
            <c:strRef>
              <c:f>Blad1!$M$3:$M$14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Blad1!$O$3:$O$14</c:f>
              <c:numCache>
                <c:formatCode>#,##0</c:formatCode>
                <c:ptCount val="12"/>
                <c:pt idx="0">
                  <c:v>792480</c:v>
                </c:pt>
                <c:pt idx="1">
                  <c:v>891485</c:v>
                </c:pt>
                <c:pt idx="2">
                  <c:v>953540</c:v>
                </c:pt>
                <c:pt idx="3">
                  <c:v>893973</c:v>
                </c:pt>
                <c:pt idx="4">
                  <c:v>948578</c:v>
                </c:pt>
                <c:pt idx="5">
                  <c:v>1030352</c:v>
                </c:pt>
                <c:pt idx="6">
                  <c:v>949391</c:v>
                </c:pt>
                <c:pt idx="7">
                  <c:v>1032567</c:v>
                </c:pt>
                <c:pt idx="8">
                  <c:v>1082970</c:v>
                </c:pt>
                <c:pt idx="9">
                  <c:v>874335</c:v>
                </c:pt>
                <c:pt idx="10">
                  <c:v>957669</c:v>
                </c:pt>
                <c:pt idx="11">
                  <c:v>1179680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Blad1!$M$3:$M$14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Blad1!$P$3:$P$14</c:f>
              <c:numCache>
                <c:formatCode>#,##0</c:formatCode>
                <c:ptCount val="12"/>
                <c:pt idx="0">
                  <c:v>872000</c:v>
                </c:pt>
                <c:pt idx="1">
                  <c:v>976156</c:v>
                </c:pt>
                <c:pt idx="2">
                  <c:v>1156715</c:v>
                </c:pt>
                <c:pt idx="3">
                  <c:v>1030722</c:v>
                </c:pt>
                <c:pt idx="4">
                  <c:v>1159408</c:v>
                </c:pt>
                <c:pt idx="5">
                  <c:v>1197423</c:v>
                </c:pt>
                <c:pt idx="6">
                  <c:v>1000000</c:v>
                </c:pt>
                <c:pt idx="7">
                  <c:v>1174461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765528"/>
        <c:axId val="312762000"/>
      </c:lineChart>
      <c:catAx>
        <c:axId val="31276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2000"/>
        <c:crosses val="autoZero"/>
        <c:auto val="1"/>
        <c:lblAlgn val="ctr"/>
        <c:lblOffset val="100"/>
        <c:noMultiLvlLbl val="0"/>
      </c:catAx>
      <c:valAx>
        <c:axId val="3127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Tusen ton</a:t>
                </a:r>
              </a:p>
            </c:rich>
          </c:tx>
          <c:layout>
            <c:manualLayout>
              <c:xMode val="edge"/>
              <c:yMode val="edge"/>
              <c:x val="2.7363306205429361E-2"/>
              <c:y val="7.4273713488949794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276552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29102387381433"/>
          <c:y val="0.93034516911801124"/>
          <c:w val="0.58232066315451581"/>
          <c:h val="6.9654830881988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0.38972</cdr:x>
      <cdr:y>0.3773</cdr:y>
    </cdr:from>
    <cdr:to>
      <cdr:x>0.55674</cdr:x>
      <cdr:y>0.6227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227017" y="1603425"/>
          <a:ext cx="1382993" cy="1042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v-SE" sz="1800" dirty="0"/>
            <a:t>2,7 miljoner ton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0.66984</cdr:x>
      <cdr:y>0.92006</cdr:y>
    </cdr:from>
    <cdr:to>
      <cdr:x>1</cdr:x>
      <cdr:y>0.97738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019551" y="2905125"/>
          <a:ext cx="1981199" cy="1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 sz="8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0.04523</cdr:x>
      <cdr:y>0.19754</cdr:y>
    </cdr:from>
    <cdr:to>
      <cdr:x>0.09178</cdr:x>
      <cdr:y>0.35638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0584" y="1199903"/>
          <a:ext cx="432955" cy="96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0.02527</cdr:x>
      <cdr:y>0.3583</cdr:y>
    </cdr:from>
    <cdr:to>
      <cdr:x>0.0705</cdr:x>
      <cdr:y>0.46216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34679" y="2177365"/>
          <a:ext cx="420046" cy="631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v-SE" sz="1800">
              <a:latin typeface="Arial" pitchFamily="34" charset="0"/>
              <a:cs typeface="Arial" pitchFamily="34" charset="0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1.79158E-7</cdr:x>
      <cdr:y>0.32639</cdr:y>
    </cdr:from>
    <cdr:to>
      <cdr:x>0.04096</cdr:x>
      <cdr:y>0.42159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" y="1209349"/>
          <a:ext cx="228600" cy="352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v-SE" sz="1000" b="0"/>
            <a:t>%</a:t>
          </a:r>
          <a:endParaRPr lang="sv-SE" sz="1000" b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0.30479</cdr:x>
      <cdr:y>0.70905</cdr:y>
    </cdr:from>
    <cdr:to>
      <cdr:x>0.47835</cdr:x>
      <cdr:y>0.80622</cdr:y>
    </cdr:to>
    <cdr:sp macro="" textlink="">
      <cdr:nvSpPr>
        <cdr:cNvPr id="4" name="textruta 3"/>
        <cdr:cNvSpPr txBox="1"/>
      </cdr:nvSpPr>
      <cdr:spPr>
        <a:xfrm xmlns:a="http://schemas.openxmlformats.org/drawingml/2006/main" rot="19187851">
          <a:off x="1701225" y="2485345"/>
          <a:ext cx="968765" cy="34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0.01128</cdr:y>
    </cdr:from>
    <cdr:to>
      <cdr:x>0.35251</cdr:x>
      <cdr:y>0.09398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28575"/>
          <a:ext cx="13811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1600" dirty="0"/>
            <a:t>Index</a:t>
          </a:r>
          <a:r>
            <a:rPr lang="sv-SE" sz="1600" baseline="0" dirty="0"/>
            <a:t> 2007 =100</a:t>
          </a:r>
          <a:endParaRPr lang="sv-SE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0.01538</cdr:x>
      <cdr:y>0.1634</cdr:y>
    </cdr:from>
    <cdr:to>
      <cdr:x>0.37692</cdr:x>
      <cdr:y>0.28105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049" y="238125"/>
          <a:ext cx="447676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baseline="0" dirty="0" err="1">
              <a:effectLst/>
            </a:rPr>
            <a:t>Milj</a:t>
          </a:r>
          <a:r>
            <a:rPr lang="en-US" sz="1400" b="0" i="0" baseline="0" dirty="0">
              <a:effectLst/>
            </a:rPr>
            <a:t> ton</a:t>
          </a:r>
          <a:endParaRPr lang="sv-SE" sz="1400" dirty="0">
            <a:effectLst/>
          </a:endParaRPr>
        </a:p>
        <a:p xmlns:a="http://schemas.openxmlformats.org/drawingml/2006/main">
          <a:endParaRPr lang="sv-SE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0.12247</cdr:y>
    </cdr:from>
    <cdr:to>
      <cdr:x>0.45678</cdr:x>
      <cdr:y>0.24495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171449"/>
          <a:ext cx="485772" cy="17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400" b="0" i="0" baseline="0" dirty="0">
              <a:effectLst/>
            </a:rPr>
            <a:t>Tusen ton</a:t>
          </a:r>
          <a:endParaRPr lang="sv-SE" sz="1400" b="0" dirty="0">
            <a:effectLst/>
          </a:endParaRPr>
        </a:p>
        <a:p xmlns:a="http://schemas.openxmlformats.org/drawingml/2006/main">
          <a:endParaRPr lang="sv-SE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0.40593</cdr:x>
      <cdr:y>0.3559</cdr:y>
    </cdr:from>
    <cdr:to>
      <cdr:x>0.54908</cdr:x>
      <cdr:y>0.6441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361266" y="1512481"/>
          <a:ext cx="1185333" cy="1224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800" dirty="0"/>
            <a:t>19</a:t>
          </a:r>
          <a:r>
            <a:rPr lang="sv-SE" sz="1800" baseline="0" dirty="0"/>
            <a:t> miljoner ton</a:t>
          </a:r>
          <a:endParaRPr lang="sv-SE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0.4218</cdr:x>
      <cdr:y>0.42772</cdr:y>
    </cdr:from>
    <cdr:to>
      <cdr:x>0.5782</cdr:x>
      <cdr:y>0.74427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492653" y="1817686"/>
          <a:ext cx="1295094" cy="1345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800" dirty="0"/>
            <a:t>23 </a:t>
          </a:r>
        </a:p>
        <a:p xmlns:a="http://schemas.openxmlformats.org/drawingml/2006/main">
          <a:pPr algn="ctr"/>
          <a:r>
            <a:rPr lang="sv-SE" sz="1800" dirty="0"/>
            <a:t>miljoner ton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12B9-E8EC-1042-8D70-E65DE5FFB1FD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EA15-DA39-A94C-B014-E5679062C5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34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A1ED-9107-7240-BB01-59E8F7936E1E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3F00-27F1-6245-A891-A8E42547B2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086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76287"/>
          </a:xfrm>
          <a:prstGeom prst="rect">
            <a:avLst/>
          </a:prstGeom>
        </p:spPr>
      </p:pic>
      <p:pic>
        <p:nvPicPr>
          <p:cNvPr id="13" name="Bildobjekt 12" descr="skogs_logo_sva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9" b="79076"/>
          <a:stretch/>
        </p:blipFill>
        <p:spPr>
          <a:xfrm>
            <a:off x="436261" y="5991057"/>
            <a:ext cx="1754927" cy="5786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7300" y="2130425"/>
            <a:ext cx="6515100" cy="1470025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7300" y="3600450"/>
            <a:ext cx="6515100" cy="196215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92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6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3995738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716462" y="1484313"/>
            <a:ext cx="3995737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63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3995738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431800" y="471305"/>
            <a:ext cx="8280400" cy="756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7" hasCustomPrompt="1"/>
          </p:nvPr>
        </p:nvSpPr>
        <p:spPr>
          <a:xfrm>
            <a:off x="4716462" y="1484313"/>
            <a:ext cx="3995737" cy="4249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bild, klicka på bildikonen.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659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4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anfatt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76287"/>
          </a:xfrm>
          <a:prstGeom prst="rect">
            <a:avLst/>
          </a:prstGeom>
        </p:spPr>
      </p:pic>
      <p:pic>
        <p:nvPicPr>
          <p:cNvPr id="12" name="Bildobjekt 11" descr="skogs_logo_sva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9" b="79076"/>
          <a:stretch/>
        </p:blipFill>
        <p:spPr>
          <a:xfrm>
            <a:off x="436261" y="5991057"/>
            <a:ext cx="1754927" cy="578685"/>
          </a:xfrm>
          <a:prstGeom prst="rect">
            <a:avLst/>
          </a:prstGeom>
        </p:spPr>
      </p:pic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429230" y="2208978"/>
            <a:ext cx="6435630" cy="281395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 b="1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7864860" y="7087740"/>
            <a:ext cx="8473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7B96C-FFD9-41B8-9A06-547618DDB067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894120" y="7087740"/>
            <a:ext cx="4458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373207" y="7087740"/>
            <a:ext cx="4722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1429230" y="1195970"/>
            <a:ext cx="6435630" cy="75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Sammanfattning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anfatt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266327" y="481612"/>
            <a:ext cx="8640000" cy="53238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8280400" cy="4238819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 b="1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7B96C-FFD9-41B8-9A06-547618DDB067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Sammanfattning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3225800"/>
            <a:ext cx="7772400" cy="2425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3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800" y="2133600"/>
            <a:ext cx="8280400" cy="36004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39922"/>
            <a:ext cx="8280400" cy="6492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358775" indent="0">
              <a:buNone/>
              <a:defRPr/>
            </a:lvl2pPr>
            <a:lvl3pPr marL="627062" indent="0">
              <a:buNone/>
              <a:defRPr/>
            </a:lvl3pPr>
            <a:lvl4pPr marL="806450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sv-SE" dirty="0" smtClean="0"/>
              <a:t>Underrubrik</a:t>
            </a:r>
            <a:br>
              <a:rPr lang="sv-SE" dirty="0" smtClean="0"/>
            </a:br>
            <a:r>
              <a:rPr lang="sv-SE" dirty="0" smtClean="0"/>
              <a:t>(kan vara två rader)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520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7"/>
          </a:xfrm>
          <a:prstGeom prst="rect">
            <a:avLst/>
          </a:prstGeom>
        </p:spPr>
      </p:pic>
      <p:pic>
        <p:nvPicPr>
          <p:cNvPr id="11" name="Bildobjekt 10" descr="skogs_logo_sva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9" b="79076"/>
          <a:stretch/>
        </p:blipFill>
        <p:spPr>
          <a:xfrm>
            <a:off x="436261" y="5991057"/>
            <a:ext cx="1754927" cy="578685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257300" y="2130425"/>
            <a:ext cx="6515100" cy="1470025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dirty="0" smtClean="0"/>
              <a:t>Kapitelrubrik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864860" y="7185412"/>
            <a:ext cx="8473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9FB8E-5E58-400D-8C85-4F3259A234CD}" type="datetime1">
              <a:rPr lang="sv-SE" smtClean="0"/>
              <a:pPr/>
              <a:t>2016-10-12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894120" y="7185412"/>
            <a:ext cx="4458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7373207" y="7185412"/>
            <a:ext cx="4722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57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40445" y="1855787"/>
            <a:ext cx="8271755" cy="1082675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dirty="0" smtClean="0"/>
              <a:t>Kapitelrubrik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9FB8E-5E58-400D-8C85-4F3259A234CD}" type="datetime1">
              <a:rPr lang="sv-SE" smtClean="0"/>
              <a:pPr/>
              <a:t>2016-10-12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13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578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01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1800" y="471305"/>
            <a:ext cx="8280400" cy="75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1800" y="1484313"/>
            <a:ext cx="8280400" cy="4249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94120" y="6145751"/>
            <a:ext cx="4458587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3207" y="6145751"/>
            <a:ext cx="472224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latin typeface="Century Gothic"/>
                <a:cs typeface="Century Gothic"/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864860" y="6145751"/>
            <a:ext cx="847340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latin typeface="Century Gothic"/>
                <a:cs typeface="Century Gothic"/>
              </a:defRPr>
            </a:lvl1pPr>
          </a:lstStyle>
          <a:p>
            <a:fld id="{8579FB8E-5E58-400D-8C85-4F3259A234CD}" type="datetime1">
              <a:rPr lang="sv-SE" smtClean="0"/>
              <a:t>2016-10-12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7" r:id="rId4"/>
    <p:sldLayoutId id="2147483663" r:id="rId5"/>
    <p:sldLayoutId id="2147483651" r:id="rId6"/>
    <p:sldLayoutId id="2147483654" r:id="rId7"/>
    <p:sldLayoutId id="2147483659" r:id="rId8"/>
    <p:sldLayoutId id="2147483660" r:id="rId9"/>
    <p:sldLayoutId id="2147483661" r:id="rId10"/>
    <p:sldLayoutId id="2147483652" r:id="rId11"/>
    <p:sldLayoutId id="2147483658" r:id="rId12"/>
    <p:sldLayoutId id="2147483656" r:id="rId13"/>
    <p:sldLayoutId id="2147483664" r:id="rId14"/>
    <p:sldLayoutId id="214748365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27063" indent="-2682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6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806450" indent="-1793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1400" b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985838" indent="-1793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200" b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163638" indent="-1778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000" b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5488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935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/>
              <a:t>Fortsatt investeringsboom i skogsindustrin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414" y="1377531"/>
            <a:ext cx="6413536" cy="479162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5374"/>
            <a:ext cx="8280400" cy="756000"/>
          </a:xfrm>
        </p:spPr>
        <p:txBody>
          <a:bodyPr/>
          <a:lstStyle/>
          <a:p>
            <a:r>
              <a:rPr lang="sv-SE" dirty="0"/>
              <a:t>Svag krona stöttar exporten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1559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Sågverk: Konfidensindikator jan 2008-sep 2016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502779"/>
              </p:ext>
            </p:extLst>
          </p:nvPr>
        </p:nvGraphicFramePr>
        <p:xfrm>
          <a:off x="297688" y="1672405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ktangel 9"/>
          <p:cNvSpPr/>
          <p:nvPr/>
        </p:nvSpPr>
        <p:spPr>
          <a:xfrm>
            <a:off x="431800" y="1370427"/>
            <a:ext cx="728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Index</a:t>
            </a:r>
            <a:endParaRPr lang="sv-SE" sz="1600" dirty="0">
              <a:latin typeface="Century Gothic" panose="020B0502020202020204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6766559" y="6144533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 smtClean="0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42512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8153"/>
            <a:ext cx="8280400" cy="756000"/>
          </a:xfrm>
        </p:spPr>
        <p:txBody>
          <a:bodyPr/>
          <a:lstStyle/>
          <a:p>
            <a:r>
              <a:rPr lang="sv-SE" dirty="0"/>
              <a:t>Svenska trävaruproduktionen planar ut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37279"/>
              </p:ext>
            </p:extLst>
          </p:nvPr>
        </p:nvGraphicFramePr>
        <p:xfrm>
          <a:off x="731520" y="1421388"/>
          <a:ext cx="6656832" cy="439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" y="1421388"/>
                        <a:ext cx="6656832" cy="439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6839712" y="6106160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54254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Exportprisindex</a:t>
            </a:r>
            <a:r>
              <a:rPr lang="sv-SE" dirty="0"/>
              <a:t>. Sågade och hyvlade barrträvaror från Sverige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34" y="1377785"/>
            <a:ext cx="6291338" cy="4731517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7827264" y="6130544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</a:t>
            </a:r>
            <a:r>
              <a:rPr lang="sv-SE" sz="1200" dirty="0" smtClean="0"/>
              <a:t>SCB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283076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Svenska sågverks leveranser januari-juli 2016, fördelning per marknad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993241"/>
              </p:ext>
            </p:extLst>
          </p:nvPr>
        </p:nvGraphicFramePr>
        <p:xfrm>
          <a:off x="431799" y="1484313"/>
          <a:ext cx="8280401" cy="441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6851904" y="6130544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7637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Kraftig ökning av sågverkens leveranser till Sverige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2079" y="1377784"/>
            <a:ext cx="13636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64438"/>
              </p:ext>
            </p:extLst>
          </p:nvPr>
        </p:nvGraphicFramePr>
        <p:xfrm>
          <a:off x="1402080" y="1377785"/>
          <a:ext cx="5937504" cy="444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1377785"/>
                        <a:ext cx="5937504" cy="444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6851904" y="6130544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06293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352" y="1378541"/>
            <a:ext cx="6315456" cy="450208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/>
          <a:lstStyle/>
          <a:p>
            <a:r>
              <a:rPr lang="sv-SE" dirty="0"/>
              <a:t>Högre produktion i Ryssland</a:t>
            </a:r>
          </a:p>
        </p:txBody>
      </p:sp>
      <p:sp>
        <p:nvSpPr>
          <p:cNvPr id="6" name="Rektangel 5"/>
          <p:cNvSpPr/>
          <p:nvPr/>
        </p:nvSpPr>
        <p:spPr>
          <a:xfrm>
            <a:off x="7399698" y="6249277"/>
            <a:ext cx="1361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Pyrabelisk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0382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8153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Rubeln återhämtar sig i takt med oljepriset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704" y="1660671"/>
            <a:ext cx="6108191" cy="404338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241283" y="6261366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ea typeface="Century Gothic" panose="020B0502020202020204" pitchFamily="34" charset="0"/>
                <a:cs typeface="Times New Roman" panose="02020603050405020304" pitchFamily="18" charset="0"/>
              </a:rPr>
              <a:t>Källa: </a:t>
            </a:r>
            <a:r>
              <a:rPr lang="sv-SE" sz="1200" dirty="0" err="1" smtClean="0">
                <a:ea typeface="Century Gothic" panose="020B0502020202020204" pitchFamily="34" charset="0"/>
                <a:cs typeface="Times New Roman" panose="02020603050405020304" pitchFamily="18" charset="0"/>
              </a:rPr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8161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928" y="1227305"/>
            <a:ext cx="5693664" cy="428202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Färdigställande av lägenheter i Ryssland: Återhämtning byggandet</a:t>
            </a:r>
          </a:p>
        </p:txBody>
      </p:sp>
      <p:sp>
        <p:nvSpPr>
          <p:cNvPr id="6" name="Rektangel 5"/>
          <p:cNvSpPr/>
          <p:nvPr/>
        </p:nvSpPr>
        <p:spPr>
          <a:xfrm>
            <a:off x="7226574" y="627366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ea typeface="Century Gothic" panose="020B0502020202020204" pitchFamily="34" charset="0"/>
                <a:cs typeface="Times New Roman" panose="02020603050405020304" pitchFamily="18" charset="0"/>
              </a:rPr>
              <a:t>Källa: </a:t>
            </a:r>
            <a:r>
              <a:rPr lang="sv-SE" sz="1200" dirty="0" err="1" smtClean="0">
                <a:ea typeface="Century Gothic" panose="020B0502020202020204" pitchFamily="34" charset="0"/>
                <a:cs typeface="Times New Roman" panose="02020603050405020304" pitchFamily="18" charset="0"/>
              </a:rPr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8904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71305"/>
            <a:ext cx="8280400" cy="1013008"/>
          </a:xfrm>
        </p:spPr>
        <p:txBody>
          <a:bodyPr>
            <a:noAutofit/>
          </a:bodyPr>
          <a:lstStyle/>
          <a:p>
            <a:r>
              <a:rPr lang="sv-SE" sz="2800" dirty="0"/>
              <a:t>Afrikas och Mellanösterns andel av svensk barrträvaruexport minskar, vilket påverkar furumarknaden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19" y="1901952"/>
            <a:ext cx="5205949" cy="389835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693408" y="6069584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8482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11" y="1411957"/>
            <a:ext cx="6627389" cy="478269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8153"/>
            <a:ext cx="8280400" cy="756000"/>
          </a:xfrm>
        </p:spPr>
        <p:txBody>
          <a:bodyPr/>
          <a:lstStyle/>
          <a:p>
            <a:r>
              <a:rPr lang="sv-SE" dirty="0" smtClean="0"/>
              <a:t>Efter </a:t>
            </a:r>
            <a:r>
              <a:rPr lang="sv-SE" dirty="0" err="1"/>
              <a:t>Brexit</a:t>
            </a:r>
            <a:r>
              <a:rPr lang="sv-SE" dirty="0"/>
              <a:t>: Lugnet har lägrat sig igen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4219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322" y="1536937"/>
            <a:ext cx="5872454" cy="441648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Ostasiens andel av svensk trävaruexport mot nya höjder.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64096" y="6117505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10215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Förtroendeindikatorn </a:t>
            </a:r>
            <a:r>
              <a:rPr lang="sv-SE" dirty="0" smtClean="0"/>
              <a:t>massaindustrin, januari 2008 - </a:t>
            </a:r>
            <a:r>
              <a:rPr lang="sv-SE" dirty="0"/>
              <a:t>september 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38556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6754368" y="6118352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</a:t>
            </a:r>
            <a:r>
              <a:rPr lang="sv-SE" sz="1200" dirty="0" smtClean="0"/>
              <a:t>Konjunkturinstitutet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22317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8153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Produktion av marknadsmassa, rullande 12 månader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846924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6851904" y="6118352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98038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6184" y="373769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Sveriges export av kemisk massa 2014 - 2016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04813"/>
              </p:ext>
            </p:extLst>
          </p:nvPr>
        </p:nvGraphicFramePr>
        <p:xfrm>
          <a:off x="431800" y="1484312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6876288" y="6131052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95462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85961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Sveriges leveranser av massa till olika länder och regioner januari- augusti 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06633"/>
              </p:ext>
            </p:extLst>
          </p:nvPr>
        </p:nvGraphicFramePr>
        <p:xfrm>
          <a:off x="431800" y="1535112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6827520" y="6092444"/>
            <a:ext cx="201879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92153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Världens produktion av marknadsmassa, blekt sulfat januari 2015 – augusti 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681809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4603835" y="6263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Källa: European Pulp Industry Sector,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862265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708372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Globala massaleveranser, ackumulerad procentuell förändring jan-aug 2016 </a:t>
            </a:r>
            <a:r>
              <a:rPr lang="sv-SE" dirty="0" smtClean="0"/>
              <a:t>jämfört </a:t>
            </a:r>
            <a:r>
              <a:rPr lang="sv-SE" dirty="0"/>
              <a:t>med jan-aug 2015 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721569"/>
              </p:ext>
            </p:extLst>
          </p:nvPr>
        </p:nvGraphicFramePr>
        <p:xfrm>
          <a:off x="431799" y="1761067"/>
          <a:ext cx="8280401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4716463" y="62541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Källa: European Pulp Industry Sector,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62813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8153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Världens export av blekt sulfatmassa till Kina </a:t>
            </a:r>
          </a:p>
        </p:txBody>
      </p:sp>
      <p:sp>
        <p:nvSpPr>
          <p:cNvPr id="7" name="Rektangel 6"/>
          <p:cNvSpPr/>
          <p:nvPr/>
        </p:nvSpPr>
        <p:spPr>
          <a:xfrm>
            <a:off x="4762331" y="62392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Källa: European Pulp Industry Sector, Skogsindustrierna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15962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48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4356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Pris blekt sulfat i Västeuropa tom september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739074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6569310" y="6223333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RISI,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86097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Förtroendeindikatorn </a:t>
            </a:r>
            <a:r>
              <a:rPr lang="sv-SE" dirty="0"/>
              <a:t>för </a:t>
            </a:r>
            <a:r>
              <a:rPr lang="sv-SE" dirty="0" smtClean="0"/>
              <a:t>pappersindustrin </a:t>
            </a:r>
            <a:r>
              <a:rPr lang="sv-SE" dirty="0"/>
              <a:t>januari 2008-september 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710095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6788258" y="6242611"/>
            <a:ext cx="2029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83223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856" y="1460777"/>
            <a:ext cx="6546772" cy="459712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280400" cy="756000"/>
          </a:xfrm>
        </p:spPr>
        <p:txBody>
          <a:bodyPr/>
          <a:lstStyle/>
          <a:p>
            <a:r>
              <a:rPr lang="sv-SE" dirty="0"/>
              <a:t>Världskonjunkturen går sidledes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71331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Pappersproduktionen i Sverige, rullande 12 månader</a:t>
            </a: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84313"/>
            <a:ext cx="7747672" cy="4306887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6896638" y="6212701"/>
            <a:ext cx="1912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291276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1" y="636051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Produktion </a:t>
            </a:r>
            <a:r>
              <a:rPr lang="sv-SE" dirty="0"/>
              <a:t>av papper i Sverige, fördelat grafiskt papper och övriga </a:t>
            </a:r>
            <a:r>
              <a:rPr lang="sv-SE" dirty="0" smtClean="0"/>
              <a:t>papperskvaliteter</a:t>
            </a:r>
            <a:r>
              <a:rPr lang="sv-SE" dirty="0"/>
              <a:t>, rullande 12 månader 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25352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6799497" y="6212701"/>
            <a:ext cx="1912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507429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73769"/>
            <a:ext cx="8280400" cy="756000"/>
          </a:xfrm>
        </p:spPr>
        <p:txBody>
          <a:bodyPr/>
          <a:lstStyle/>
          <a:p>
            <a:r>
              <a:rPr lang="sv-SE" dirty="0"/>
              <a:t>Export per kvalitet, januari – augusti 2016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03199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6799497" y="6212701"/>
            <a:ext cx="1912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82603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280400" cy="756000"/>
          </a:xfrm>
        </p:spPr>
        <p:txBody>
          <a:bodyPr>
            <a:noAutofit/>
          </a:bodyPr>
          <a:lstStyle/>
          <a:p>
            <a:r>
              <a:rPr lang="sv-SE" dirty="0"/>
              <a:t>Sveriges export per land/region, </a:t>
            </a:r>
            <a:r>
              <a:rPr lang="sv-SE" dirty="0" smtClean="0"/>
              <a:t>januari- </a:t>
            </a:r>
            <a:r>
              <a:rPr lang="sv-SE" dirty="0"/>
              <a:t>augusti 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12243"/>
              </p:ext>
            </p:extLst>
          </p:nvPr>
        </p:nvGraphicFramePr>
        <p:xfrm>
          <a:off x="9906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6860457" y="6242065"/>
            <a:ext cx="1912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2401447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709049"/>
            <a:ext cx="87122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Procentuell förändring av </a:t>
            </a:r>
            <a:r>
              <a:rPr lang="sv-SE" dirty="0" smtClean="0"/>
              <a:t>pappersproduktionen</a:t>
            </a:r>
            <a:r>
              <a:rPr lang="sv-SE" dirty="0"/>
              <a:t>, i vissa länder jan-apr 2016/2015 och helår 2015/2014 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41968"/>
              </p:ext>
            </p:extLst>
          </p:nvPr>
        </p:nvGraphicFramePr>
        <p:xfrm>
          <a:off x="431800" y="1676400"/>
          <a:ext cx="82804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6518971" y="6197325"/>
            <a:ext cx="2332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CEPI, Skogsindustrierna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94802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42690"/>
            <a:ext cx="8280400" cy="756000"/>
          </a:xfrm>
        </p:spPr>
        <p:txBody>
          <a:bodyPr>
            <a:noAutofit/>
          </a:bodyPr>
          <a:lstStyle/>
          <a:p>
            <a:r>
              <a:rPr lang="sv-SE" dirty="0" smtClean="0"/>
              <a:t>Produktion </a:t>
            </a:r>
            <a:r>
              <a:rPr lang="sv-SE" dirty="0"/>
              <a:t>av papper och papp 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CEPI-regionen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3842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7617028" y="6189686"/>
            <a:ext cx="968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CEPI</a:t>
            </a:r>
          </a:p>
        </p:txBody>
      </p:sp>
    </p:spTree>
    <p:extLst>
      <p:ext uri="{BB962C8B-B14F-4D97-AF65-F5344CB8AC3E}">
        <p14:creationId xmlns:p14="http://schemas.microsoft.com/office/powerpoint/2010/main" val="175618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799" y="422537"/>
            <a:ext cx="8712201" cy="756000"/>
          </a:xfrm>
        </p:spPr>
        <p:txBody>
          <a:bodyPr>
            <a:noAutofit/>
          </a:bodyPr>
          <a:lstStyle/>
          <a:p>
            <a:r>
              <a:rPr lang="sv-SE" dirty="0" smtClean="0"/>
              <a:t>Produktion </a:t>
            </a:r>
            <a:r>
              <a:rPr lang="sv-SE" dirty="0"/>
              <a:t>av papper och papp 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CEPI-regionen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r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484853" y="6222055"/>
            <a:ext cx="2332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CEPI, Skogsindustrierna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536525"/>
              </p:ext>
            </p:extLst>
          </p:nvPr>
        </p:nvGraphicFramePr>
        <p:xfrm>
          <a:off x="431800" y="1484313"/>
          <a:ext cx="8280400" cy="445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6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Procentuell förändring av grafiskt papper i Europa, </a:t>
            </a:r>
            <a:r>
              <a:rPr lang="sv-SE" sz="3600" dirty="0"/>
              <a:t>2016/2015</a:t>
            </a:r>
            <a:r>
              <a:rPr lang="sv-SE" dirty="0"/>
              <a:t>, ackumulerat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14" name="Platshållare för innehåll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5726"/>
              </p:ext>
            </p:extLst>
          </p:nvPr>
        </p:nvGraphicFramePr>
        <p:xfrm>
          <a:off x="431800" y="1670583"/>
          <a:ext cx="3995738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686176"/>
              </p:ext>
            </p:extLst>
          </p:nvPr>
        </p:nvGraphicFramePr>
        <p:xfrm>
          <a:off x="4445535" y="1738316"/>
          <a:ext cx="3995737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ktangel 15"/>
          <p:cNvSpPr/>
          <p:nvPr/>
        </p:nvSpPr>
        <p:spPr>
          <a:xfrm>
            <a:off x="6952520" y="6220429"/>
            <a:ext cx="1633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EURO-GRAPH</a:t>
            </a:r>
          </a:p>
        </p:txBody>
      </p:sp>
    </p:spTree>
    <p:extLst>
      <p:ext uri="{BB962C8B-B14F-4D97-AF65-F5344CB8AC3E}">
        <p14:creationId xmlns:p14="http://schemas.microsoft.com/office/powerpoint/2010/main" val="682013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2537"/>
            <a:ext cx="8517128" cy="756000"/>
          </a:xfrm>
        </p:spPr>
        <p:txBody>
          <a:bodyPr>
            <a:noAutofit/>
          </a:bodyPr>
          <a:lstStyle/>
          <a:p>
            <a:r>
              <a:rPr lang="sv-SE" dirty="0"/>
              <a:t>Europas totala leveranser av grafiskt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papper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303540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7078420" y="6245622"/>
            <a:ext cx="1633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EURO-GRAPH</a:t>
            </a:r>
          </a:p>
        </p:txBody>
      </p:sp>
    </p:spTree>
    <p:extLst>
      <p:ext uri="{BB962C8B-B14F-4D97-AF65-F5344CB8AC3E}">
        <p14:creationId xmlns:p14="http://schemas.microsoft.com/office/powerpoint/2010/main" val="3612575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345"/>
            <a:ext cx="8280400" cy="756000"/>
          </a:xfrm>
        </p:spPr>
        <p:txBody>
          <a:bodyPr>
            <a:noAutofit/>
          </a:bodyPr>
          <a:lstStyle/>
          <a:p>
            <a:r>
              <a:rPr lang="sv-SE" dirty="0"/>
              <a:t>Europas produktion av förpacknings-material första halvåret 2016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225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7617028" y="6181923"/>
            <a:ext cx="968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CEPI</a:t>
            </a:r>
          </a:p>
        </p:txBody>
      </p:sp>
    </p:spTree>
    <p:extLst>
      <p:ext uri="{BB962C8B-B14F-4D97-AF65-F5344CB8AC3E}">
        <p14:creationId xmlns:p14="http://schemas.microsoft.com/office/powerpoint/2010/main" val="38544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392" y="1484313"/>
            <a:ext cx="6116106" cy="457358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0642"/>
            <a:ext cx="8280400" cy="756000"/>
          </a:xfrm>
        </p:spPr>
        <p:txBody>
          <a:bodyPr/>
          <a:lstStyle/>
          <a:p>
            <a:r>
              <a:rPr lang="sv-SE" dirty="0"/>
              <a:t>Fortsatt blek global konjunktur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63284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85961"/>
            <a:ext cx="8280400" cy="756000"/>
          </a:xfrm>
        </p:spPr>
        <p:txBody>
          <a:bodyPr/>
          <a:lstStyle/>
          <a:p>
            <a:r>
              <a:rPr lang="sv-SE" dirty="0" smtClean="0"/>
              <a:t>Investeringar 2015, 2016</a:t>
            </a:r>
            <a:endParaRPr lang="sv-SE" dirty="0"/>
          </a:p>
        </p:txBody>
      </p:sp>
      <p:graphicFrame>
        <p:nvGraphicFramePr>
          <p:cNvPr id="10" name="Platshållare för innehåll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94473"/>
              </p:ext>
            </p:extLst>
          </p:nvPr>
        </p:nvGraphicFramePr>
        <p:xfrm>
          <a:off x="431801" y="2028011"/>
          <a:ext cx="8280399" cy="303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578"/>
                <a:gridCol w="2042984"/>
                <a:gridCol w="201483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Investeringar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Miljarder SEK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Sågverk och hyvlerier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1,488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1,448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Massaindustrin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3,566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6,931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Pappers- och pappindustri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5,458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4,539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 för trä och varor av trä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0,646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0,982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427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 för pappers- och pappvaror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0,864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0,895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 skogsindustrin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12,022</a:t>
                      </a:r>
                      <a:endParaRPr lang="sv-SE" sz="180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14,795</a:t>
                      </a:r>
                      <a:endParaRPr lang="sv-SE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7790688" y="6230112"/>
            <a:ext cx="921512" cy="3083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/>
              <a:t>Källa: SCB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116298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4729"/>
            <a:ext cx="8712200" cy="756000"/>
          </a:xfrm>
        </p:spPr>
        <p:txBody>
          <a:bodyPr>
            <a:normAutofit fontScale="90000"/>
          </a:bodyPr>
          <a:lstStyle/>
          <a:p>
            <a:r>
              <a:rPr lang="sv-SE" dirty="0"/>
              <a:t>Procentuell förändring av exportvärde för skogsindustriprodukter samt alla </a:t>
            </a:r>
            <a:r>
              <a:rPr lang="sv-SE" dirty="0" smtClean="0"/>
              <a:t>varor</a:t>
            </a:r>
            <a:r>
              <a:rPr lang="sv-SE" dirty="0"/>
              <a:t>, ackumulerat januari-juli 2016/2015</a:t>
            </a:r>
          </a:p>
        </p:txBody>
      </p:sp>
      <p:sp>
        <p:nvSpPr>
          <p:cNvPr id="6" name="Rektangel 5"/>
          <p:cNvSpPr/>
          <p:nvPr/>
        </p:nvSpPr>
        <p:spPr>
          <a:xfrm>
            <a:off x="6422791" y="6241534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  <p:graphicFrame>
        <p:nvGraphicFramePr>
          <p:cNvPr id="7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36361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410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7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03" y="1484313"/>
            <a:ext cx="6194197" cy="463198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6184" y="442690"/>
            <a:ext cx="8280400" cy="756000"/>
          </a:xfrm>
        </p:spPr>
        <p:txBody>
          <a:bodyPr/>
          <a:lstStyle/>
          <a:p>
            <a:r>
              <a:rPr lang="sv-SE" dirty="0"/>
              <a:t>Sverige i takt med omvärlden; oftast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3076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714" y="1484312"/>
            <a:ext cx="6116107" cy="4573588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89835"/>
            <a:ext cx="8280400" cy="756000"/>
          </a:xfrm>
        </p:spPr>
        <p:txBody>
          <a:bodyPr/>
          <a:lstStyle/>
          <a:p>
            <a:r>
              <a:rPr lang="sv-SE" dirty="0"/>
              <a:t>Riksbanken: Aggressivast av alla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225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09" y="1494011"/>
            <a:ext cx="6249439" cy="467329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7222"/>
            <a:ext cx="8280400" cy="756000"/>
          </a:xfrm>
        </p:spPr>
        <p:txBody>
          <a:bodyPr/>
          <a:lstStyle/>
          <a:p>
            <a:r>
              <a:rPr lang="sv-SE" dirty="0"/>
              <a:t>En svensk bostadsraket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2331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49" y="1423514"/>
            <a:ext cx="6291072" cy="470442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69538"/>
            <a:ext cx="8280400" cy="756000"/>
          </a:xfrm>
        </p:spPr>
        <p:txBody>
          <a:bodyPr/>
          <a:lstStyle/>
          <a:p>
            <a:r>
              <a:rPr lang="sv-SE" dirty="0"/>
              <a:t>Flyktingkrisen och offentliga utgifter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1369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09" y="1484312"/>
            <a:ext cx="6237247" cy="4664176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9759"/>
            <a:ext cx="8280400" cy="756000"/>
          </a:xfrm>
        </p:spPr>
        <p:txBody>
          <a:bodyPr/>
          <a:lstStyle/>
          <a:p>
            <a:r>
              <a:rPr lang="sv-SE" dirty="0"/>
              <a:t>Stark svensk export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177807" y="6263701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err="1"/>
              <a:t>Macrobond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36686244"/>
      </p:ext>
    </p:extLst>
  </p:cSld>
  <p:clrMapOvr>
    <a:masterClrMapping/>
  </p:clrMapOvr>
</p:sld>
</file>

<file path=ppt/theme/theme1.xml><?xml version="1.0" encoding="utf-8"?>
<a:theme xmlns:a="http://schemas.openxmlformats.org/drawingml/2006/main" name="Vanlig sid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ogsindustrierna.potx" id="{BFBC0391-9FC7-401B-A348-930B0D1CD4A5}" vid="{C603AE15-61B2-465F-A145-E4C101A99AE4}"/>
    </a:ext>
  </a:extLst>
</a:theme>
</file>

<file path=ppt/theme/theme2.xml><?xml version="1.0" encoding="utf-8"?>
<a:theme xmlns:a="http://schemas.openxmlformats.org/drawingml/2006/main" name="Office-tem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kogsindustrierna_Color">
    <a:dk1>
      <a:sysClr val="windowText" lastClr="000000"/>
    </a:dk1>
    <a:lt1>
      <a:sysClr val="window" lastClr="FFFFFF"/>
    </a:lt1>
    <a:dk2>
      <a:srgbClr val="7992A5"/>
    </a:dk2>
    <a:lt2>
      <a:srgbClr val="FFFFFF"/>
    </a:lt2>
    <a:accent1>
      <a:srgbClr val="93B379"/>
    </a:accent1>
    <a:accent2>
      <a:srgbClr val="E5F6DC"/>
    </a:accent2>
    <a:accent3>
      <a:srgbClr val="F37F50"/>
    </a:accent3>
    <a:accent4>
      <a:srgbClr val="7992A5"/>
    </a:accent4>
    <a:accent5>
      <a:srgbClr val="94B5AB"/>
    </a:accent5>
    <a:accent6>
      <a:srgbClr val="000000"/>
    </a:accent6>
    <a:hlink>
      <a:srgbClr val="000000"/>
    </a:hlink>
    <a:folHlink>
      <a:srgbClr val="000000"/>
    </a:folHlink>
  </a:clrScheme>
  <a:fontScheme name="Skogsindustrierna_Color">
    <a:maj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155</TotalTime>
  <Words>559</Words>
  <Application>Microsoft Office PowerPoint</Application>
  <PresentationFormat>Bildspel på skärmen (4:3)</PresentationFormat>
  <Paragraphs>155</Paragraphs>
  <Slides>42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Vanlig sida</vt:lpstr>
      <vt:lpstr>Macrobond document</vt:lpstr>
      <vt:lpstr>Så går det för skogsindustrin</vt:lpstr>
      <vt:lpstr>Efter Brexit: Lugnet har lägrat sig igen</vt:lpstr>
      <vt:lpstr>Världskonjunkturen går sidledes</vt:lpstr>
      <vt:lpstr>Fortsatt blek global konjunktur</vt:lpstr>
      <vt:lpstr>Sverige i takt med omvärlden; oftast</vt:lpstr>
      <vt:lpstr>Riksbanken: Aggressivast av alla</vt:lpstr>
      <vt:lpstr>En svensk bostadsraket</vt:lpstr>
      <vt:lpstr>Flyktingkrisen och offentliga utgifter</vt:lpstr>
      <vt:lpstr>Stark svensk export</vt:lpstr>
      <vt:lpstr>Svag krona stöttar exporten</vt:lpstr>
      <vt:lpstr>Sågverk: Konfidensindikator jan 2008-sep 2016</vt:lpstr>
      <vt:lpstr>Svenska trävaruproduktionen planar ut</vt:lpstr>
      <vt:lpstr>Exportprisindex. Sågade och hyvlade barrträvaror från Sverige</vt:lpstr>
      <vt:lpstr>Svenska sågverks leveranser januari-juli 2016, fördelning per marknad</vt:lpstr>
      <vt:lpstr>Kraftig ökning av sågverkens leveranser till Sverige</vt:lpstr>
      <vt:lpstr>Högre produktion i Ryssland</vt:lpstr>
      <vt:lpstr>Rubeln återhämtar sig i takt med oljepriset</vt:lpstr>
      <vt:lpstr>Färdigställande av lägenheter i Ryssland: Återhämtning byggandet</vt:lpstr>
      <vt:lpstr>Afrikas och Mellanösterns andel av svensk barrträvaruexport minskar, vilket påverkar furumarknaden</vt:lpstr>
      <vt:lpstr>Ostasiens andel av svensk trävaruexport mot nya höjder.</vt:lpstr>
      <vt:lpstr>Förtroendeindikatorn massaindustrin, januari 2008 - september 2016</vt:lpstr>
      <vt:lpstr>Produktion av marknadsmassa, rullande 12 månader</vt:lpstr>
      <vt:lpstr>Sveriges export av kemisk massa 2014 - 2016</vt:lpstr>
      <vt:lpstr>Sveriges leveranser av massa till olika länder och regioner januari- augusti 2016</vt:lpstr>
      <vt:lpstr>Världens produktion av marknadsmassa, blekt sulfat januari 2015 – augusti 2016</vt:lpstr>
      <vt:lpstr>Globala massaleveranser, ackumulerad procentuell förändring jan-aug 2016 jämfört med jan-aug 2015 </vt:lpstr>
      <vt:lpstr>Världens export av blekt sulfatmassa till Kina </vt:lpstr>
      <vt:lpstr>Pris blekt sulfat i Västeuropa tom september 2016</vt:lpstr>
      <vt:lpstr>Förtroendeindikatorn för pappersindustrin januari 2008-september 2016</vt:lpstr>
      <vt:lpstr>Pappersproduktionen i Sverige, rullande 12 månader</vt:lpstr>
      <vt:lpstr>Produktion av papper i Sverige, fördelat grafiskt papper och övriga papperskvaliteter, rullande 12 månader </vt:lpstr>
      <vt:lpstr>Export per kvalitet, januari – augusti 2016</vt:lpstr>
      <vt:lpstr>Sveriges export per land/region, januari- augusti 2016</vt:lpstr>
      <vt:lpstr>Procentuell förändring av pappersproduktionen, i vissa länder jan-apr 2016/2015 och helår 2015/2014 </vt:lpstr>
      <vt:lpstr>Produktion av papper och papp i  CEPI-regionen</vt:lpstr>
      <vt:lpstr>Produktion av papper och papp i  CEPI-regionen</vt:lpstr>
      <vt:lpstr>Procentuell förändring av grafiskt papper i Europa, 2016/2015, ackumulerat</vt:lpstr>
      <vt:lpstr>Europas totala leveranser av grafiskt  papper</vt:lpstr>
      <vt:lpstr>Europas produktion av förpacknings-material första halvåret 2016</vt:lpstr>
      <vt:lpstr>Investeringar 2015, 2016</vt:lpstr>
      <vt:lpstr>Procentuell förändring av exportvärde för skogsindustriprodukter samt alla varor, ackumulerat januari-juli 2016/2015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går det för skogsindustrin</dc:title>
  <dc:creator>Heinsoo, Katrin</dc:creator>
  <cp:lastModifiedBy>Heinsoo, Katrin</cp:lastModifiedBy>
  <cp:revision>24</cp:revision>
  <dcterms:created xsi:type="dcterms:W3CDTF">2016-10-07T11:03:19Z</dcterms:created>
  <dcterms:modified xsi:type="dcterms:W3CDTF">2016-10-12T06:50:14Z</dcterms:modified>
</cp:coreProperties>
</file>