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1.xml" ContentType="application/vnd.openxmlformats-officedocument.presentationml.notesSl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drawings/drawing2.xml" ContentType="application/vnd.openxmlformats-officedocument.drawingml.chartshapes+xml"/>
  <Override PartName="/ppt/charts/chart1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1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3.xml" ContentType="application/vnd.openxmlformats-officedocument.drawingml.chartshapes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5"/>
  </p:notesMasterIdLst>
  <p:handoutMasterIdLst>
    <p:handoutMasterId r:id="rId56"/>
  </p:handoutMasterIdLst>
  <p:sldIdLst>
    <p:sldId id="256" r:id="rId2"/>
    <p:sldId id="258" r:id="rId3"/>
    <p:sldId id="264" r:id="rId4"/>
    <p:sldId id="279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80" r:id="rId16"/>
    <p:sldId id="275" r:id="rId17"/>
    <p:sldId id="276" r:id="rId18"/>
    <p:sldId id="277" r:id="rId19"/>
    <p:sldId id="278" r:id="rId20"/>
    <p:sldId id="290" r:id="rId21"/>
    <p:sldId id="305" r:id="rId22"/>
    <p:sldId id="306" r:id="rId23"/>
    <p:sldId id="307" r:id="rId24"/>
    <p:sldId id="308" r:id="rId25"/>
    <p:sldId id="309" r:id="rId26"/>
    <p:sldId id="310" r:id="rId27"/>
    <p:sldId id="311" r:id="rId28"/>
    <p:sldId id="312" r:id="rId29"/>
    <p:sldId id="313" r:id="rId30"/>
    <p:sldId id="314" r:id="rId31"/>
    <p:sldId id="315" r:id="rId32"/>
    <p:sldId id="316" r:id="rId33"/>
    <p:sldId id="282" r:id="rId34"/>
    <p:sldId id="283" r:id="rId35"/>
    <p:sldId id="284" r:id="rId36"/>
    <p:sldId id="285" r:id="rId37"/>
    <p:sldId id="293" r:id="rId38"/>
    <p:sldId id="294" r:id="rId39"/>
    <p:sldId id="295" r:id="rId40"/>
    <p:sldId id="291" r:id="rId41"/>
    <p:sldId id="296" r:id="rId42"/>
    <p:sldId id="289" r:id="rId43"/>
    <p:sldId id="297" r:id="rId44"/>
    <p:sldId id="298" r:id="rId45"/>
    <p:sldId id="299" r:id="rId46"/>
    <p:sldId id="286" r:id="rId47"/>
    <p:sldId id="301" r:id="rId48"/>
    <p:sldId id="302" r:id="rId49"/>
    <p:sldId id="300" r:id="rId50"/>
    <p:sldId id="303" r:id="rId51"/>
    <p:sldId id="304" r:id="rId52"/>
    <p:sldId id="287" r:id="rId53"/>
    <p:sldId id="288" r:id="rId54"/>
  </p:sldIdLst>
  <p:sldSz cx="9144000" cy="6858000" type="screen4x3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  <a:srgbClr val="F37F50"/>
    <a:srgbClr val="D9E6F5"/>
    <a:srgbClr val="E0F9EA"/>
    <a:srgbClr val="E5F6DC"/>
    <a:srgbClr val="7992A5"/>
    <a:srgbClr val="94B5AB"/>
    <a:srgbClr val="93B3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 snapToObjects="1" showGuides="1">
      <p:cViewPr varScale="1">
        <p:scale>
          <a:sx n="102" d="100"/>
          <a:sy n="102" d="100"/>
        </p:scale>
        <p:origin x="715" y="7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napToObjects="1" showGuides="1">
      <p:cViewPr varScale="1">
        <p:scale>
          <a:sx n="81" d="100"/>
          <a:sy n="81" d="100"/>
        </p:scale>
        <p:origin x="282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snsfiler01\Dfs-Users-01\Users_home_SSP\arbmkl\Documents\IA\Excel\imf_igelkottar_2016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\\snsfiler01\ARBKHO$\Documents\kahe\ARBKHO\kahe\STATISTI\mats\s&#229;%20g&#229;r%20det%20f&#246;r%20skogsindustrin\aarbetsunderlag\Arbetsex%20graf%20rullande%20export%20massa%20och%20papper%20EU%20Kina%20mellan&#246;st%20%20NAfrika%20(sparad%20automatiskt)%20(sparad%20automatiskt).xlsx" TargetMode="Externa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\\snsfiler01\ARBKHO$\Documents\kahe\ARBKHO\kahe\STATISTI\mats\s&#229;%20g&#229;r%20det%20f&#246;r%20skogsindustrin\leveranser%20papper%202015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rbkho\AppData\Roaming\Microsoft\Excel\1995-%202014%20tidsserier%20konsumtion%20(version%202).xlsb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rbkho\AppData\Local\Microsoft\Windows\INetCache\Content.Outlook\E0PDVW7N\Preliminary%20Draft2015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rbkho\AppData\Local\Microsoft\Windows\INetCache\Content.Outlook\E0PDVW7N\Preliminary%20Draft2015.xlsx" TargetMode="Externa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snsfiler01\ARBKHO$\Documents\kahe\ARBKHO\kahe\STATISTI\mats\s&#229;%20g&#229;r%20det%20f&#246;r%20skogsindustrin\aarbetsunderlag\EPIS,%20CEPI%20%20-%20.xlsx" TargetMode="Externa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\\snsfiler01\ARBKHO$\Documents\kahe\ARBKHO\kahe\STATISTI\S&#229;%20g&#229;r%20det%20f&#246;r%20skogsindustrin%20arikv\s&#229;%20g&#229;r%20det%20f&#246;r%20skogsindustrin\europeisk%20efterfr&#229;gan%20av%20grafiskt%20papper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3.xm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rbkho\AppData\Roaming\Microsoft\Excel\Exportv&#228;rde%20%202015-11-26%20(sparad%20automatiskt)%20(version%201).xlsb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snsfiler01\ARBKHO$\Documents\kahe\ARBKHO\kahe\STATISTI\S&#229;%20g&#229;r%20det%20f&#246;r%20skogsindustrin%20arikv\s&#229;%20g&#229;r%20det%20f&#246;r%20skogsindustrin\KI%20konjunkturbarometer%20massa.xlsx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rbkho\AppData\Roaming\Microsoft\Excel\Bok1%20(version%201).xlsb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snsfiler01\ARBKHO$\Documents\kahe\ARBKHO\kahe\STATISTI\mats\s&#229;%20g&#229;r%20det%20f&#246;r%20skogsindustrin\aarbetsunderlag\underlag%20epis%20ber&#228;kningar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snsfiler01\ARBKHO$\Documents\kahe\ARBKHO\kahe\STATISTI\mats\s&#229;%20g&#229;r%20det%20f&#246;r%20skogsindustrin\aarbetsunderlag\EPIS,%20CEPI%20%20-%20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snsfiler01\ARBKHO$\Documents\kahe\ARBKHO\kahe\STATISTI\mats\s&#229;%20g&#229;r%20det%20f&#246;r%20skogsindustrin\pris,%20valutakurs%20graf1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snsfiler01\ARBKHO$\Documents\kahe\ARBKHO\kahe\STATISTI\mats\s&#229;%20g&#229;r%20det%20f&#246;r%20skogsindustrin\Kopia%20av%20NBSK%20prisindex%20Katrin%20uppdaterad%20tom%20juli%202015%20(sparad%20automatiskt)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snsfiler01\ARBKHO$\Documents\kahe\ARBKHO\kahe\STATISTI\S&#229;%20g&#229;r%20det%20f&#246;r%20skogsindustrin%20arikv\s&#229;%20g&#229;r%20det%20f&#246;r%20skogsindustrin\KI%20konjunkturbarometer%20papper20100531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snsfiler01\ARBKHO$\Documents\kahe\ARBKHO\kahe\STATISTI\mats\s&#229;%20g&#229;r%20det%20f&#246;r%20skogsindustrin\rullande%20&#229;rsproduktion%20massa%20och%20papper%202014%20%20(sparad%20automatiskt)%20(sparad%20automatiskt)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snsfiler01\ARBKHO$\Documents\kahe\ARBKHO\kahe\STATISTI\mats\s&#229;%20g&#229;r%20det%20f&#246;r%20skogsindustrin\mars%202016\pappersproduktion%20grafiskt-%20ickegrafistk%20papper%20%20(sparad%20automatiskt)%20(sparad%20automatiskt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Blad1!$C$35</c:f>
              <c:strCache>
                <c:ptCount val="1"/>
                <c:pt idx="0">
                  <c:v>BNP</c:v>
                </c:pt>
              </c:strCache>
            </c:strRef>
          </c:tx>
          <c:spPr>
            <a:ln w="571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57150">
                <a:solidFill>
                  <a:schemeClr val="accent1"/>
                </a:solidFill>
              </a:ln>
              <a:effectLst/>
            </c:spPr>
          </c:marker>
          <c:xVal>
            <c:numRef>
              <c:f>Blad1!$B$36:$B$42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xVal>
          <c:yVal>
            <c:numRef>
              <c:f>Blad1!$C$36:$C$42</c:f>
              <c:numCache>
                <c:formatCode>General</c:formatCode>
                <c:ptCount val="7"/>
                <c:pt idx="0">
                  <c:v>5.431</c:v>
                </c:pt>
                <c:pt idx="1">
                  <c:v>4.2249999999999996</c:v>
                </c:pt>
                <c:pt idx="2">
                  <c:v>3.4260000000000002</c:v>
                </c:pt>
                <c:pt idx="3">
                  <c:v>3.3079999999999998</c:v>
                </c:pt>
                <c:pt idx="4">
                  <c:v>3.4279999999999999</c:v>
                </c:pt>
                <c:pt idx="5">
                  <c:v>3.1230000000000002</c:v>
                </c:pt>
              </c:numCache>
            </c:numRef>
          </c:yVal>
          <c:smooth val="1"/>
        </c:ser>
        <c:ser>
          <c:idx val="3"/>
          <c:order val="3"/>
          <c:tx>
            <c:strRef>
              <c:f>Blad1!$F$35</c:f>
              <c:strCache>
                <c:ptCount val="1"/>
                <c:pt idx="0">
                  <c:v>Våren 2011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Blad1!$B$36:$B$42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xVal>
          <c:yVal>
            <c:numRef>
              <c:f>Blad1!$F$36:$F$42</c:f>
              <c:numCache>
                <c:formatCode>0.00</c:formatCode>
                <c:ptCount val="7"/>
                <c:pt idx="1">
                  <c:v>4.40054571445605</c:v>
                </c:pt>
                <c:pt idx="2">
                  <c:v>4.5129408987562014</c:v>
                </c:pt>
                <c:pt idx="3">
                  <c:v>4.5398824771401003</c:v>
                </c:pt>
                <c:pt idx="4">
                  <c:v>4.6271368936364521</c:v>
                </c:pt>
                <c:pt idx="5">
                  <c:v>4.6673319128022861</c:v>
                </c:pt>
                <c:pt idx="6">
                  <c:v>4.7322649827074681</c:v>
                </c:pt>
              </c:numCache>
            </c:numRef>
          </c:yVal>
          <c:smooth val="1"/>
        </c:ser>
        <c:ser>
          <c:idx val="5"/>
          <c:order val="5"/>
          <c:tx>
            <c:strRef>
              <c:f>Blad1!$H$35</c:f>
              <c:strCache>
                <c:ptCount val="1"/>
                <c:pt idx="0">
                  <c:v>Våren 2012</c:v>
                </c:pt>
              </c:strCache>
            </c:strRef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Blad1!$B$36:$B$42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xVal>
          <c:yVal>
            <c:numRef>
              <c:f>Blad1!$H$36:$H$42</c:f>
              <c:numCache>
                <c:formatCode>General</c:formatCode>
                <c:ptCount val="7"/>
                <c:pt idx="2" formatCode="0.00">
                  <c:v>3.5333711472304685</c:v>
                </c:pt>
                <c:pt idx="3" formatCode="0.00">
                  <c:v>4.0729033639858914</c:v>
                </c:pt>
                <c:pt idx="4" formatCode="0.00">
                  <c:v>4.3639576675978953</c:v>
                </c:pt>
                <c:pt idx="5" formatCode="0.00">
                  <c:v>4.5471554987861706</c:v>
                </c:pt>
                <c:pt idx="6" formatCode="0.00">
                  <c:v>4.6231118608376143</c:v>
                </c:pt>
              </c:numCache>
            </c:numRef>
          </c:yVal>
          <c:smooth val="1"/>
        </c:ser>
        <c:ser>
          <c:idx val="7"/>
          <c:order val="7"/>
          <c:tx>
            <c:strRef>
              <c:f>Blad1!$J$35</c:f>
              <c:strCache>
                <c:ptCount val="1"/>
                <c:pt idx="0">
                  <c:v>Våren 2013</c:v>
                </c:pt>
              </c:strCache>
            </c:strRef>
          </c:tx>
          <c:spPr>
            <a:ln w="19050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xVal>
            <c:numRef>
              <c:f>Blad1!$B$36:$B$42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xVal>
          <c:yVal>
            <c:numRef>
              <c:f>Blad1!$J$36:$J$42</c:f>
              <c:numCache>
                <c:formatCode>General</c:formatCode>
                <c:ptCount val="7"/>
                <c:pt idx="3" formatCode="0.00">
                  <c:v>3.3078319657408262</c:v>
                </c:pt>
                <c:pt idx="4" formatCode="0.00">
                  <c:v>4.0403381662175164</c:v>
                </c:pt>
                <c:pt idx="5" formatCode="0.00">
                  <c:v>4.369729991843041</c:v>
                </c:pt>
                <c:pt idx="6" formatCode="0.00">
                  <c:v>4.4611491305540873</c:v>
                </c:pt>
              </c:numCache>
            </c:numRef>
          </c:yVal>
          <c:smooth val="1"/>
        </c:ser>
        <c:ser>
          <c:idx val="9"/>
          <c:order val="9"/>
          <c:tx>
            <c:strRef>
              <c:f>Blad1!$L$35</c:f>
              <c:strCache>
                <c:ptCount val="1"/>
                <c:pt idx="0">
                  <c:v>Våren 2014</c:v>
                </c:pt>
              </c:strCache>
            </c:strRef>
          </c:tx>
          <c:spPr>
            <a:ln w="19050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>
                  <a:lumMod val="60000"/>
                </a:schemeClr>
              </a:solidFill>
              <a:ln w="9525">
                <a:solidFill>
                  <a:schemeClr val="accent4">
                    <a:lumMod val="60000"/>
                  </a:schemeClr>
                </a:solidFill>
              </a:ln>
              <a:effectLst/>
            </c:spPr>
          </c:marker>
          <c:xVal>
            <c:numRef>
              <c:f>Blad1!$B$36:$B$42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xVal>
          <c:yVal>
            <c:numRef>
              <c:f>Blad1!$L$36:$L$42</c:f>
              <c:numCache>
                <c:formatCode>General</c:formatCode>
                <c:ptCount val="7"/>
                <c:pt idx="4" formatCode="0.00">
                  <c:v>3.586374163451822</c:v>
                </c:pt>
                <c:pt idx="5" formatCode="0.00">
                  <c:v>3.8794641376435512</c:v>
                </c:pt>
                <c:pt idx="6" formatCode="0.00">
                  <c:v>3.9499301196616265</c:v>
                </c:pt>
              </c:numCache>
            </c:numRef>
          </c:yVal>
          <c:smooth val="1"/>
        </c:ser>
        <c:ser>
          <c:idx val="11"/>
          <c:order val="11"/>
          <c:tx>
            <c:strRef>
              <c:f>Blad1!$N$35</c:f>
              <c:strCache>
                <c:ptCount val="1"/>
                <c:pt idx="0">
                  <c:v>Våren 2015</c:v>
                </c:pt>
              </c:strCache>
            </c:strRef>
          </c:tx>
          <c:spPr>
            <a:ln w="19050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60000"/>
                </a:schemeClr>
              </a:solidFill>
              <a:ln w="9525">
                <a:solidFill>
                  <a:schemeClr val="accent6">
                    <a:lumMod val="60000"/>
                  </a:schemeClr>
                </a:solidFill>
              </a:ln>
              <a:effectLst/>
            </c:spPr>
          </c:marker>
          <c:xVal>
            <c:numRef>
              <c:f>Blad1!$B$36:$B$42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xVal>
          <c:yVal>
            <c:numRef>
              <c:f>Blad1!$N$36:$N$42</c:f>
              <c:numCache>
                <c:formatCode>General</c:formatCode>
                <c:ptCount val="7"/>
                <c:pt idx="5" formatCode="0.00">
                  <c:v>3.4507685636830931</c:v>
                </c:pt>
                <c:pt idx="6" formatCode="0.00">
                  <c:v>3.7586749304209244</c:v>
                </c:pt>
              </c:numCache>
            </c:numRef>
          </c:yVal>
          <c:smooth val="1"/>
        </c:ser>
        <c:ser>
          <c:idx val="13"/>
          <c:order val="13"/>
          <c:tx>
            <c:strRef>
              <c:f>Blad1!$P$35</c:f>
              <c:strCache>
                <c:ptCount val="1"/>
                <c:pt idx="0">
                  <c:v>Våren 2016</c:v>
                </c:pt>
              </c:strCache>
            </c:strRef>
          </c:tx>
          <c:spPr>
            <a:ln w="19050" cap="rnd">
              <a:solidFill>
                <a:schemeClr val="accent2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80000"/>
                  <a:lumOff val="20000"/>
                </a:schemeClr>
              </a:solidFill>
              <a:ln w="9525">
                <a:solidFill>
                  <a:schemeClr val="accent2">
                    <a:lumMod val="80000"/>
                    <a:lumOff val="20000"/>
                  </a:schemeClr>
                </a:solidFill>
              </a:ln>
              <a:effectLst/>
            </c:spPr>
          </c:marker>
          <c:xVal>
            <c:numRef>
              <c:f>Blad1!$B$36:$B$42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xVal>
          <c:yVal>
            <c:numRef>
              <c:f>Blad1!$P$36:$P$42</c:f>
              <c:numCache>
                <c:formatCode>General</c:formatCode>
                <c:ptCount val="7"/>
                <c:pt idx="6" formatCode="0.00">
                  <c:v>3.4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36286800"/>
        <c:axId val="1036287976"/>
        <c:extLst>
          <c:ext xmlns:c15="http://schemas.microsoft.com/office/drawing/2012/chart" uri="{02D57815-91ED-43cb-92C2-25804820EDAC}">
            <c15:filteredScatte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Blad1!$D$35</c15:sqref>
                        </c15:formulaRef>
                      </c:ext>
                    </c:extLst>
                    <c:strCache>
                      <c:ptCount val="1"/>
                      <c:pt idx="0">
                        <c:v>Våren 2010</c:v>
                      </c:pt>
                    </c:strCache>
                  </c:strRef>
                </c:tx>
                <c:spPr>
                  <a:ln w="19050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2"/>
                    </a:solidFill>
                    <a:ln w="9525">
                      <a:solidFill>
                        <a:schemeClr val="accent2"/>
                      </a:solidFill>
                    </a:ln>
                    <a:effectLst/>
                  </c:spPr>
                </c:marker>
                <c:xVal>
                  <c:numRef>
                    <c:extLst>
                      <c:ext uri="{02D57815-91ED-43cb-92C2-25804820EDAC}">
                        <c15:formulaRef>
                          <c15:sqref>Blad1!$B$36:$B$42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Blad1!$D$36:$D$42</c15:sqref>
                        </c15:formulaRef>
                      </c:ext>
                    </c:extLst>
                    <c:numCache>
                      <c:formatCode>0.00</c:formatCode>
                      <c:ptCount val="7"/>
                      <c:pt idx="0">
                        <c:v>4.2169367824628212</c:v>
                      </c:pt>
                      <c:pt idx="1">
                        <c:v>4.3401792383632287</c:v>
                      </c:pt>
                      <c:pt idx="2">
                        <c:v>4.4608951082127923</c:v>
                      </c:pt>
                      <c:pt idx="3">
                        <c:v>4.5311491234890866</c:v>
                      </c:pt>
                      <c:pt idx="4">
                        <c:v>4.5768953842479254</c:v>
                      </c:pt>
                      <c:pt idx="5">
                        <c:v>4.5862627591727545</c:v>
                      </c:pt>
                    </c:numCache>
                  </c:numRef>
                </c:yVal>
                <c:smooth val="1"/>
              </c15:ser>
            </c15:filteredScatterSeries>
            <c15:filteredScatte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Blad1!$E$35</c15:sqref>
                        </c15:formulaRef>
                      </c:ext>
                    </c:extLst>
                    <c:strCache>
                      <c:ptCount val="1"/>
                      <c:pt idx="0">
                        <c:v>Hösten 2010</c:v>
                      </c:pt>
                    </c:strCache>
                  </c:strRef>
                </c:tx>
                <c:spPr>
                  <a:ln w="19050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3"/>
                    </a:solidFill>
                    <a:ln w="9525">
                      <a:solidFill>
                        <a:schemeClr val="accent3"/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Blad1!$B$36:$B$42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Blad1!$E$36:$E$42</c15:sqref>
                        </c15:formulaRef>
                      </c:ext>
                    </c:extLst>
                    <c:numCache>
                      <c:formatCode>0.00</c:formatCode>
                      <c:ptCount val="7"/>
                      <c:pt idx="0">
                        <c:v>4.7656850322551403</c:v>
                      </c:pt>
                      <c:pt idx="1">
                        <c:v>4.2198239465525589</c:v>
                      </c:pt>
                      <c:pt idx="2">
                        <c:v>4.5408459776872467</c:v>
                      </c:pt>
                      <c:pt idx="3">
                        <c:v>4.5860230881104469</c:v>
                      </c:pt>
                      <c:pt idx="4">
                        <c:v>4.6235677593443603</c:v>
                      </c:pt>
                      <c:pt idx="5">
                        <c:v>4.6241352952656412</c:v>
                      </c:pt>
                    </c:numCache>
                  </c:numRef>
                </c:yVal>
                <c:smooth val="1"/>
              </c15:ser>
            </c15:filteredScatterSeries>
            <c15:filteredScatte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Blad1!$G$35</c15:sqref>
                        </c15:formulaRef>
                      </c:ext>
                    </c:extLst>
                    <c:strCache>
                      <c:ptCount val="1"/>
                      <c:pt idx="0">
                        <c:v>Hösten 2011</c:v>
                      </c:pt>
                    </c:strCache>
                  </c:strRef>
                </c:tx>
                <c:spPr>
                  <a:ln w="19050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5"/>
                    </a:solidFill>
                    <a:ln w="9525">
                      <a:solidFill>
                        <a:schemeClr val="accent5"/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Blad1!$B$36:$B$42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Blad1!$G$36:$G$42</c15:sqref>
                        </c15:formulaRef>
                      </c:ext>
                    </c:extLst>
                    <c:numCache>
                      <c:formatCode>0.00</c:formatCode>
                      <c:ptCount val="7"/>
                      <c:pt idx="0">
                        <c:v>5.1096047388411669</c:v>
                      </c:pt>
                      <c:pt idx="1">
                        <c:v>3.9547076808111203</c:v>
                      </c:pt>
                      <c:pt idx="2">
                        <c:v>3.9969085725894526</c:v>
                      </c:pt>
                      <c:pt idx="3">
                        <c:v>4.4663032460867891</c:v>
                      </c:pt>
                      <c:pt idx="4">
                        <c:v>4.6902948393852339</c:v>
                      </c:pt>
                      <c:pt idx="5">
                        <c:v>4.7993896835996308</c:v>
                      </c:pt>
                      <c:pt idx="6">
                        <c:v>4.8582048278546619</c:v>
                      </c:pt>
                    </c:numCache>
                  </c:numRef>
                </c:yVal>
                <c:smooth val="1"/>
              </c15:ser>
            </c15:filteredScatterSeries>
            <c15:filteredScatte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Blad1!$I$35</c15:sqref>
                        </c15:formulaRef>
                      </c:ext>
                    </c:extLst>
                    <c:strCache>
                      <c:ptCount val="1"/>
                      <c:pt idx="0">
                        <c:v>Hösten 2012</c:v>
                      </c:pt>
                    </c:strCache>
                  </c:strRef>
                </c:tx>
                <c:spPr>
                  <a:ln w="19050" cap="rnd">
                    <a:solidFill>
                      <a:schemeClr val="accent1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1">
                        <a:lumMod val="60000"/>
                      </a:schemeClr>
                    </a:solidFill>
                    <a:ln w="9525">
                      <a:solidFill>
                        <a:schemeClr val="accent1">
                          <a:lumMod val="60000"/>
                        </a:schemeClr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Blad1!$B$36:$B$42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Blad1!$I$36:$I$42</c15:sqref>
                        </c15:formulaRef>
                      </c:ext>
                    </c:extLst>
                    <c:numCache>
                      <c:formatCode>0.00</c:formatCode>
                      <c:ptCount val="7"/>
                      <c:pt idx="0">
                        <c:v>5.1366522250525959</c:v>
                      </c:pt>
                      <c:pt idx="1">
                        <c:v>3.8326829160620912</c:v>
                      </c:pt>
                      <c:pt idx="2">
                        <c:v>3.2781585289936022</c:v>
                      </c:pt>
                      <c:pt idx="3">
                        <c:v>3.61958995544025</c:v>
                      </c:pt>
                      <c:pt idx="4">
                        <c:v>4.1461947992661896</c:v>
                      </c:pt>
                      <c:pt idx="5">
                        <c:v>4.4180580106053524</c:v>
                      </c:pt>
                      <c:pt idx="6">
                        <c:v>4.5101367924753166</c:v>
                      </c:pt>
                    </c:numCache>
                  </c:numRef>
                </c:yVal>
                <c:smooth val="1"/>
              </c15:ser>
            </c15:filteredScatterSeries>
            <c15:filteredScatter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Blad1!$K$35</c15:sqref>
                        </c15:formulaRef>
                      </c:ext>
                    </c:extLst>
                    <c:strCache>
                      <c:ptCount val="1"/>
                      <c:pt idx="0">
                        <c:v>Hösten 2013</c:v>
                      </c:pt>
                    </c:strCache>
                  </c:strRef>
                </c:tx>
                <c:spPr>
                  <a:ln w="19050" cap="rnd">
                    <a:solidFill>
                      <a:schemeClr val="accent3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3">
                        <a:lumMod val="60000"/>
                      </a:schemeClr>
                    </a:solidFill>
                    <a:ln w="9525">
                      <a:solidFill>
                        <a:schemeClr val="accent3">
                          <a:lumMod val="60000"/>
                        </a:schemeClr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Blad1!$B$36:$B$42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Blad1!$K$36:$K$42</c15:sqref>
                        </c15:formulaRef>
                      </c:ext>
                    </c:extLst>
                    <c:numCache>
                      <c:formatCode>0.00</c:formatCode>
                      <c:ptCount val="7"/>
                      <c:pt idx="1">
                        <c:v>3.9046516185548441</c:v>
                      </c:pt>
                      <c:pt idx="2">
                        <c:v>3.1772758598261897</c:v>
                      </c:pt>
                      <c:pt idx="3">
                        <c:v>2.8714308108358955</c:v>
                      </c:pt>
                      <c:pt idx="4">
                        <c:v>3.5878867765799294</c:v>
                      </c:pt>
                      <c:pt idx="5">
                        <c:v>3.9640295495305011</c:v>
                      </c:pt>
                      <c:pt idx="6">
                        <c:v>4.0673899421214355</c:v>
                      </c:pt>
                    </c:numCache>
                  </c:numRef>
                </c:yVal>
                <c:smooth val="1"/>
              </c15:ser>
            </c15:filteredScatterSeries>
            <c15:filteredScatter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Blad1!$M$35</c15:sqref>
                        </c15:formulaRef>
                      </c:ext>
                    </c:extLst>
                    <c:strCache>
                      <c:ptCount val="1"/>
                      <c:pt idx="0">
                        <c:v>Hösten 2014</c:v>
                      </c:pt>
                    </c:strCache>
                  </c:strRef>
                </c:tx>
                <c:spPr>
                  <a:ln w="19050" cap="rnd">
                    <a:solidFill>
                      <a:schemeClr val="accent5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5">
                        <a:lumMod val="60000"/>
                      </a:schemeClr>
                    </a:solidFill>
                    <a:ln w="9525">
                      <a:solidFill>
                        <a:schemeClr val="accent5">
                          <a:lumMod val="60000"/>
                        </a:schemeClr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Blad1!$B$36:$B$42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Blad1!$M$36:$M$42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2" formatCode="0.00">
                        <c:v>3.3653449339688057</c:v>
                      </c:pt>
                      <c:pt idx="3" formatCode="0.00">
                        <c:v>3.2785670295658154</c:v>
                      </c:pt>
                      <c:pt idx="4" formatCode="0.00">
                        <c:v>3.3129338779085638</c:v>
                      </c:pt>
                      <c:pt idx="5" formatCode="0.00">
                        <c:v>3.8469950630585448</c:v>
                      </c:pt>
                      <c:pt idx="6" formatCode="0.00">
                        <c:v>4.0401200724945241</c:v>
                      </c:pt>
                    </c:numCache>
                  </c:numRef>
                </c:yVal>
                <c:smooth val="1"/>
              </c15:ser>
            </c15:filteredScatterSeries>
            <c15:filteredScatterSeries>
              <c15:ser>
                <c:idx val="12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Blad1!$O$35</c15:sqref>
                        </c15:formulaRef>
                      </c:ext>
                    </c:extLst>
                    <c:strCache>
                      <c:ptCount val="1"/>
                      <c:pt idx="0">
                        <c:v>Hösten 2015</c:v>
                      </c:pt>
                    </c:strCache>
                  </c:strRef>
                </c:tx>
                <c:spPr>
                  <a:ln w="19050" cap="rnd">
                    <a:solidFill>
                      <a:schemeClr val="accent1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1">
                        <a:lumMod val="80000"/>
                        <a:lumOff val="20000"/>
                      </a:schemeClr>
                    </a:solidFill>
                    <a:ln w="9525">
                      <a:solidFill>
                        <a:schemeClr val="accent1">
                          <a:lumMod val="80000"/>
                          <a:lumOff val="20000"/>
                        </a:schemeClr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Blad1!$B$36:$B$42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Blad1!$O$36:$O$42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3" formatCode="0.00">
                        <c:v>3.3078085231401655</c:v>
                      </c:pt>
                      <c:pt idx="4" formatCode="0.00">
                        <c:v>3.4284462479913014</c:v>
                      </c:pt>
                      <c:pt idx="5" formatCode="0.00">
                        <c:v>3.1226852544267825</c:v>
                      </c:pt>
                      <c:pt idx="6" formatCode="0.00">
                        <c:v>3.5596946659873785</c:v>
                      </c:pt>
                    </c:numCache>
                  </c:numRef>
                </c:yVal>
                <c:smooth val="1"/>
              </c15:ser>
            </c15:filteredScatterSeries>
          </c:ext>
        </c:extLst>
      </c:scatterChart>
      <c:valAx>
        <c:axId val="1036286800"/>
        <c:scaling>
          <c:orientation val="minMax"/>
          <c:max val="2016"/>
          <c:min val="2010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v-SE"/>
          </a:p>
        </c:txPr>
        <c:crossAx val="1036287976"/>
        <c:crosses val="autoZero"/>
        <c:crossBetween val="midCat"/>
      </c:valAx>
      <c:valAx>
        <c:axId val="1036287976"/>
        <c:scaling>
          <c:orientation val="minMax"/>
          <c:min val="3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sv-SE"/>
                  <a:t>Årlig procentuell förändring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v-SE"/>
          </a:p>
        </c:txPr>
        <c:crossAx val="103628680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2499578453929417"/>
          <c:y val="3.4708793395785864E-2"/>
          <c:w val="0.61477392154952637"/>
          <c:h val="0.75542545905774494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Sheet1!$C$1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B4ADA6"/>
            </a:solidFill>
            <a:ln w="9457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Sheet1!$A$2:$A$9</c:f>
              <c:strCache>
                <c:ptCount val="8"/>
                <c:pt idx="0">
                  <c:v>Övrigt </c:v>
                </c:pt>
                <c:pt idx="1">
                  <c:v>Kartong f förp.</c:v>
                </c:pt>
                <c:pt idx="2">
                  <c:v>Wellpappmaterial</c:v>
                </c:pt>
                <c:pt idx="3">
                  <c:v>Förpackningspapper</c:v>
                </c:pt>
                <c:pt idx="4">
                  <c:v>Mjukpapper</c:v>
                </c:pt>
                <c:pt idx="5">
                  <c:v>Träfritt tryckpapper</c:v>
                </c:pt>
                <c:pt idx="6">
                  <c:v>Trähaltigt tryckpapper</c:v>
                </c:pt>
                <c:pt idx="7">
                  <c:v>Tidningspapper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56</c:v>
                </c:pt>
                <c:pt idx="1">
                  <c:v>2393</c:v>
                </c:pt>
                <c:pt idx="2">
                  <c:v>1886</c:v>
                </c:pt>
                <c:pt idx="3">
                  <c:v>926</c:v>
                </c:pt>
                <c:pt idx="4">
                  <c:v>201</c:v>
                </c:pt>
                <c:pt idx="5">
                  <c:v>1139</c:v>
                </c:pt>
                <c:pt idx="6">
                  <c:v>1768</c:v>
                </c:pt>
                <c:pt idx="7">
                  <c:v>959</c:v>
                </c:pt>
              </c:numCache>
            </c:numRef>
          </c:val>
        </c:ser>
        <c:ser>
          <c:idx val="1"/>
          <c:order val="1"/>
          <c:tx>
            <c:strRef>
              <c:f>Sheet1!$B$1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318944"/>
            </a:solidFill>
            <a:ln w="9457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Sheet1!$A$2:$A$9</c:f>
              <c:strCache>
                <c:ptCount val="8"/>
                <c:pt idx="0">
                  <c:v>Övrigt </c:v>
                </c:pt>
                <c:pt idx="1">
                  <c:v>Kartong f förp.</c:v>
                </c:pt>
                <c:pt idx="2">
                  <c:v>Wellpappmaterial</c:v>
                </c:pt>
                <c:pt idx="3">
                  <c:v>Förpackningspapper</c:v>
                </c:pt>
                <c:pt idx="4">
                  <c:v>Mjukpapper</c:v>
                </c:pt>
                <c:pt idx="5">
                  <c:v>Träfritt tryckpapper</c:v>
                </c:pt>
                <c:pt idx="6">
                  <c:v>Trähaltigt tryckpapper</c:v>
                </c:pt>
                <c:pt idx="7">
                  <c:v>Tidningspapper</c:v>
                </c:pt>
              </c:strCache>
            </c:strRef>
          </c:cat>
          <c:val>
            <c:numRef>
              <c:f>Sheet1!$B$2:$B$9</c:f>
              <c:numCache>
                <c:formatCode>0.0</c:formatCode>
                <c:ptCount val="8"/>
                <c:pt idx="0">
                  <c:v>54</c:v>
                </c:pt>
                <c:pt idx="1">
                  <c:v>2477</c:v>
                </c:pt>
                <c:pt idx="2">
                  <c:v>1945</c:v>
                </c:pt>
                <c:pt idx="3">
                  <c:v>897</c:v>
                </c:pt>
                <c:pt idx="4">
                  <c:v>202</c:v>
                </c:pt>
                <c:pt idx="5">
                  <c:v>1064</c:v>
                </c:pt>
                <c:pt idx="6">
                  <c:v>1707</c:v>
                </c:pt>
                <c:pt idx="7">
                  <c:v>945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27627536"/>
        <c:axId val="1127626752"/>
      </c:barChart>
      <c:catAx>
        <c:axId val="112762753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366">
            <a:noFill/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defRPr>
            </a:pPr>
            <a:endParaRPr lang="sv-SE"/>
          </a:p>
        </c:txPr>
        <c:crossAx val="112762675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127626752"/>
        <c:scaling>
          <c:orientation val="minMax"/>
          <c:min val="0"/>
        </c:scaling>
        <c:delete val="0"/>
        <c:axPos val="b"/>
        <c:majorGridlines>
          <c:spPr>
            <a:ln w="9457">
              <a:solidFill>
                <a:srgbClr val="C0C0C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600" b="0" i="0" u="none" strike="noStrike" baseline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</a:defRPr>
                </a:pPr>
                <a:r>
                  <a:rPr lang="sv-S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1 000 </a:t>
                </a:r>
                <a:r>
                  <a:rPr lang="sv-SE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ton</a:t>
                </a:r>
              </a:p>
            </c:rich>
          </c:tx>
          <c:layout>
            <c:manualLayout>
              <c:xMode val="edge"/>
              <c:yMode val="edge"/>
              <c:x val="0.86904268680489738"/>
              <c:y val="0.90293505383926875"/>
            </c:manualLayout>
          </c:layout>
          <c:overlay val="0"/>
          <c:spPr>
            <a:noFill/>
            <a:ln w="18909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7091">
            <a:noFill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sv-SE"/>
          </a:p>
        </c:txPr>
        <c:crossAx val="1127627536"/>
        <c:crosses val="autoZero"/>
        <c:crossBetween val="between"/>
      </c:valAx>
      <c:spPr>
        <a:noFill/>
        <a:ln w="25386">
          <a:noFill/>
        </a:ln>
      </c:spPr>
    </c:plotArea>
    <c:legend>
      <c:legendPos val="r"/>
      <c:layout>
        <c:manualLayout>
          <c:xMode val="edge"/>
          <c:yMode val="edge"/>
          <c:x val="0.28667208595537674"/>
          <c:y val="0.92257456676908267"/>
          <c:w val="0.27725855429293605"/>
          <c:h val="5.7523781863971592E-2"/>
        </c:manualLayout>
      </c:layout>
      <c:overlay val="0"/>
      <c:spPr>
        <a:noFill/>
        <a:ln w="18909">
          <a:noFill/>
        </a:ln>
      </c:spPr>
      <c:txPr>
        <a:bodyPr/>
        <a:lstStyle/>
        <a:p>
          <a:pPr>
            <a:defRPr sz="1600" b="0" i="0" u="none" strike="noStrike" baseline="0">
              <a:solidFill>
                <a:schemeClr val="tx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00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sv-SE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73762971266971"/>
          <c:y val="0.11114965155217668"/>
          <c:w val="0.84031631315675848"/>
          <c:h val="0.77059349262376686"/>
        </c:manualLayout>
      </c:layout>
      <c:lineChart>
        <c:grouping val="standard"/>
        <c:varyColors val="0"/>
        <c:ser>
          <c:idx val="0"/>
          <c:order val="0"/>
          <c:spPr>
            <a:ln>
              <a:solidFill>
                <a:srgbClr val="308021"/>
              </a:solidFill>
            </a:ln>
          </c:spPr>
          <c:marker>
            <c:symbol val="none"/>
          </c:marker>
          <c:cat>
            <c:numRef>
              <c:f>'papper EU'!$A$43:$A$164</c:f>
              <c:numCache>
                <c:formatCode>General</c:formatCode>
                <c:ptCount val="122"/>
                <c:pt idx="0">
                  <c:v>2006</c:v>
                </c:pt>
                <c:pt idx="12">
                  <c:v>2007</c:v>
                </c:pt>
                <c:pt idx="24">
                  <c:v>2008</c:v>
                </c:pt>
                <c:pt idx="36">
                  <c:v>2009</c:v>
                </c:pt>
                <c:pt idx="48">
                  <c:v>2010</c:v>
                </c:pt>
                <c:pt idx="60">
                  <c:v>2011</c:v>
                </c:pt>
                <c:pt idx="72">
                  <c:v>2012</c:v>
                </c:pt>
                <c:pt idx="84">
                  <c:v>2013</c:v>
                </c:pt>
                <c:pt idx="96">
                  <c:v>2014</c:v>
                </c:pt>
                <c:pt idx="108">
                  <c:v>2015</c:v>
                </c:pt>
                <c:pt idx="120">
                  <c:v>2016</c:v>
                </c:pt>
              </c:numCache>
            </c:numRef>
          </c:cat>
          <c:val>
            <c:numRef>
              <c:f>'papper EU'!$C$43:$C$164</c:f>
              <c:numCache>
                <c:formatCode>#,##0</c:formatCode>
                <c:ptCount val="122"/>
                <c:pt idx="0">
                  <c:v>7515033</c:v>
                </c:pt>
                <c:pt idx="1">
                  <c:v>7536674</c:v>
                </c:pt>
                <c:pt idx="2">
                  <c:v>7594089</c:v>
                </c:pt>
                <c:pt idx="3">
                  <c:v>7583031</c:v>
                </c:pt>
                <c:pt idx="4">
                  <c:v>7630193</c:v>
                </c:pt>
                <c:pt idx="5">
                  <c:v>7588428</c:v>
                </c:pt>
                <c:pt idx="6">
                  <c:v>7576946</c:v>
                </c:pt>
                <c:pt idx="7">
                  <c:v>7584697</c:v>
                </c:pt>
                <c:pt idx="8">
                  <c:v>7581094</c:v>
                </c:pt>
                <c:pt idx="9">
                  <c:v>7611899</c:v>
                </c:pt>
                <c:pt idx="10">
                  <c:v>7638731</c:v>
                </c:pt>
                <c:pt idx="11">
                  <c:v>7639452</c:v>
                </c:pt>
                <c:pt idx="12">
                  <c:v>7674270</c:v>
                </c:pt>
                <c:pt idx="13">
                  <c:v>7701364</c:v>
                </c:pt>
                <c:pt idx="14">
                  <c:v>7705524</c:v>
                </c:pt>
                <c:pt idx="15">
                  <c:v>7708391</c:v>
                </c:pt>
                <c:pt idx="16">
                  <c:v>7685981</c:v>
                </c:pt>
                <c:pt idx="17">
                  <c:v>7665397</c:v>
                </c:pt>
                <c:pt idx="18">
                  <c:v>7660643</c:v>
                </c:pt>
                <c:pt idx="19">
                  <c:v>7658575</c:v>
                </c:pt>
                <c:pt idx="20">
                  <c:v>7620755</c:v>
                </c:pt>
                <c:pt idx="21">
                  <c:v>7645367</c:v>
                </c:pt>
                <c:pt idx="22">
                  <c:v>7623330</c:v>
                </c:pt>
                <c:pt idx="23">
                  <c:v>7591534</c:v>
                </c:pt>
                <c:pt idx="24">
                  <c:v>7601402</c:v>
                </c:pt>
                <c:pt idx="25">
                  <c:v>7617107</c:v>
                </c:pt>
                <c:pt idx="26">
                  <c:v>7544274</c:v>
                </c:pt>
                <c:pt idx="27">
                  <c:v>7610906</c:v>
                </c:pt>
                <c:pt idx="28">
                  <c:v>7562197</c:v>
                </c:pt>
                <c:pt idx="29">
                  <c:v>7572301</c:v>
                </c:pt>
                <c:pt idx="30">
                  <c:v>7564904</c:v>
                </c:pt>
                <c:pt idx="31">
                  <c:v>7515525</c:v>
                </c:pt>
                <c:pt idx="32">
                  <c:v>7554545</c:v>
                </c:pt>
                <c:pt idx="33">
                  <c:v>7520148</c:v>
                </c:pt>
                <c:pt idx="34">
                  <c:v>7446689</c:v>
                </c:pt>
                <c:pt idx="35">
                  <c:v>7468056</c:v>
                </c:pt>
                <c:pt idx="36">
                  <c:v>7369190</c:v>
                </c:pt>
                <c:pt idx="37">
                  <c:v>7284552</c:v>
                </c:pt>
                <c:pt idx="38">
                  <c:v>7262072</c:v>
                </c:pt>
                <c:pt idx="39">
                  <c:v>7163076</c:v>
                </c:pt>
                <c:pt idx="40">
                  <c:v>7123793</c:v>
                </c:pt>
                <c:pt idx="41">
                  <c:v>7087171</c:v>
                </c:pt>
                <c:pt idx="42">
                  <c:v>7080195</c:v>
                </c:pt>
                <c:pt idx="43">
                  <c:v>7040813</c:v>
                </c:pt>
                <c:pt idx="44">
                  <c:v>6997338</c:v>
                </c:pt>
                <c:pt idx="45">
                  <c:v>6949450</c:v>
                </c:pt>
                <c:pt idx="46">
                  <c:v>6957855</c:v>
                </c:pt>
                <c:pt idx="47">
                  <c:v>6916613</c:v>
                </c:pt>
                <c:pt idx="48">
                  <c:v>6901772</c:v>
                </c:pt>
                <c:pt idx="49">
                  <c:v>6922293</c:v>
                </c:pt>
                <c:pt idx="50">
                  <c:v>7009871</c:v>
                </c:pt>
                <c:pt idx="51">
                  <c:v>7038104</c:v>
                </c:pt>
                <c:pt idx="52">
                  <c:v>7043622</c:v>
                </c:pt>
                <c:pt idx="53">
                  <c:v>7072920</c:v>
                </c:pt>
                <c:pt idx="54">
                  <c:v>7076085</c:v>
                </c:pt>
                <c:pt idx="55">
                  <c:v>7117515</c:v>
                </c:pt>
                <c:pt idx="56">
                  <c:v>7139845</c:v>
                </c:pt>
                <c:pt idx="57">
                  <c:v>7158359</c:v>
                </c:pt>
                <c:pt idx="58">
                  <c:v>7196478</c:v>
                </c:pt>
                <c:pt idx="59">
                  <c:v>7240659</c:v>
                </c:pt>
                <c:pt idx="60">
                  <c:v>7269808</c:v>
                </c:pt>
                <c:pt idx="61">
                  <c:v>7275304</c:v>
                </c:pt>
                <c:pt idx="62">
                  <c:v>7245783</c:v>
                </c:pt>
                <c:pt idx="63">
                  <c:v>7230949</c:v>
                </c:pt>
                <c:pt idx="64">
                  <c:v>7283814</c:v>
                </c:pt>
                <c:pt idx="65">
                  <c:v>7257096</c:v>
                </c:pt>
                <c:pt idx="66">
                  <c:v>7218037</c:v>
                </c:pt>
                <c:pt idx="67">
                  <c:v>7225513</c:v>
                </c:pt>
                <c:pt idx="68">
                  <c:v>7192046</c:v>
                </c:pt>
                <c:pt idx="69">
                  <c:v>7141602</c:v>
                </c:pt>
                <c:pt idx="70">
                  <c:v>7104190</c:v>
                </c:pt>
                <c:pt idx="71">
                  <c:v>7026807</c:v>
                </c:pt>
                <c:pt idx="72">
                  <c:v>7020393</c:v>
                </c:pt>
                <c:pt idx="73">
                  <c:v>7033172</c:v>
                </c:pt>
                <c:pt idx="74">
                  <c:v>7010338</c:v>
                </c:pt>
                <c:pt idx="75">
                  <c:v>7023745</c:v>
                </c:pt>
                <c:pt idx="76">
                  <c:v>7029938</c:v>
                </c:pt>
                <c:pt idx="77">
                  <c:v>7016484</c:v>
                </c:pt>
                <c:pt idx="78">
                  <c:v>7034819</c:v>
                </c:pt>
                <c:pt idx="79">
                  <c:v>7037926</c:v>
                </c:pt>
                <c:pt idx="80">
                  <c:v>7002132</c:v>
                </c:pt>
                <c:pt idx="81">
                  <c:v>7043016</c:v>
                </c:pt>
                <c:pt idx="82">
                  <c:v>7043673</c:v>
                </c:pt>
                <c:pt idx="83">
                  <c:v>7010453</c:v>
                </c:pt>
                <c:pt idx="84">
                  <c:v>7057385</c:v>
                </c:pt>
                <c:pt idx="85">
                  <c:v>7051619</c:v>
                </c:pt>
                <c:pt idx="86">
                  <c:v>7017630</c:v>
                </c:pt>
                <c:pt idx="87">
                  <c:v>7018622</c:v>
                </c:pt>
                <c:pt idx="88">
                  <c:v>6982822</c:v>
                </c:pt>
                <c:pt idx="89">
                  <c:v>6924162</c:v>
                </c:pt>
                <c:pt idx="90">
                  <c:v>6901403</c:v>
                </c:pt>
                <c:pt idx="91">
                  <c:v>6847259</c:v>
                </c:pt>
                <c:pt idx="92">
                  <c:v>6825956</c:v>
                </c:pt>
                <c:pt idx="93">
                  <c:v>6794788</c:v>
                </c:pt>
                <c:pt idx="94">
                  <c:v>6746599</c:v>
                </c:pt>
                <c:pt idx="95">
                  <c:v>6727767</c:v>
                </c:pt>
                <c:pt idx="96">
                  <c:v>6681864</c:v>
                </c:pt>
                <c:pt idx="97">
                  <c:v>6655903</c:v>
                </c:pt>
                <c:pt idx="98">
                  <c:v>6629804</c:v>
                </c:pt>
                <c:pt idx="99">
                  <c:v>6591090</c:v>
                </c:pt>
                <c:pt idx="100">
                  <c:v>6520997</c:v>
                </c:pt>
                <c:pt idx="101">
                  <c:v>6509452</c:v>
                </c:pt>
                <c:pt idx="102">
                  <c:v>6478092</c:v>
                </c:pt>
                <c:pt idx="103">
                  <c:v>6440104</c:v>
                </c:pt>
                <c:pt idx="104">
                  <c:v>6453505</c:v>
                </c:pt>
                <c:pt idx="105">
                  <c:v>6440902</c:v>
                </c:pt>
                <c:pt idx="106">
                  <c:v>6401435</c:v>
                </c:pt>
                <c:pt idx="107">
                  <c:v>6406409</c:v>
                </c:pt>
                <c:pt idx="108">
                  <c:v>6368245</c:v>
                </c:pt>
                <c:pt idx="109">
                  <c:v>6358335</c:v>
                </c:pt>
                <c:pt idx="110" formatCode="General">
                  <c:v>6376113</c:v>
                </c:pt>
                <c:pt idx="111" formatCode="General">
                  <c:v>6364181</c:v>
                </c:pt>
                <c:pt idx="112" formatCode="General">
                  <c:v>6351264</c:v>
                </c:pt>
                <c:pt idx="113" formatCode="General">
                  <c:v>6400638</c:v>
                </c:pt>
                <c:pt idx="114" formatCode="General">
                  <c:v>6438291</c:v>
                </c:pt>
                <c:pt idx="115" formatCode="General">
                  <c:v>6459230</c:v>
                </c:pt>
                <c:pt idx="116" formatCode="General">
                  <c:v>6493743</c:v>
                </c:pt>
                <c:pt idx="117" formatCode="General">
                  <c:v>6486442</c:v>
                </c:pt>
                <c:pt idx="118" formatCode="General">
                  <c:v>6533486</c:v>
                </c:pt>
                <c:pt idx="119" formatCode="General">
                  <c:v>6547334</c:v>
                </c:pt>
                <c:pt idx="120" formatCode="General">
                  <c:v>6515085</c:v>
                </c:pt>
                <c:pt idx="121" formatCode="General">
                  <c:v>6510497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27628320"/>
        <c:axId val="1127628712"/>
      </c:lineChart>
      <c:catAx>
        <c:axId val="1127628320"/>
        <c:scaling>
          <c:orientation val="minMax"/>
        </c:scaling>
        <c:delete val="0"/>
        <c:axPos val="b"/>
        <c:minorGridlines/>
        <c:numFmt formatCode="General" sourceLinked="1"/>
        <c:majorTickMark val="out"/>
        <c:minorTickMark val="none"/>
        <c:tickLblPos val="nextTo"/>
        <c:txPr>
          <a:bodyPr rot="0"/>
          <a:lstStyle/>
          <a:p>
            <a:pPr>
              <a:defRPr/>
            </a:pPr>
            <a:endParaRPr lang="sv-SE"/>
          </a:p>
        </c:txPr>
        <c:crossAx val="1127628712"/>
        <c:crosses val="autoZero"/>
        <c:auto val="1"/>
        <c:lblAlgn val="ctr"/>
        <c:lblOffset val="100"/>
        <c:tickLblSkip val="6"/>
        <c:tickMarkSkip val="12"/>
        <c:noMultiLvlLbl val="0"/>
      </c:catAx>
      <c:valAx>
        <c:axId val="1127628712"/>
        <c:scaling>
          <c:orientation val="minMax"/>
          <c:max val="8000000"/>
          <c:min val="6000000"/>
        </c:scaling>
        <c:delete val="0"/>
        <c:axPos val="l"/>
        <c:majorGridlines/>
        <c:numFmt formatCode="#,##0.0" sourceLinked="0"/>
        <c:majorTickMark val="out"/>
        <c:minorTickMark val="none"/>
        <c:tickLblPos val="nextTo"/>
        <c:crossAx val="1127628320"/>
        <c:crosses val="autoZero"/>
        <c:crossBetween val="between"/>
        <c:majorUnit val="500000"/>
        <c:dispUnits>
          <c:builtInUnit val="millions"/>
          <c:dispUnitsLbl>
            <c:layout>
              <c:manualLayout>
                <c:xMode val="edge"/>
                <c:yMode val="edge"/>
                <c:x val="1.546382469914687E-3"/>
                <c:y val="0.38056485488735109"/>
              </c:manualLayout>
            </c:layout>
            <c:tx>
              <c:rich>
                <a:bodyPr/>
                <a:lstStyle/>
                <a:p>
                  <a:pPr>
                    <a:defRPr sz="1400" b="0"/>
                  </a:pPr>
                  <a:r>
                    <a:rPr lang="sv-SE" sz="1400" b="0"/>
                    <a:t>Miljoner ton</a:t>
                  </a:r>
                </a:p>
              </c:rich>
            </c:tx>
          </c:dispUnitsLbl>
        </c:dispUnits>
      </c:valAx>
      <c:spPr>
        <a:ln>
          <a:solidFill>
            <a:schemeClr val="tx1">
              <a:lumMod val="50000"/>
              <a:lumOff val="50000"/>
            </a:schemeClr>
          </a:solidFill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latin typeface="Arial" pitchFamily="34" charset="0"/>
          <a:cs typeface="Arial" pitchFamily="34" charset="0"/>
        </a:defRPr>
      </a:pPr>
      <a:endParaRPr lang="sv-SE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31065479560153"/>
          <c:y val="0.11182548047583701"/>
          <c:w val="0.57478908273720675"/>
          <c:h val="0.81334326319157224"/>
        </c:manualLayout>
      </c:layout>
      <c:doughnutChart>
        <c:varyColors val="1"/>
        <c:ser>
          <c:idx val="0"/>
          <c:order val="0"/>
          <c:spPr>
            <a:ln>
              <a:noFill/>
            </a:ln>
            <a:effectLst/>
            <a:scene3d>
              <a:camera prst="orthographicFront"/>
              <a:lightRig rig="brightRoom" dir="t"/>
            </a:scene3d>
            <a:sp3d prstMaterial="flat">
              <a:contourClr>
                <a:srgbClr val="000000"/>
              </a:contourClr>
            </a:sp3d>
          </c:spPr>
          <c:dPt>
            <c:idx val="0"/>
            <c:bubble3D val="0"/>
            <c:spPr>
              <a:solidFill>
                <a:srgbClr val="31894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rgbClr val="93B379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contourClr>
                  <a:srgbClr val="000000"/>
                </a:contourClr>
              </a:sp3d>
            </c:spPr>
          </c:dPt>
          <c:dPt>
            <c:idx val="2"/>
            <c:bubble3D val="0"/>
            <c:spPr>
              <a:solidFill>
                <a:srgbClr val="4F614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contourClr>
                  <a:srgbClr val="000000"/>
                </a:contourClr>
              </a:sp3d>
            </c:spPr>
          </c:dPt>
          <c:dPt>
            <c:idx val="3"/>
            <c:bubble3D val="0"/>
            <c:spPr>
              <a:solidFill>
                <a:srgbClr val="85AB0D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contourClr>
                  <a:srgbClr val="000000"/>
                </a:contourClr>
              </a:sp3d>
            </c:spPr>
          </c:dPt>
          <c:dPt>
            <c:idx val="4"/>
            <c:bubble3D val="0"/>
            <c:spPr>
              <a:solidFill>
                <a:srgbClr val="ADA10B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contourClr>
                  <a:srgbClr val="000000"/>
                </a:contourClr>
              </a:sp3d>
            </c:spPr>
          </c:dPt>
          <c:dPt>
            <c:idx val="5"/>
            <c:bubble3D val="0"/>
            <c:spPr>
              <a:solidFill>
                <a:srgbClr val="66B006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contourClr>
                  <a:srgbClr val="000000"/>
                </a:contourClr>
              </a:sp3d>
            </c:spPr>
          </c:dPt>
          <c:dPt>
            <c:idx val="6"/>
            <c:bubble3D val="0"/>
            <c:spPr>
              <a:solidFill>
                <a:srgbClr val="FF813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contourClr>
                  <a:srgbClr val="000000"/>
                </a:contourClr>
              </a:sp3d>
            </c:spPr>
          </c:dPt>
          <c:dPt>
            <c:idx val="7"/>
            <c:bubble3D val="0"/>
            <c:spPr>
              <a:solidFill>
                <a:srgbClr val="65625E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contourClr>
                  <a:srgbClr val="000000"/>
                </a:contourClr>
              </a:sp3d>
            </c:spPr>
          </c:dPt>
          <c:dPt>
            <c:idx val="8"/>
            <c:bubble3D val="0"/>
            <c:spPr>
              <a:solidFill>
                <a:srgbClr val="51635D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contourClr>
                  <a:srgbClr val="000000"/>
                </a:contourClr>
              </a:sp3d>
            </c:spPr>
          </c:dPt>
          <c:dPt>
            <c:idx val="9"/>
            <c:bubble3D val="0"/>
            <c:spPr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0.1111111111111111"/>
                  <c:y val="-0.12639693248942485"/>
                </c:manualLayout>
              </c:layout>
              <c:tx>
                <c:rich>
                  <a:bodyPr/>
                  <a:lstStyle/>
                  <a:p>
                    <a:fld id="{4C42A28E-4FB5-43CC-B438-BE8A3908068D}" type="CATEGORYNAME">
                      <a:rPr lang="en-US"/>
                      <a:pPr/>
                      <a:t>[KATEGORINAMN]</a:t>
                    </a:fld>
                    <a:r>
                      <a:rPr lang="en-US" baseline="0"/>
                      <a:t> </a:t>
                    </a:r>
                    <a:fld id="{C5B63DC4-932D-462A-AFB5-91AA48E0901D}" type="PERCENTAGE">
                      <a:rPr lang="en-US" baseline="0"/>
                      <a:pPr/>
                      <a:t>[PROCENT]</a:t>
                    </a:fld>
                    <a:endParaRPr lang="en-US" baseline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0.15686274509803921"/>
                  <c:y val="-9.248556035811574E-3"/>
                </c:manualLayout>
              </c:layout>
              <c:tx>
                <c:rich>
                  <a:bodyPr/>
                  <a:lstStyle/>
                  <a:p>
                    <a:fld id="{F89104C7-1741-41C8-AD15-ECE0CB1E3744}" type="CATEGORYNAME">
                      <a:rPr lang="en-US"/>
                      <a:pPr/>
                      <a:t>[KATEGORINAMN]</a:t>
                    </a:fld>
                    <a:r>
                      <a:rPr lang="en-US" baseline="0"/>
                      <a:t> </a:t>
                    </a:r>
                    <a:fld id="{679CFC85-DFAF-41A8-AF01-9761C5939E2A}" type="PERCENTAGE">
                      <a:rPr lang="en-US" baseline="0"/>
                      <a:pPr/>
                      <a:t>[PROCENT]</a:t>
                    </a:fld>
                    <a:endParaRPr lang="en-US" baseline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0.20043572984749455"/>
                  <c:y val="0.1017341163939272"/>
                </c:manualLayout>
              </c:layout>
              <c:tx>
                <c:rich>
                  <a:bodyPr/>
                  <a:lstStyle/>
                  <a:p>
                    <a:fld id="{EE850298-8EA7-4E6B-BC42-6DB2AE741290}" type="CATEGORYNAME">
                      <a:rPr lang="en-US"/>
                      <a:pPr/>
                      <a:t>[KATEGORINAMN]</a:t>
                    </a:fld>
                    <a:r>
                      <a:rPr lang="en-US" baseline="0"/>
                      <a:t> </a:t>
                    </a:r>
                    <a:fld id="{36EB6CF7-D3C6-4B9D-9FB4-62AE9BE14E1C}" type="PERCENTAGE">
                      <a:rPr lang="en-US" baseline="0"/>
                      <a:pPr/>
                      <a:t>[PROCENT]</a:t>
                    </a:fld>
                    <a:endParaRPr lang="en-US" baseline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0.13943355119825709"/>
                  <c:y val="0.12331408047748765"/>
                </c:manualLayout>
              </c:layout>
              <c:tx>
                <c:rich>
                  <a:bodyPr/>
                  <a:lstStyle/>
                  <a:p>
                    <a:fld id="{D16042FD-1604-4100-A97E-A76250EEF5F1}" type="CATEGORYNAME">
                      <a:rPr lang="en-US"/>
                      <a:pPr/>
                      <a:t>[KATEGORINAMN]</a:t>
                    </a:fld>
                    <a:r>
                      <a:rPr lang="en-US" baseline="0"/>
                      <a:t> </a:t>
                    </a:r>
                    <a:fld id="{411A15AB-0F90-47EE-B4E9-55855FABEC4E}" type="PERCENTAGE">
                      <a:rPr lang="en-US" baseline="0"/>
                      <a:pPr/>
                      <a:t>[PROCENT]</a:t>
                    </a:fld>
                    <a:endParaRPr lang="en-US" baseline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5.2287581699346324E-2"/>
                  <c:y val="0.15414260059685947"/>
                </c:manualLayout>
              </c:layout>
              <c:tx>
                <c:rich>
                  <a:bodyPr/>
                  <a:lstStyle/>
                  <a:p>
                    <a:fld id="{6256162D-4BCC-4753-A351-5638571BE5F8}" type="CATEGORYNAME">
                      <a:rPr lang="en-US"/>
                      <a:pPr/>
                      <a:t>[KATEGORINAMN]</a:t>
                    </a:fld>
                    <a:r>
                      <a:rPr lang="en-US" baseline="0"/>
                      <a:t> </a:t>
                    </a:r>
                    <a:fld id="{C660D5CA-CDFE-4FEE-A6CA-D1CB261FD417}" type="PERCENTAGE">
                      <a:rPr lang="en-US" baseline="0"/>
                      <a:pPr/>
                      <a:t>[PROCENT]</a:t>
                    </a:fld>
                    <a:endParaRPr lang="en-US" baseline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5"/>
              <c:layout>
                <c:manualLayout>
                  <c:x val="-0.15686274509803924"/>
                  <c:y val="9.2485560358115629E-2"/>
                </c:manualLayout>
              </c:layout>
              <c:tx>
                <c:rich>
                  <a:bodyPr/>
                  <a:lstStyle/>
                  <a:p>
                    <a:fld id="{AEF242FC-01DE-48C7-9F99-2A9137019F47}" type="CATEGORYNAME">
                      <a:rPr lang="en-US"/>
                      <a:pPr/>
                      <a:t>[KATEGORINAMN]</a:t>
                    </a:fld>
                    <a:r>
                      <a:rPr lang="en-US" baseline="0"/>
                      <a:t> </a:t>
                    </a:r>
                    <a:fld id="{91861466-960B-4E23-8EE7-4ED4E22BE3F1}" type="PERCENTAGE">
                      <a:rPr lang="en-US" baseline="0"/>
                      <a:pPr/>
                      <a:t>[PROCENT]</a:t>
                    </a:fld>
                    <a:endParaRPr lang="en-US" baseline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6"/>
              <c:layout>
                <c:manualLayout>
                  <c:x val="-0.18518518518518517"/>
                  <c:y val="-5.6518300647949864E-17"/>
                </c:manualLayout>
              </c:layout>
              <c:tx>
                <c:rich>
                  <a:bodyPr/>
                  <a:lstStyle/>
                  <a:p>
                    <a:fld id="{C1D46FAE-8311-4D39-8FFF-07E0DD7FCD0C}" type="CATEGORYNAME">
                      <a:rPr lang="en-US"/>
                      <a:pPr/>
                      <a:t>[KATEGORINAMN]</a:t>
                    </a:fld>
                    <a:r>
                      <a:rPr lang="en-US" baseline="0"/>
                      <a:t> </a:t>
                    </a:r>
                    <a:fld id="{3AE2EDBF-B5A7-49DB-BE51-127F776F7C4F}" type="PERCENTAGE">
                      <a:rPr lang="en-US" baseline="0"/>
                      <a:pPr/>
                      <a:t>[PROCENT]</a:t>
                    </a:fld>
                    <a:endParaRPr lang="en-US" baseline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7"/>
              <c:layout>
                <c:manualLayout>
                  <c:x val="-0.16993464052287582"/>
                  <c:y val="-7.398844828649262E-2"/>
                </c:manualLayout>
              </c:layout>
              <c:tx>
                <c:rich>
                  <a:bodyPr/>
                  <a:lstStyle/>
                  <a:p>
                    <a:fld id="{7A00B3F2-FD5B-4261-AF79-685C45083CA4}" type="CATEGORYNAME">
                      <a:rPr lang="en-US"/>
                      <a:pPr/>
                      <a:t>[KATEGORINAMN]</a:t>
                    </a:fld>
                    <a:r>
                      <a:rPr lang="en-US" baseline="0"/>
                      <a:t> </a:t>
                    </a:r>
                    <a:fld id="{327B1965-989F-48CB-9936-7BA90D01B5AA}" type="PERCENTAGE">
                      <a:rPr lang="en-US" baseline="0"/>
                      <a:pPr/>
                      <a:t>[PROCENT]</a:t>
                    </a:fld>
                    <a:endParaRPr lang="en-US" baseline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8"/>
              <c:layout>
                <c:manualLayout>
                  <c:x val="-0.15032662583843689"/>
                  <c:y val="-0.1371869145312050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A6512D87-1702-43EC-AF9D-313F95153F76}" type="CATEGORYNAME">
                      <a:rPr lang="en-US"/>
                      <a:pPr>
                        <a:defRPr sz="1200" b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[KATEGORINAMN]</a:t>
                    </a:fld>
                    <a:r>
                      <a:rPr lang="en-US" baseline="0"/>
                      <a:t> </a:t>
                    </a:r>
                    <a:fld id="{D90476F4-8AC2-4042-B219-7C0C2061824E}" type="PERCENTAGE">
                      <a:rPr lang="en-US" baseline="0"/>
                      <a:pPr>
                        <a:defRPr sz="1200" b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[PROCENT]</a:t>
                    </a:fld>
                    <a:endParaRPr lang="en-US" baseline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sv-SE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419398555572709"/>
                      <c:h val="8.2034692037648668E-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9"/>
              <c:layout>
                <c:manualLayout>
                  <c:x val="0"/>
                  <c:y val="-0.15414260059685958"/>
                </c:manualLayout>
              </c:layout>
              <c:tx>
                <c:rich>
                  <a:bodyPr/>
                  <a:lstStyle/>
                  <a:p>
                    <a:fld id="{C9B985F2-23EF-45C3-8E01-2DD47C9B53F2}" type="CATEGORYNAME">
                      <a:rPr lang="en-US"/>
                      <a:pPr/>
                      <a:t>[KATEGORINAMN]</a:t>
                    </a:fld>
                    <a:r>
                      <a:rPr lang="en-US" baseline="0"/>
                      <a:t> </a:t>
                    </a:r>
                    <a:fld id="{812F5A29-E053-46A6-8ECF-3A0B69212C54}" type="PERCENTAGE">
                      <a:rPr lang="en-US" baseline="0"/>
                      <a:pPr/>
                      <a:t>[PROCENT]</a:t>
                    </a:fld>
                    <a:endParaRPr lang="en-US" baseline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Blad1!$C$4:$C$13</c:f>
              <c:strCache>
                <c:ptCount val="10"/>
                <c:pt idx="0">
                  <c:v>Sverige</c:v>
                </c:pt>
                <c:pt idx="1">
                  <c:v>Tyskland</c:v>
                </c:pt>
                <c:pt idx="2">
                  <c:v>Storbritannien</c:v>
                </c:pt>
                <c:pt idx="3">
                  <c:v>Italien</c:v>
                </c:pt>
                <c:pt idx="4">
                  <c:v>Frankrike</c:v>
                </c:pt>
                <c:pt idx="5">
                  <c:v>Övriga EU</c:v>
                </c:pt>
                <c:pt idx="6">
                  <c:v>Övriga Europa</c:v>
                </c:pt>
                <c:pt idx="7">
                  <c:v>Asien</c:v>
                </c:pt>
                <c:pt idx="8">
                  <c:v>Afrika</c:v>
                </c:pt>
                <c:pt idx="9">
                  <c:v>Övriga länder</c:v>
                </c:pt>
              </c:strCache>
            </c:strRef>
          </c:cat>
          <c:val>
            <c:numRef>
              <c:f>Blad1!$D$4:$D$13</c:f>
              <c:numCache>
                <c:formatCode>General</c:formatCode>
                <c:ptCount val="10"/>
                <c:pt idx="0">
                  <c:v>10</c:v>
                </c:pt>
                <c:pt idx="1">
                  <c:v>18</c:v>
                </c:pt>
                <c:pt idx="2">
                  <c:v>10</c:v>
                </c:pt>
                <c:pt idx="3">
                  <c:v>6</c:v>
                </c:pt>
                <c:pt idx="4">
                  <c:v>5</c:v>
                </c:pt>
                <c:pt idx="5">
                  <c:v>24</c:v>
                </c:pt>
                <c:pt idx="6">
                  <c:v>7</c:v>
                </c:pt>
                <c:pt idx="7">
                  <c:v>13</c:v>
                </c:pt>
                <c:pt idx="8">
                  <c:v>3</c:v>
                </c:pt>
                <c:pt idx="9">
                  <c:v>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139783689020276"/>
          <c:y val="6.6618996514337295E-2"/>
          <c:w val="0.78682115704857902"/>
          <c:h val="0.6600729298727549"/>
        </c:manualLayout>
      </c:layout>
      <c:areaChart>
        <c:grouping val="stacked"/>
        <c:varyColors val="0"/>
        <c:ser>
          <c:idx val="0"/>
          <c:order val="0"/>
          <c:tx>
            <c:strRef>
              <c:f>'sammanfattning -2014 tusen  (2)'!$A$5</c:f>
              <c:strCache>
                <c:ptCount val="1"/>
                <c:pt idx="0">
                  <c:v>Tidningspapper</c:v>
                </c:pt>
              </c:strCache>
            </c:strRef>
          </c:tx>
          <c:spPr>
            <a:solidFill>
              <a:srgbClr val="318944"/>
            </a:solidFill>
          </c:spPr>
          <c:cat>
            <c:numRef>
              <c:f>'sammanfattning -2014 tusen  (2)'!$G$4:$V$4</c:f>
              <c:numCache>
                <c:formatCode>General</c:formatCod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numCache>
            </c:numRef>
          </c:cat>
          <c:val>
            <c:numRef>
              <c:f>'sammanfattning -2014 tusen  (2)'!$G$5:$V$5</c:f>
              <c:numCache>
                <c:formatCode>0</c:formatCode>
                <c:ptCount val="16"/>
                <c:pt idx="0" formatCode="#,##0">
                  <c:v>477</c:v>
                </c:pt>
                <c:pt idx="1">
                  <c:v>441</c:v>
                </c:pt>
                <c:pt idx="2">
                  <c:v>434</c:v>
                </c:pt>
                <c:pt idx="3">
                  <c:v>445.02300000000002</c:v>
                </c:pt>
                <c:pt idx="4">
                  <c:v>483</c:v>
                </c:pt>
                <c:pt idx="5">
                  <c:v>484</c:v>
                </c:pt>
                <c:pt idx="6">
                  <c:v>504</c:v>
                </c:pt>
                <c:pt idx="7">
                  <c:v>494</c:v>
                </c:pt>
                <c:pt idx="8">
                  <c:v>474</c:v>
                </c:pt>
                <c:pt idx="9" formatCode="#,##0">
                  <c:v>420.423</c:v>
                </c:pt>
                <c:pt idx="10" formatCode="General">
                  <c:v>413</c:v>
                </c:pt>
                <c:pt idx="11" formatCode="#,##0">
                  <c:v>380</c:v>
                </c:pt>
                <c:pt idx="12" formatCode="General">
                  <c:v>364</c:v>
                </c:pt>
                <c:pt idx="13" formatCode="General">
                  <c:v>301</c:v>
                </c:pt>
                <c:pt idx="14" formatCode="General">
                  <c:v>289.31</c:v>
                </c:pt>
                <c:pt idx="15" formatCode="General">
                  <c:v>265.63799999999998</c:v>
                </c:pt>
              </c:numCache>
            </c:numRef>
          </c:val>
        </c:ser>
        <c:ser>
          <c:idx val="1"/>
          <c:order val="1"/>
          <c:tx>
            <c:strRef>
              <c:f>'sammanfattning -2014 tusen  (2)'!$A$6</c:f>
              <c:strCache>
                <c:ptCount val="1"/>
                <c:pt idx="0">
                  <c:v>Skriv-och tryckpapper</c:v>
                </c:pt>
              </c:strCache>
            </c:strRef>
          </c:tx>
          <c:spPr>
            <a:solidFill>
              <a:srgbClr val="93B379"/>
            </a:solidFill>
          </c:spPr>
          <c:cat>
            <c:numRef>
              <c:f>'sammanfattning -2014 tusen  (2)'!$G$4:$V$4</c:f>
              <c:numCache>
                <c:formatCode>General</c:formatCod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numCache>
            </c:numRef>
          </c:cat>
          <c:val>
            <c:numRef>
              <c:f>'sammanfattning -2014 tusen  (2)'!$G$6:$V$6</c:f>
              <c:numCache>
                <c:formatCode>0</c:formatCode>
                <c:ptCount val="16"/>
                <c:pt idx="0" formatCode="#,##0">
                  <c:v>617</c:v>
                </c:pt>
                <c:pt idx="1">
                  <c:v>610</c:v>
                </c:pt>
                <c:pt idx="2">
                  <c:v>604</c:v>
                </c:pt>
                <c:pt idx="3">
                  <c:v>557.75900000000001</c:v>
                </c:pt>
                <c:pt idx="4">
                  <c:v>548</c:v>
                </c:pt>
                <c:pt idx="5">
                  <c:v>550</c:v>
                </c:pt>
                <c:pt idx="6">
                  <c:v>539</c:v>
                </c:pt>
                <c:pt idx="7">
                  <c:v>541</c:v>
                </c:pt>
                <c:pt idx="8">
                  <c:v>502</c:v>
                </c:pt>
                <c:pt idx="9" formatCode="#,##0">
                  <c:v>419.49099999999999</c:v>
                </c:pt>
                <c:pt idx="10" formatCode="General">
                  <c:v>400</c:v>
                </c:pt>
                <c:pt idx="11" formatCode="#,##0">
                  <c:v>350</c:v>
                </c:pt>
                <c:pt idx="12" formatCode="General">
                  <c:v>325</c:v>
                </c:pt>
                <c:pt idx="13" formatCode="General">
                  <c:v>305</c:v>
                </c:pt>
                <c:pt idx="14" formatCode="General">
                  <c:v>303.61</c:v>
                </c:pt>
                <c:pt idx="15" formatCode="General">
                  <c:v>283.70499999999998</c:v>
                </c:pt>
              </c:numCache>
            </c:numRef>
          </c:val>
        </c:ser>
        <c:ser>
          <c:idx val="2"/>
          <c:order val="2"/>
          <c:tx>
            <c:strRef>
              <c:f>'sammanfattning -2014 tusen  (2)'!$A$7</c:f>
              <c:strCache>
                <c:ptCount val="1"/>
                <c:pt idx="0">
                  <c:v>Mjukpapper</c:v>
                </c:pt>
              </c:strCache>
            </c:strRef>
          </c:tx>
          <c:spPr>
            <a:solidFill>
              <a:srgbClr val="FF8135"/>
            </a:solidFill>
          </c:spPr>
          <c:cat>
            <c:numRef>
              <c:f>'sammanfattning -2014 tusen  (2)'!$G$4:$V$4</c:f>
              <c:numCache>
                <c:formatCode>General</c:formatCod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numCache>
            </c:numRef>
          </c:cat>
          <c:val>
            <c:numRef>
              <c:f>'sammanfattning -2014 tusen  (2)'!$G$7:$V$7</c:f>
              <c:numCache>
                <c:formatCode>0</c:formatCode>
                <c:ptCount val="16"/>
                <c:pt idx="0" formatCode="#,##0">
                  <c:v>176</c:v>
                </c:pt>
                <c:pt idx="1">
                  <c:v>184</c:v>
                </c:pt>
                <c:pt idx="2">
                  <c:v>197</c:v>
                </c:pt>
                <c:pt idx="3">
                  <c:v>219.041</c:v>
                </c:pt>
                <c:pt idx="4">
                  <c:v>225</c:v>
                </c:pt>
                <c:pt idx="5">
                  <c:v>215</c:v>
                </c:pt>
                <c:pt idx="6">
                  <c:v>221</c:v>
                </c:pt>
                <c:pt idx="7">
                  <c:v>233</c:v>
                </c:pt>
                <c:pt idx="8">
                  <c:v>220</c:v>
                </c:pt>
                <c:pt idx="9" formatCode="#,##0">
                  <c:v>224.53100000000001</c:v>
                </c:pt>
                <c:pt idx="10" formatCode="General">
                  <c:v>230</c:v>
                </c:pt>
                <c:pt idx="11" formatCode="#,##0">
                  <c:v>235</c:v>
                </c:pt>
                <c:pt idx="12" formatCode="General">
                  <c:v>237</c:v>
                </c:pt>
                <c:pt idx="13" formatCode="General">
                  <c:v>232</c:v>
                </c:pt>
                <c:pt idx="14" formatCode="General">
                  <c:v>229.33</c:v>
                </c:pt>
                <c:pt idx="15" formatCode="General">
                  <c:v>236.934</c:v>
                </c:pt>
              </c:numCache>
            </c:numRef>
          </c:val>
        </c:ser>
        <c:ser>
          <c:idx val="3"/>
          <c:order val="3"/>
          <c:tx>
            <c:strRef>
              <c:f>'sammanfattning -2014 tusen  (2)'!$A$8</c:f>
              <c:strCache>
                <c:ptCount val="1"/>
                <c:pt idx="0">
                  <c:v>Förpackningspapper</c:v>
                </c:pt>
              </c:strCache>
            </c:strRef>
          </c:tx>
          <c:spPr>
            <a:solidFill>
              <a:srgbClr val="94B5AB"/>
            </a:solidFill>
          </c:spPr>
          <c:cat>
            <c:numRef>
              <c:f>'sammanfattning -2014 tusen  (2)'!$G$4:$V$4</c:f>
              <c:numCache>
                <c:formatCode>General</c:formatCod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numCache>
            </c:numRef>
          </c:cat>
          <c:val>
            <c:numRef>
              <c:f>'sammanfattning -2014 tusen  (2)'!$G$8:$V$8</c:f>
              <c:numCache>
                <c:formatCode>0</c:formatCode>
                <c:ptCount val="16"/>
                <c:pt idx="0" formatCode="#,##0">
                  <c:v>165</c:v>
                </c:pt>
                <c:pt idx="1">
                  <c:v>131</c:v>
                </c:pt>
                <c:pt idx="2">
                  <c:v>136</c:v>
                </c:pt>
                <c:pt idx="3">
                  <c:v>133.51599999999999</c:v>
                </c:pt>
                <c:pt idx="4">
                  <c:v>136</c:v>
                </c:pt>
                <c:pt idx="5">
                  <c:v>130</c:v>
                </c:pt>
                <c:pt idx="6">
                  <c:v>142</c:v>
                </c:pt>
                <c:pt idx="7">
                  <c:v>135</c:v>
                </c:pt>
                <c:pt idx="8">
                  <c:v>133</c:v>
                </c:pt>
                <c:pt idx="9" formatCode="#,##0">
                  <c:v>145.89499999999998</c:v>
                </c:pt>
                <c:pt idx="10" formatCode="#,##0">
                  <c:v>147.62200000000001</c:v>
                </c:pt>
                <c:pt idx="11" formatCode="#,##0">
                  <c:v>147</c:v>
                </c:pt>
                <c:pt idx="12" formatCode="General">
                  <c:v>138</c:v>
                </c:pt>
                <c:pt idx="13" formatCode="General">
                  <c:v>136</c:v>
                </c:pt>
                <c:pt idx="14" formatCode="General">
                  <c:v>151.38</c:v>
                </c:pt>
                <c:pt idx="15" formatCode="General">
                  <c:v>199.15600000000001</c:v>
                </c:pt>
              </c:numCache>
            </c:numRef>
          </c:val>
        </c:ser>
        <c:ser>
          <c:idx val="4"/>
          <c:order val="4"/>
          <c:tx>
            <c:strRef>
              <c:f>'sammanfattning -2014 tusen  (2)'!$A$9</c:f>
              <c:strCache>
                <c:ptCount val="1"/>
                <c:pt idx="0">
                  <c:v>Wellpappmaterial</c:v>
                </c:pt>
              </c:strCache>
            </c:strRef>
          </c:tx>
          <c:spPr>
            <a:solidFill>
              <a:srgbClr val="7992A5"/>
            </a:solidFill>
          </c:spPr>
          <c:cat>
            <c:numRef>
              <c:f>'sammanfattning -2014 tusen  (2)'!$G$4:$V$4</c:f>
              <c:numCache>
                <c:formatCode>General</c:formatCod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numCache>
            </c:numRef>
          </c:cat>
          <c:val>
            <c:numRef>
              <c:f>'sammanfattning -2014 tusen  (2)'!$G$9:$V$9</c:f>
              <c:numCache>
                <c:formatCode>0</c:formatCode>
                <c:ptCount val="16"/>
                <c:pt idx="0" formatCode="#,##0">
                  <c:v>465</c:v>
                </c:pt>
                <c:pt idx="1">
                  <c:v>470</c:v>
                </c:pt>
                <c:pt idx="2">
                  <c:v>441</c:v>
                </c:pt>
                <c:pt idx="3">
                  <c:v>415.71199999999999</c:v>
                </c:pt>
                <c:pt idx="4">
                  <c:v>415</c:v>
                </c:pt>
                <c:pt idx="5">
                  <c:v>411</c:v>
                </c:pt>
                <c:pt idx="6">
                  <c:v>432</c:v>
                </c:pt>
                <c:pt idx="7">
                  <c:v>436</c:v>
                </c:pt>
                <c:pt idx="8">
                  <c:v>441</c:v>
                </c:pt>
                <c:pt idx="9" formatCode="#,##0">
                  <c:v>386.036</c:v>
                </c:pt>
                <c:pt idx="10" formatCode="#,##0">
                  <c:v>444.99299999999999</c:v>
                </c:pt>
                <c:pt idx="11" formatCode="#,##0">
                  <c:v>454</c:v>
                </c:pt>
                <c:pt idx="12" formatCode="General">
                  <c:v>469</c:v>
                </c:pt>
                <c:pt idx="13" formatCode="General">
                  <c:v>456</c:v>
                </c:pt>
                <c:pt idx="14" formatCode="General">
                  <c:v>442.77</c:v>
                </c:pt>
                <c:pt idx="15" formatCode="General">
                  <c:v>375.601</c:v>
                </c:pt>
              </c:numCache>
            </c:numRef>
          </c:val>
        </c:ser>
        <c:ser>
          <c:idx val="5"/>
          <c:order val="5"/>
          <c:tx>
            <c:strRef>
              <c:f>'sammanfattning -2014 tusen  (2)'!$A$10</c:f>
              <c:strCache>
                <c:ptCount val="1"/>
                <c:pt idx="0">
                  <c:v>Kartong för förpackning</c:v>
                </c:pt>
              </c:strCache>
            </c:strRef>
          </c:tx>
          <c:spPr>
            <a:solidFill>
              <a:srgbClr val="B4ADA6"/>
            </a:solidFill>
          </c:spPr>
          <c:cat>
            <c:numRef>
              <c:f>'sammanfattning -2014 tusen  (2)'!$G$4:$V$4</c:f>
              <c:numCache>
                <c:formatCode>General</c:formatCod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numCache>
            </c:numRef>
          </c:cat>
          <c:val>
            <c:numRef>
              <c:f>'sammanfattning -2014 tusen  (2)'!$G$10:$V$10</c:f>
              <c:numCache>
                <c:formatCode>0</c:formatCode>
                <c:ptCount val="16"/>
                <c:pt idx="0" formatCode="#,##0">
                  <c:v>362</c:v>
                </c:pt>
                <c:pt idx="1">
                  <c:v>310</c:v>
                </c:pt>
                <c:pt idx="2">
                  <c:v>301</c:v>
                </c:pt>
                <c:pt idx="3">
                  <c:v>298.988</c:v>
                </c:pt>
                <c:pt idx="4">
                  <c:v>291</c:v>
                </c:pt>
                <c:pt idx="5">
                  <c:v>276</c:v>
                </c:pt>
                <c:pt idx="6">
                  <c:v>336</c:v>
                </c:pt>
                <c:pt idx="7">
                  <c:v>368</c:v>
                </c:pt>
                <c:pt idx="8">
                  <c:v>292</c:v>
                </c:pt>
                <c:pt idx="9" formatCode="#,##0">
                  <c:v>295.18900000000002</c:v>
                </c:pt>
                <c:pt idx="10" formatCode="#,##0">
                  <c:v>309.88200000000001</c:v>
                </c:pt>
                <c:pt idx="11" formatCode="#,##0">
                  <c:v>321</c:v>
                </c:pt>
                <c:pt idx="12" formatCode="General">
                  <c:v>357</c:v>
                </c:pt>
                <c:pt idx="13" formatCode="General">
                  <c:v>330</c:v>
                </c:pt>
                <c:pt idx="14" formatCode="General">
                  <c:v>351.05</c:v>
                </c:pt>
                <c:pt idx="15" formatCode="General">
                  <c:v>310.69499999999999</c:v>
                </c:pt>
              </c:numCache>
            </c:numRef>
          </c:val>
        </c:ser>
        <c:ser>
          <c:idx val="6"/>
          <c:order val="6"/>
          <c:tx>
            <c:strRef>
              <c:f>'sammanfattning -2014 tusen  (2)'!$A$11</c:f>
              <c:strCache>
                <c:ptCount val="1"/>
                <c:pt idx="0">
                  <c:v>Övrigt papper och kartong</c:v>
                </c:pt>
              </c:strCache>
            </c:strRef>
          </c:tx>
          <c:spPr>
            <a:solidFill>
              <a:srgbClr val="AE5E70"/>
            </a:solidFill>
          </c:spPr>
          <c:cat>
            <c:numRef>
              <c:f>'sammanfattning -2014 tusen  (2)'!$G$4:$V$4</c:f>
              <c:numCache>
                <c:formatCode>General</c:formatCod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numCache>
            </c:numRef>
          </c:cat>
          <c:val>
            <c:numRef>
              <c:f>'sammanfattning -2014 tusen  (2)'!$G$11:$V$11</c:f>
              <c:numCache>
                <c:formatCode>0</c:formatCode>
                <c:ptCount val="16"/>
                <c:pt idx="0" formatCode="#,##0">
                  <c:v>53</c:v>
                </c:pt>
                <c:pt idx="1">
                  <c:v>58</c:v>
                </c:pt>
                <c:pt idx="2">
                  <c:v>42</c:v>
                </c:pt>
                <c:pt idx="3">
                  <c:v>48</c:v>
                </c:pt>
                <c:pt idx="4">
                  <c:v>47</c:v>
                </c:pt>
                <c:pt idx="5">
                  <c:v>43</c:v>
                </c:pt>
                <c:pt idx="6">
                  <c:v>46</c:v>
                </c:pt>
                <c:pt idx="7">
                  <c:v>30</c:v>
                </c:pt>
                <c:pt idx="8">
                  <c:v>25</c:v>
                </c:pt>
                <c:pt idx="9" formatCode="#,##0">
                  <c:v>28</c:v>
                </c:pt>
                <c:pt idx="10" formatCode="#,##0">
                  <c:v>22.6</c:v>
                </c:pt>
                <c:pt idx="11" formatCode="#,##0">
                  <c:v>15</c:v>
                </c:pt>
                <c:pt idx="12" formatCode="General">
                  <c:v>16</c:v>
                </c:pt>
                <c:pt idx="13" formatCode="General">
                  <c:v>12</c:v>
                </c:pt>
                <c:pt idx="14" formatCode="General">
                  <c:v>15.2</c:v>
                </c:pt>
                <c:pt idx="15" formatCode="General">
                  <c:v>14.297000000000001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33952768"/>
        <c:axId val="1033950024"/>
      </c:areaChart>
      <c:catAx>
        <c:axId val="10339527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sv-SE"/>
          </a:p>
        </c:txPr>
        <c:crossAx val="1033950024"/>
        <c:crosses val="autoZero"/>
        <c:auto val="1"/>
        <c:lblAlgn val="ctr"/>
        <c:lblOffset val="100"/>
        <c:tickLblSkip val="3"/>
        <c:noMultiLvlLbl val="0"/>
      </c:catAx>
      <c:valAx>
        <c:axId val="103395002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 b="0">
                    <a:latin typeface="Arial" pitchFamily="34" charset="0"/>
                    <a:cs typeface="Arial" pitchFamily="34" charset="0"/>
                  </a:rPr>
                  <a:t>Miljoner ton</a:t>
                </a:r>
              </a:p>
            </c:rich>
          </c:tx>
          <c:layout>
            <c:manualLayout>
              <c:xMode val="edge"/>
              <c:yMode val="edge"/>
              <c:x val="1.4023597893821554E-2"/>
              <c:y val="0.2799808552858683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Arial" pitchFamily="34" charset="0"/>
                <a:cs typeface="Arial" pitchFamily="34" charset="0"/>
              </a:defRPr>
            </a:pPr>
            <a:endParaRPr lang="sv-SE"/>
          </a:p>
        </c:txPr>
        <c:crossAx val="1033952768"/>
        <c:crosses val="autoZero"/>
        <c:crossBetween val="midCat"/>
        <c:dispUnits>
          <c:builtInUnit val="thousands"/>
        </c:dispUnits>
      </c:valAx>
    </c:plotArea>
    <c:legend>
      <c:legendPos val="b"/>
      <c:layout>
        <c:manualLayout>
          <c:xMode val="edge"/>
          <c:yMode val="edge"/>
          <c:x val="0.12737846257728727"/>
          <c:y val="0.83499268814983885"/>
          <c:w val="0.82871350798626553"/>
          <c:h val="0.14609478699334538"/>
        </c:manualLayout>
      </c:layout>
      <c:overlay val="0"/>
      <c:txPr>
        <a:bodyPr/>
        <a:lstStyle/>
        <a:p>
          <a:pPr>
            <a:defRPr sz="1200">
              <a:latin typeface="Arial" pitchFamily="34" charset="0"/>
              <a:cs typeface="Arial" pitchFamily="34" charset="0"/>
            </a:defRPr>
          </a:pPr>
          <a:endParaRPr lang="sv-SE"/>
        </a:p>
      </c:txPr>
    </c:legend>
    <c:plotVisOnly val="1"/>
    <c:dispBlanksAs val="zero"/>
    <c:showDLblsOverMax val="0"/>
  </c:chart>
  <c:spPr>
    <a:ln>
      <a:noFill/>
    </a:ln>
  </c:sp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053840457272988"/>
          <c:y val="2.3585509410731554E-2"/>
          <c:w val="0.80619562928965427"/>
          <c:h val="0.6539898006260817"/>
        </c:manualLayout>
      </c:layout>
      <c:lineChart>
        <c:grouping val="standard"/>
        <c:varyColors val="0"/>
        <c:ser>
          <c:idx val="0"/>
          <c:order val="0"/>
          <c:tx>
            <c:v>Totalt papper och kartong</c:v>
          </c:tx>
          <c:spPr>
            <a:ln w="38100">
              <a:solidFill>
                <a:srgbClr val="318944"/>
              </a:solidFill>
              <a:prstDash val="solid"/>
            </a:ln>
            <a:effectLst/>
          </c:spPr>
          <c:marker>
            <c:symbol val="none"/>
          </c:marker>
          <c:cat>
            <c:numRef>
              <c:f>'[Preliminary Draft2015.xlsx]Sheet1'!$B$58:$Z$58</c:f>
              <c:numCache>
                <c:formatCode>General</c:formatCode>
                <c:ptCount val="25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</c:numCache>
            </c:numRef>
          </c:cat>
          <c:val>
            <c:numRef>
              <c:f>'[Preliminary Draft2015.xlsx]Sheet1'!$B$60:$Z$60</c:f>
              <c:numCache>
                <c:formatCode>#\ ##0.000</c:formatCode>
                <c:ptCount val="25"/>
                <c:pt idx="0">
                  <c:v>65.052000000000007</c:v>
                </c:pt>
                <c:pt idx="1">
                  <c:v>66.632999999999996</c:v>
                </c:pt>
                <c:pt idx="2">
                  <c:v>68.465999999999994</c:v>
                </c:pt>
                <c:pt idx="3">
                  <c:v>74.414000000000001</c:v>
                </c:pt>
                <c:pt idx="4">
                  <c:v>75.581999999999994</c:v>
                </c:pt>
                <c:pt idx="5">
                  <c:v>75.197000000000003</c:v>
                </c:pt>
                <c:pt idx="6">
                  <c:v>81.41</c:v>
                </c:pt>
                <c:pt idx="7">
                  <c:v>83.506</c:v>
                </c:pt>
                <c:pt idx="8">
                  <c:v>85.954999999999998</c:v>
                </c:pt>
                <c:pt idx="9">
                  <c:v>90.823036999999999</c:v>
                </c:pt>
                <c:pt idx="10">
                  <c:v>88.393332999999998</c:v>
                </c:pt>
                <c:pt idx="11">
                  <c:v>91.351833999999997</c:v>
                </c:pt>
                <c:pt idx="12">
                  <c:v>93.529149000000004</c:v>
                </c:pt>
                <c:pt idx="13">
                  <c:v>97.998141999999987</c:v>
                </c:pt>
                <c:pt idx="14">
                  <c:v>98.259076000000007</c:v>
                </c:pt>
                <c:pt idx="15">
                  <c:v>101.58427499999999</c:v>
                </c:pt>
                <c:pt idx="16">
                  <c:v>102.13232999999998</c:v>
                </c:pt>
                <c:pt idx="17">
                  <c:v>97.862869000000003</c:v>
                </c:pt>
                <c:pt idx="18">
                  <c:v>87.744445000000027</c:v>
                </c:pt>
                <c:pt idx="19">
                  <c:v>95.065206662077827</c:v>
                </c:pt>
                <c:pt idx="20">
                  <c:v>93.557351832276481</c:v>
                </c:pt>
                <c:pt idx="21">
                  <c:v>92.251157000000006</c:v>
                </c:pt>
                <c:pt idx="22">
                  <c:v>91.267712000000003</c:v>
                </c:pt>
                <c:pt idx="23">
                  <c:v>91.066745000000026</c:v>
                </c:pt>
                <c:pt idx="24">
                  <c:v>90.793544765000021</c:v>
                </c:pt>
              </c:numCache>
            </c:numRef>
          </c:val>
          <c:smooth val="0"/>
        </c:ser>
        <c:ser>
          <c:idx val="1"/>
          <c:order val="1"/>
          <c:tx>
            <c:v>Totalt grafiskt papper</c:v>
          </c:tx>
          <c:spPr>
            <a:ln w="38100">
              <a:solidFill>
                <a:schemeClr val="tx2">
                  <a:lumMod val="75000"/>
                </a:schemeClr>
              </a:solidFill>
            </a:ln>
          </c:spPr>
          <c:marker>
            <c:symbol val="none"/>
          </c:marker>
          <c:val>
            <c:numRef>
              <c:f>'[Preliminary Draft2015.xlsx]Sheet1'!$B$63:$Z$63</c:f>
              <c:numCache>
                <c:formatCode>General</c:formatCode>
                <c:ptCount val="25"/>
                <c:pt idx="0">
                  <c:v>31.486999999999998</c:v>
                </c:pt>
                <c:pt idx="1">
                  <c:v>32.253999999999998</c:v>
                </c:pt>
                <c:pt idx="2">
                  <c:v>33.664999999999999</c:v>
                </c:pt>
                <c:pt idx="3">
                  <c:v>36.966999999999999</c:v>
                </c:pt>
                <c:pt idx="4">
                  <c:v>38.018999999999998</c:v>
                </c:pt>
                <c:pt idx="5">
                  <c:v>37.106000000000002</c:v>
                </c:pt>
                <c:pt idx="6">
                  <c:v>40.89</c:v>
                </c:pt>
                <c:pt idx="7">
                  <c:v>42.023000000000003</c:v>
                </c:pt>
                <c:pt idx="8" formatCode="0.000">
                  <c:v>43.139000000000003</c:v>
                </c:pt>
                <c:pt idx="9" formatCode="0.000">
                  <c:v>45.516959</c:v>
                </c:pt>
                <c:pt idx="10" formatCode="0.000">
                  <c:v>43.792741999999997</c:v>
                </c:pt>
                <c:pt idx="11" formatCode="0.000">
                  <c:v>44.370002999999997</c:v>
                </c:pt>
                <c:pt idx="12" formatCode="0.000">
                  <c:v>45.910795</c:v>
                </c:pt>
                <c:pt idx="13" formatCode="0.000">
                  <c:v>49.139634000000001</c:v>
                </c:pt>
                <c:pt idx="14" formatCode="0.000">
                  <c:v>48.416645000000003</c:v>
                </c:pt>
                <c:pt idx="15" formatCode="0.000">
                  <c:v>49.550587</c:v>
                </c:pt>
                <c:pt idx="16" formatCode="0.000">
                  <c:v>49.279947</c:v>
                </c:pt>
                <c:pt idx="17" formatCode="0.000">
                  <c:v>46.872720000000001</c:v>
                </c:pt>
                <c:pt idx="18" formatCode="0.000">
                  <c:v>39.839337</c:v>
                </c:pt>
                <c:pt idx="19" formatCode="0.000">
                  <c:v>42.904102000000009</c:v>
                </c:pt>
                <c:pt idx="20" formatCode="0.000">
                  <c:v>41.951663302391566</c:v>
                </c:pt>
                <c:pt idx="21" formatCode="0.000">
                  <c:v>40.231589999999997</c:v>
                </c:pt>
                <c:pt idx="22" formatCode="0.000">
                  <c:v>38.090703000000005</c:v>
                </c:pt>
                <c:pt idx="23" formatCode="0.000">
                  <c:v>36.922496000000002</c:v>
                </c:pt>
                <c:pt idx="24" formatCode="0.000">
                  <c:v>35.297906175999998</c:v>
                </c:pt>
              </c:numCache>
            </c:numRef>
          </c:val>
          <c:smooth val="0"/>
        </c:ser>
        <c:ser>
          <c:idx val="2"/>
          <c:order val="2"/>
          <c:tx>
            <c:v>Totalt förpackningsmaterial</c:v>
          </c:tx>
          <c:spPr>
            <a:ln w="34925">
              <a:solidFill>
                <a:srgbClr val="93B379"/>
              </a:solidFill>
            </a:ln>
          </c:spPr>
          <c:marker>
            <c:symbol val="none"/>
          </c:marker>
          <c:val>
            <c:numRef>
              <c:f>'[Preliminary Draft2015.xlsx]Sheet1'!$B$64:$Z$64</c:f>
              <c:numCache>
                <c:formatCode>General</c:formatCode>
                <c:ptCount val="25"/>
                <c:pt idx="0">
                  <c:v>26.568000000000001</c:v>
                </c:pt>
                <c:pt idx="1">
                  <c:v>27.238</c:v>
                </c:pt>
                <c:pt idx="2">
                  <c:v>27.477</c:v>
                </c:pt>
                <c:pt idx="3">
                  <c:v>29.861999999999998</c:v>
                </c:pt>
                <c:pt idx="4">
                  <c:v>30.131</c:v>
                </c:pt>
                <c:pt idx="5">
                  <c:v>30.513000000000002</c:v>
                </c:pt>
                <c:pt idx="6">
                  <c:v>32.354999999999997</c:v>
                </c:pt>
                <c:pt idx="7">
                  <c:v>33.058999999999997</c:v>
                </c:pt>
                <c:pt idx="8" formatCode="0.000">
                  <c:v>33.840000000000003</c:v>
                </c:pt>
                <c:pt idx="9" formatCode="0.000">
                  <c:v>35.884532999999998</c:v>
                </c:pt>
                <c:pt idx="10" formatCode="0.000">
                  <c:v>35.392274999999998</c:v>
                </c:pt>
                <c:pt idx="11" formatCode="0.000">
                  <c:v>37.292035000000006</c:v>
                </c:pt>
                <c:pt idx="12" formatCode="0.000">
                  <c:v>37.694929000000002</c:v>
                </c:pt>
                <c:pt idx="13" formatCode="0.000">
                  <c:v>38.675663999999998</c:v>
                </c:pt>
                <c:pt idx="14" formatCode="0.000">
                  <c:v>39.383501000000003</c:v>
                </c:pt>
                <c:pt idx="15" formatCode="0.000">
                  <c:v>41.179466999999995</c:v>
                </c:pt>
                <c:pt idx="16" formatCode="0.000">
                  <c:v>41.427551000000008</c:v>
                </c:pt>
                <c:pt idx="17" formatCode="0.000">
                  <c:v>40.117291000000002</c:v>
                </c:pt>
                <c:pt idx="18" formatCode="0.000">
                  <c:v>37.604202999999991</c:v>
                </c:pt>
                <c:pt idx="19" formatCode="0.000">
                  <c:v>41.228460342105258</c:v>
                </c:pt>
                <c:pt idx="20" formatCode="0.000">
                  <c:v>40.548441152000002</c:v>
                </c:pt>
                <c:pt idx="21" formatCode="0.000">
                  <c:v>40.971337999999996</c:v>
                </c:pt>
                <c:pt idx="22" formatCode="0.000">
                  <c:v>42.424483000000002</c:v>
                </c:pt>
                <c:pt idx="23" formatCode="0.000">
                  <c:v>43.251311000000008</c:v>
                </c:pt>
                <c:pt idx="24" formatCode="0.000">
                  <c:v>44.375845086000012</c:v>
                </c:pt>
              </c:numCache>
            </c:numRef>
          </c:val>
          <c:smooth val="0"/>
        </c:ser>
        <c:ser>
          <c:idx val="3"/>
          <c:order val="3"/>
          <c:tx>
            <c:v>Mjukpapper</c:v>
          </c:tx>
          <c:spPr>
            <a:ln w="34925">
              <a:solidFill>
                <a:srgbClr val="FF8135"/>
              </a:solidFill>
              <a:prstDash val="solid"/>
            </a:ln>
          </c:spPr>
          <c:marker>
            <c:symbol val="none"/>
          </c:marker>
          <c:val>
            <c:numRef>
              <c:f>'[Preliminary Draft2015.xlsx]Sheet1'!$B$65:$Z$65</c:f>
              <c:numCache>
                <c:formatCode>General</c:formatCode>
                <c:ptCount val="25"/>
                <c:pt idx="0">
                  <c:v>3.8029999999999999</c:v>
                </c:pt>
                <c:pt idx="1">
                  <c:v>3.9220000000000002</c:v>
                </c:pt>
                <c:pt idx="2">
                  <c:v>4.0960000000000001</c:v>
                </c:pt>
                <c:pt idx="3">
                  <c:v>4.2149999999999999</c:v>
                </c:pt>
                <c:pt idx="4">
                  <c:v>4.2329999999999997</c:v>
                </c:pt>
                <c:pt idx="5">
                  <c:v>4.4569999999999999</c:v>
                </c:pt>
                <c:pt idx="6">
                  <c:v>4.7140000000000004</c:v>
                </c:pt>
                <c:pt idx="7">
                  <c:v>4.8860000000000001</c:v>
                </c:pt>
                <c:pt idx="8" formatCode="0.000">
                  <c:v>5.1079999999999997</c:v>
                </c:pt>
                <c:pt idx="9" formatCode="0.000">
                  <c:v>5.2957010000000002</c:v>
                </c:pt>
                <c:pt idx="10" formatCode="0.000">
                  <c:v>5.3946630000000004</c:v>
                </c:pt>
                <c:pt idx="11" formatCode="0.000">
                  <c:v>5.7466910000000002</c:v>
                </c:pt>
                <c:pt idx="12" formatCode="0.000">
                  <c:v>5.8809469999999999</c:v>
                </c:pt>
                <c:pt idx="13" formatCode="0.000">
                  <c:v>6.0715279999999998</c:v>
                </c:pt>
                <c:pt idx="14" formatCode="0.000">
                  <c:v>6.310009</c:v>
                </c:pt>
                <c:pt idx="15" formatCode="0.000">
                  <c:v>6.4056049999999995</c:v>
                </c:pt>
                <c:pt idx="16" formatCode="0.000">
                  <c:v>6.705743</c:v>
                </c:pt>
                <c:pt idx="17" formatCode="0.000">
                  <c:v>6.6719859999999986</c:v>
                </c:pt>
                <c:pt idx="18" formatCode="0.000">
                  <c:v>6.4889519999999994</c:v>
                </c:pt>
                <c:pt idx="19" formatCode="0.000">
                  <c:v>6.7018871770788273</c:v>
                </c:pt>
                <c:pt idx="20" formatCode="0.000">
                  <c:v>6.8244064320000009</c:v>
                </c:pt>
                <c:pt idx="21" formatCode="0.000">
                  <c:v>6.9511220000000007</c:v>
                </c:pt>
                <c:pt idx="22" formatCode="0.000">
                  <c:v>6.9724969999999997</c:v>
                </c:pt>
                <c:pt idx="23" formatCode="0.000">
                  <c:v>7.0010399999999988</c:v>
                </c:pt>
                <c:pt idx="24" formatCode="0.000">
                  <c:v>7.1270587199999991</c:v>
                </c:pt>
              </c:numCache>
            </c:numRef>
          </c:val>
          <c:smooth val="0"/>
        </c:ser>
        <c:ser>
          <c:idx val="4"/>
          <c:order val="4"/>
          <c:tx>
            <c:v>Övrigt papper och papp</c:v>
          </c:tx>
          <c:spPr>
            <a:ln w="34925" cmpd="sng">
              <a:solidFill>
                <a:srgbClr val="94B5AB"/>
              </a:solidFill>
              <a:prstDash val="solid"/>
            </a:ln>
          </c:spPr>
          <c:marker>
            <c:symbol val="none"/>
          </c:marker>
          <c:val>
            <c:numRef>
              <c:f>'[Preliminary Draft2015.xlsx]Sheet1'!$B$66:$Z$66</c:f>
              <c:numCache>
                <c:formatCode>General</c:formatCode>
                <c:ptCount val="25"/>
                <c:pt idx="0">
                  <c:v>3.194</c:v>
                </c:pt>
                <c:pt idx="1">
                  <c:v>3.2189999999999999</c:v>
                </c:pt>
                <c:pt idx="2">
                  <c:v>3.2280000000000002</c:v>
                </c:pt>
                <c:pt idx="3">
                  <c:v>3.37</c:v>
                </c:pt>
                <c:pt idx="4">
                  <c:v>3.1989999999999998</c:v>
                </c:pt>
                <c:pt idx="5">
                  <c:v>3.121</c:v>
                </c:pt>
                <c:pt idx="6">
                  <c:v>3.4510000000000001</c:v>
                </c:pt>
                <c:pt idx="7">
                  <c:v>3.5379999999999998</c:v>
                </c:pt>
                <c:pt idx="8" formatCode="0.000">
                  <c:v>3.8679999999999999</c:v>
                </c:pt>
                <c:pt idx="9" formatCode="0.000">
                  <c:v>4.1258439999999998</c:v>
                </c:pt>
                <c:pt idx="10" formatCode="0.000">
                  <c:v>3.8136530000000004</c:v>
                </c:pt>
                <c:pt idx="11" formatCode="0.000">
                  <c:v>3.9431050000000001</c:v>
                </c:pt>
                <c:pt idx="12" formatCode="0.000">
                  <c:v>4.042478</c:v>
                </c:pt>
                <c:pt idx="13" formatCode="0.000">
                  <c:v>4.1113159999999995</c:v>
                </c:pt>
                <c:pt idx="14" formatCode="0.000">
                  <c:v>4.1489210000000005</c:v>
                </c:pt>
                <c:pt idx="15" formatCode="0.000">
                  <c:v>4.4486160000000003</c:v>
                </c:pt>
                <c:pt idx="16" formatCode="0.000">
                  <c:v>4.7190890000000003</c:v>
                </c:pt>
                <c:pt idx="17" formatCode="0.000">
                  <c:v>4.2008720000000004</c:v>
                </c:pt>
                <c:pt idx="18" formatCode="0.000">
                  <c:v>3.8119530000000004</c:v>
                </c:pt>
                <c:pt idx="19" formatCode="0.000">
                  <c:v>4.2307571428937232</c:v>
                </c:pt>
                <c:pt idx="20" formatCode="0.000">
                  <c:v>4.2328409458849219</c:v>
                </c:pt>
                <c:pt idx="21" formatCode="0.000">
                  <c:v>4.0971070000000012</c:v>
                </c:pt>
                <c:pt idx="22" formatCode="0.000">
                  <c:v>3.7800290000000003</c:v>
                </c:pt>
                <c:pt idx="23" formatCode="0.000">
                  <c:v>3.8918980000000003</c:v>
                </c:pt>
                <c:pt idx="24" formatCode="0.000">
                  <c:v>3.9697359600000004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33951200"/>
        <c:axId val="1033952376"/>
      </c:lineChart>
      <c:catAx>
        <c:axId val="1033951200"/>
        <c:scaling>
          <c:orientation val="minMax"/>
        </c:scaling>
        <c:delete val="0"/>
        <c:axPos val="b"/>
        <c:majorGridlines>
          <c:spPr>
            <a:ln w="9525" cap="flat">
              <a:solidFill>
                <a:sysClr val="windowText" lastClr="000000">
                  <a:alpha val="60000"/>
                </a:sysClr>
              </a:solidFill>
              <a:prstDash val="dash"/>
              <a:round/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sv-SE"/>
          </a:p>
        </c:txPr>
        <c:crossAx val="1033952376"/>
        <c:crosses val="autoZero"/>
        <c:auto val="1"/>
        <c:lblAlgn val="ctr"/>
        <c:lblOffset val="100"/>
        <c:tickLblSkip val="3"/>
        <c:noMultiLvlLbl val="0"/>
      </c:catAx>
      <c:valAx>
        <c:axId val="1033952376"/>
        <c:scaling>
          <c:orientation val="minMax"/>
        </c:scaling>
        <c:delete val="0"/>
        <c:axPos val="l"/>
        <c:majorGridlines>
          <c:spPr>
            <a:ln w="3175">
              <a:solidFill>
                <a:sysClr val="windowText" lastClr="000000"/>
              </a:solidFill>
              <a:prstDash val="solid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400" b="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r>
                  <a:rPr lang="en-GB" sz="1400" b="0">
                    <a:latin typeface="Arial" panose="020B0604020202020204" pitchFamily="34" charset="0"/>
                    <a:cs typeface="Arial" panose="020B0604020202020204" pitchFamily="34" charset="0"/>
                  </a:rPr>
                  <a:t>Miljoner ton</a:t>
                </a:r>
              </a:p>
            </c:rich>
          </c:tx>
          <c:layout>
            <c:manualLayout>
              <c:xMode val="edge"/>
              <c:yMode val="edge"/>
              <c:x val="1.1429869190008608E-2"/>
              <c:y val="0.31287245873926778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ysClr val="windowText" lastClr="000000"/>
            </a:solidFill>
          </a:ln>
        </c:spPr>
        <c:txPr>
          <a:bodyPr/>
          <a:lstStyle/>
          <a:p>
            <a: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sv-SE"/>
          </a:p>
        </c:txPr>
        <c:crossAx val="1033951200"/>
        <c:crosses val="autoZero"/>
        <c:crossBetween val="between"/>
      </c:valAx>
      <c:spPr>
        <a:noFill/>
        <a:ln>
          <a:solidFill>
            <a:sysClr val="windowText" lastClr="000000"/>
          </a:solidFill>
        </a:ln>
        <a:effectLst/>
      </c:spPr>
    </c:plotArea>
    <c:legend>
      <c:legendPos val="b"/>
      <c:layout>
        <c:manualLayout>
          <c:xMode val="edge"/>
          <c:yMode val="edge"/>
          <c:x val="0.11140621226027726"/>
          <c:y val="0.79731109802373279"/>
          <c:w val="0.88059308729046892"/>
          <c:h val="0.20268901346130361"/>
        </c:manualLayout>
      </c:layout>
      <c:overlay val="0"/>
      <c:txPr>
        <a:bodyPr/>
        <a:lstStyle/>
        <a:p>
          <a:pPr>
            <a:defRPr sz="1200">
              <a:latin typeface="+mn-lt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600">
          <a:solidFill>
            <a:schemeClr val="tx1"/>
          </a:solidFill>
          <a:latin typeface="Arial" pitchFamily="34" charset="0"/>
          <a:cs typeface="Arial" pitchFamily="34" charset="0"/>
        </a:defRPr>
      </a:pPr>
      <a:endParaRPr lang="sv-SE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214110622615913"/>
          <c:y val="8.0586113149058711E-2"/>
          <c:w val="0.8595525813676963"/>
          <c:h val="0.79619047619047623"/>
        </c:manualLayout>
      </c:layout>
      <c:lineChart>
        <c:grouping val="standard"/>
        <c:varyColors val="0"/>
        <c:ser>
          <c:idx val="0"/>
          <c:order val="0"/>
          <c:spPr>
            <a:ln w="38100">
              <a:solidFill>
                <a:srgbClr val="7992A5"/>
              </a:solidFill>
            </a:ln>
            <a:effectLst/>
          </c:spPr>
          <c:marker>
            <c:symbol val="none"/>
          </c:marker>
          <c:cat>
            <c:numRef>
              <c:f>'[Preliminary Draft2015.xlsx]Sheet1 (2)'!$B$58:$Z$58</c:f>
              <c:numCache>
                <c:formatCode>General</c:formatCode>
                <c:ptCount val="25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</c:numCache>
            </c:numRef>
          </c:cat>
          <c:val>
            <c:numRef>
              <c:f>'[Preliminary Draft2015.xlsx]Sheet1 (2)'!$B$61:$Z$61</c:f>
              <c:numCache>
                <c:formatCode>#\ ##0.000</c:formatCode>
                <c:ptCount val="25"/>
                <c:pt idx="0">
                  <c:v>9.3140000000000001</c:v>
                </c:pt>
                <c:pt idx="1">
                  <c:v>9.5519999999999996</c:v>
                </c:pt>
                <c:pt idx="2">
                  <c:v>9.1639999999999997</c:v>
                </c:pt>
                <c:pt idx="3">
                  <c:v>9.8230000000000004</c:v>
                </c:pt>
                <c:pt idx="4">
                  <c:v>10.114000000000001</c:v>
                </c:pt>
                <c:pt idx="5">
                  <c:v>9.1379999999999999</c:v>
                </c:pt>
                <c:pt idx="6">
                  <c:v>10.141999999999999</c:v>
                </c:pt>
                <c:pt idx="7">
                  <c:v>10.456</c:v>
                </c:pt>
                <c:pt idx="8">
                  <c:v>10.891</c:v>
                </c:pt>
                <c:pt idx="9">
                  <c:v>11.423</c:v>
                </c:pt>
                <c:pt idx="10">
                  <c:v>11.459</c:v>
                </c:pt>
                <c:pt idx="11">
                  <c:v>12.224</c:v>
                </c:pt>
                <c:pt idx="12">
                  <c:v>12.926</c:v>
                </c:pt>
                <c:pt idx="13">
                  <c:v>13.209</c:v>
                </c:pt>
                <c:pt idx="14">
                  <c:v>13.141999999999999</c:v>
                </c:pt>
                <c:pt idx="15">
                  <c:v>13.875</c:v>
                </c:pt>
                <c:pt idx="16">
                  <c:v>13.710874</c:v>
                </c:pt>
                <c:pt idx="17">
                  <c:v>13.304094000000001</c:v>
                </c:pt>
                <c:pt idx="18">
                  <c:v>11.776811</c:v>
                </c:pt>
                <c:pt idx="19">
                  <c:v>12.705743999999999</c:v>
                </c:pt>
                <c:pt idx="20">
                  <c:v>13.016416017999999</c:v>
                </c:pt>
                <c:pt idx="21">
                  <c:v>13.179701000000001</c:v>
                </c:pt>
                <c:pt idx="22">
                  <c:v>13.351848</c:v>
                </c:pt>
                <c:pt idx="23">
                  <c:v>13.163908000000001</c:v>
                </c:pt>
                <c:pt idx="24">
                  <c:v>12.821646392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33949632"/>
        <c:axId val="1033950416"/>
      </c:lineChart>
      <c:catAx>
        <c:axId val="1033949632"/>
        <c:scaling>
          <c:orientation val="minMax"/>
        </c:scaling>
        <c:delete val="0"/>
        <c:axPos val="b"/>
        <c:majorGridlines>
          <c:spPr>
            <a:ln>
              <a:solidFill>
                <a:schemeClr val="tx1">
                  <a:alpha val="53000"/>
                </a:schemeClr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spPr>
          <a:solidFill>
            <a:schemeClr val="bg1"/>
          </a:solidFill>
          <a:ln>
            <a:noFill/>
          </a:ln>
        </c:spPr>
        <c:crossAx val="1033950416"/>
        <c:crosses val="autoZero"/>
        <c:auto val="1"/>
        <c:lblAlgn val="ctr"/>
        <c:lblOffset val="100"/>
        <c:tickLblSkip val="2"/>
        <c:noMultiLvlLbl val="0"/>
      </c:catAx>
      <c:valAx>
        <c:axId val="1033950416"/>
        <c:scaling>
          <c:orientation val="minMax"/>
          <c:min val="8"/>
        </c:scaling>
        <c:delete val="0"/>
        <c:axPos val="l"/>
        <c:majorGridlines>
          <c:spPr>
            <a:ln>
              <a:solidFill>
                <a:schemeClr val="tx1"/>
              </a:solidFill>
              <a:prstDash val="solid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400" b="0"/>
                </a:pPr>
                <a:r>
                  <a:rPr lang="sv-SE" sz="1400" b="0" noProof="0" dirty="0" smtClean="0"/>
                  <a:t>Miljoner ton</a:t>
                </a:r>
                <a:endParaRPr lang="sv-SE" sz="1400" b="0" noProof="0" dirty="0"/>
              </a:p>
            </c:rich>
          </c:tx>
          <c:layout>
            <c:manualLayout>
              <c:xMode val="edge"/>
              <c:yMode val="edge"/>
              <c:x val="9.9664267426694351E-3"/>
              <c:y val="0.31932540766640377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sv-SE"/>
          </a:p>
        </c:txPr>
        <c:crossAx val="10339496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>
          <a:solidFill>
            <a:schemeClr val="tx1"/>
          </a:solidFill>
          <a:latin typeface="+mn-lt"/>
          <a:cs typeface="Arial" pitchFamily="34" charset="0"/>
        </a:defRPr>
      </a:pPr>
      <a:endParaRPr lang="sv-SE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371093183904159"/>
          <c:y val="6.0663518707157645E-2"/>
          <c:w val="0.84246593020604399"/>
          <c:h val="0.612307692307692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'underlag Cepi EPIS '!$B$21</c:f>
              <c:strCache>
                <c:ptCount val="1"/>
                <c:pt idx="0">
                  <c:v>2015/2014</c:v>
                </c:pt>
              </c:strCache>
            </c:strRef>
          </c:tx>
          <c:spPr>
            <a:solidFill>
              <a:srgbClr val="A4A19E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c:spPr>
          <c:invertIfNegative val="0"/>
          <c:dPt>
            <c:idx val="4"/>
            <c:invertIfNegative val="0"/>
            <c:bubble3D val="0"/>
          </c:dPt>
          <c:dPt>
            <c:idx val="6"/>
            <c:invertIfNegative val="0"/>
            <c:bubble3D val="0"/>
          </c:dPt>
          <c:cat>
            <c:strRef>
              <c:f>'underlag Cepi EPIS '!$A$22:$A$33</c:f>
              <c:strCache>
                <c:ptCount val="12"/>
                <c:pt idx="0">
                  <c:v>Finland</c:v>
                </c:pt>
                <c:pt idx="1">
                  <c:v>Frankrike</c:v>
                </c:pt>
                <c:pt idx="2">
                  <c:v>Tyskland</c:v>
                </c:pt>
                <c:pt idx="3">
                  <c:v>Spanien</c:v>
                </c:pt>
                <c:pt idx="4">
                  <c:v>Sverige</c:v>
                </c:pt>
                <c:pt idx="5">
                  <c:v>Totalt CEPI</c:v>
                </c:pt>
                <c:pt idx="6">
                  <c:v>USA</c:v>
                </c:pt>
                <c:pt idx="7">
                  <c:v>Kanada</c:v>
                </c:pt>
                <c:pt idx="8">
                  <c:v>Brasilien</c:v>
                </c:pt>
                <c:pt idx="9">
                  <c:v>Kina</c:v>
                </c:pt>
                <c:pt idx="10">
                  <c:v>Japan</c:v>
                </c:pt>
                <c:pt idx="11">
                  <c:v>Sydkorea</c:v>
                </c:pt>
              </c:strCache>
            </c:strRef>
          </c:cat>
          <c:val>
            <c:numRef>
              <c:f>'underlag Cepi EPIS '!$B$22:$B$33</c:f>
              <c:numCache>
                <c:formatCode>General</c:formatCode>
                <c:ptCount val="12"/>
                <c:pt idx="0">
                  <c:v>-0.8</c:v>
                </c:pt>
                <c:pt idx="1">
                  <c:v>-1.4</c:v>
                </c:pt>
                <c:pt idx="2">
                  <c:v>0.3</c:v>
                </c:pt>
                <c:pt idx="3">
                  <c:v>2.7</c:v>
                </c:pt>
                <c:pt idx="4">
                  <c:v>-2.4</c:v>
                </c:pt>
                <c:pt idx="5">
                  <c:v>-0.4</c:v>
                </c:pt>
                <c:pt idx="6">
                  <c:v>-0.8</c:v>
                </c:pt>
                <c:pt idx="7" formatCode="0.0">
                  <c:v>-8</c:v>
                </c:pt>
                <c:pt idx="8">
                  <c:v>-0.6</c:v>
                </c:pt>
                <c:pt idx="9" formatCode="0.0">
                  <c:v>1.5</c:v>
                </c:pt>
                <c:pt idx="10" formatCode="0.0">
                  <c:v>-1.5</c:v>
                </c:pt>
                <c:pt idx="11">
                  <c:v>-1.6</c:v>
                </c:pt>
              </c:numCache>
            </c:numRef>
          </c:val>
        </c:ser>
        <c:ser>
          <c:idx val="1"/>
          <c:order val="1"/>
          <c:tx>
            <c:strRef>
              <c:f>'underlag Cepi EPIS '!$C$21</c:f>
              <c:strCache>
                <c:ptCount val="1"/>
                <c:pt idx="0">
                  <c:v>2014/2013</c:v>
                </c:pt>
              </c:strCache>
            </c:strRef>
          </c:tx>
          <c:spPr>
            <a:solidFill>
              <a:srgbClr val="318944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c:spPr>
          <c:invertIfNegative val="0"/>
          <c:cat>
            <c:strRef>
              <c:f>'underlag Cepi EPIS '!$A$22:$A$33</c:f>
              <c:strCache>
                <c:ptCount val="12"/>
                <c:pt idx="0">
                  <c:v>Finland</c:v>
                </c:pt>
                <c:pt idx="1">
                  <c:v>Frankrike</c:v>
                </c:pt>
                <c:pt idx="2">
                  <c:v>Tyskland</c:v>
                </c:pt>
                <c:pt idx="3">
                  <c:v>Spanien</c:v>
                </c:pt>
                <c:pt idx="4">
                  <c:v>Sverige</c:v>
                </c:pt>
                <c:pt idx="5">
                  <c:v>Totalt CEPI</c:v>
                </c:pt>
                <c:pt idx="6">
                  <c:v>USA</c:v>
                </c:pt>
                <c:pt idx="7">
                  <c:v>Kanada</c:v>
                </c:pt>
                <c:pt idx="8">
                  <c:v>Brasilien</c:v>
                </c:pt>
                <c:pt idx="9">
                  <c:v>Kina</c:v>
                </c:pt>
                <c:pt idx="10">
                  <c:v>Japan</c:v>
                </c:pt>
                <c:pt idx="11">
                  <c:v>Sydkorea</c:v>
                </c:pt>
              </c:strCache>
            </c:strRef>
          </c:cat>
          <c:val>
            <c:numRef>
              <c:f>'underlag Cepi EPIS '!$C$22:$C$33</c:f>
              <c:numCache>
                <c:formatCode>General</c:formatCode>
                <c:ptCount val="12"/>
                <c:pt idx="0">
                  <c:v>-1.7</c:v>
                </c:pt>
                <c:pt idx="1">
                  <c:v>1.9</c:v>
                </c:pt>
                <c:pt idx="2">
                  <c:v>0.6</c:v>
                </c:pt>
                <c:pt idx="3">
                  <c:v>-2.6</c:v>
                </c:pt>
                <c:pt idx="4">
                  <c:v>-3.4</c:v>
                </c:pt>
                <c:pt idx="5">
                  <c:v>-0.2</c:v>
                </c:pt>
                <c:pt idx="6">
                  <c:v>-1.2</c:v>
                </c:pt>
                <c:pt idx="7">
                  <c:v>-0.9</c:v>
                </c:pt>
                <c:pt idx="8">
                  <c:v>-0.4</c:v>
                </c:pt>
                <c:pt idx="9" formatCode="0.0">
                  <c:v>2.8</c:v>
                </c:pt>
                <c:pt idx="10" formatCode="0.0">
                  <c:v>0.9</c:v>
                </c:pt>
                <c:pt idx="11">
                  <c:v>-0.4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466253488"/>
        <c:axId val="466252704"/>
      </c:barChart>
      <c:catAx>
        <c:axId val="4662534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-2700000" vert="horz"/>
          <a:lstStyle/>
          <a:p>
            <a:pPr>
              <a:defRPr sz="1200" b="0" i="0" u="none" strike="noStrike" baseline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defRPr>
            </a:pPr>
            <a:endParaRPr lang="sv-SE"/>
          </a:p>
        </c:txPr>
        <c:crossAx val="466252704"/>
        <c:crosses val="autoZero"/>
        <c:auto val="1"/>
        <c:lblAlgn val="ctr"/>
        <c:lblOffset val="100"/>
        <c:noMultiLvlLbl val="0"/>
      </c:catAx>
      <c:valAx>
        <c:axId val="466252704"/>
        <c:scaling>
          <c:orientation val="minMax"/>
          <c:max val="5"/>
          <c:min val="-1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defRPr>
            </a:pPr>
            <a:endParaRPr lang="sv-SE"/>
          </a:p>
        </c:txPr>
        <c:crossAx val="466253488"/>
        <c:crosses val="autoZero"/>
        <c:crossBetween val="between"/>
        <c:majorUnit val="2"/>
      </c:valAx>
    </c:plotArea>
    <c:legend>
      <c:legendPos val="b"/>
      <c:layout>
        <c:manualLayout>
          <c:xMode val="edge"/>
          <c:yMode val="edge"/>
          <c:x val="0.21972477175015701"/>
          <c:y val="0.92607307228659086"/>
          <c:w val="0.47839959513567432"/>
          <c:h val="7.3151819877936938E-2"/>
        </c:manualLayout>
      </c:layout>
      <c:overlay val="0"/>
      <c:txPr>
        <a:bodyPr/>
        <a:lstStyle/>
        <a:p>
          <a:pPr>
            <a:defRPr sz="1400" b="0" i="0" u="none" strike="noStrike" baseline="0">
              <a:solidFill>
                <a:srgbClr val="000000"/>
              </a:solidFill>
              <a:latin typeface="Arial" pitchFamily="34" charset="0"/>
              <a:ea typeface="Calibri"/>
              <a:cs typeface="Arial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sv-SE"/>
    </a:p>
  </c:txPr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685778490406337"/>
          <c:y val="0.16731734523145567"/>
          <c:w val="0.77393706748049362"/>
          <c:h val="0.7004365182182678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'Blad1 (3)'!$A$5</c:f>
              <c:strCache>
                <c:ptCount val="1"/>
                <c:pt idx="0">
                  <c:v>Grafiskt papper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noFill/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919181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D97D06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308021"/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rgbClr val="E2AC00"/>
              </a:solidFill>
              <a:ln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rgbClr val="93B379"/>
              </a:solidFill>
              <a:ln>
                <a:noFill/>
              </a:ln>
              <a:effectLst/>
            </c:spPr>
          </c:dPt>
          <c:cat>
            <c:numRef>
              <c:f>'Blad1 (3)'!$E$4:$L$4</c:f>
              <c:numCache>
                <c:formatCode>General</c:formatCode>
                <c:ptCount val="8"/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</c:numCache>
            </c:numRef>
          </c:cat>
          <c:val>
            <c:numRef>
              <c:f>'Blad1 (3)'!$E$5:$L$5</c:f>
              <c:numCache>
                <c:formatCode>General</c:formatCode>
                <c:ptCount val="8"/>
                <c:pt idx="0">
                  <c:v>34714</c:v>
                </c:pt>
                <c:pt idx="1">
                  <c:v>36318</c:v>
                </c:pt>
                <c:pt idx="2">
                  <c:v>34896</c:v>
                </c:pt>
                <c:pt idx="3">
                  <c:v>32681</c:v>
                </c:pt>
                <c:pt idx="4">
                  <c:v>31187</c:v>
                </c:pt>
                <c:pt idx="5">
                  <c:v>30249</c:v>
                </c:pt>
                <c:pt idx="6">
                  <c:v>29061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"/>
        <c:overlap val="7"/>
        <c:axId val="466257800"/>
        <c:axId val="466256624"/>
      </c:barChart>
      <c:catAx>
        <c:axId val="466257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v-SE"/>
          </a:p>
        </c:txPr>
        <c:crossAx val="466256624"/>
        <c:crosses val="autoZero"/>
        <c:auto val="1"/>
        <c:lblAlgn val="ctr"/>
        <c:lblOffset val="100"/>
        <c:noMultiLvlLbl val="0"/>
      </c:catAx>
      <c:valAx>
        <c:axId val="4662566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v-SE"/>
          </a:p>
        </c:txPr>
        <c:crossAx val="466257800"/>
        <c:crosses val="autoZero"/>
        <c:crossBetween val="between"/>
        <c:dispUnits>
          <c:builtInUnit val="thousands"/>
          <c:dispUnitsLbl>
            <c:layout>
              <c:manualLayout>
                <c:xMode val="edge"/>
                <c:yMode val="edge"/>
                <c:x val="3.015075376884422E-2"/>
                <c:y val="0.38930555555555557"/>
              </c:manualLayout>
            </c:layout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r>
                    <a:rPr lang="sv-SE" sz="140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Miljoner ton</a:t>
                  </a:r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</c:dispUnitsLbl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76711269986957"/>
          <c:y val="0.12053165914055543"/>
          <c:w val="0.38465786676972125"/>
          <c:h val="0.74948661528936966"/>
        </c:manualLayout>
      </c:layout>
      <c:doughnut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Försäljning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318944"/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solidFill>
                <a:srgbClr val="9B9893"/>
              </a:solidFill>
              <a:ln w="19050">
                <a:noFill/>
              </a:ln>
              <a:effectLst/>
            </c:spPr>
          </c:dPt>
          <c:dPt>
            <c:idx val="2"/>
            <c:bubble3D val="0"/>
            <c:spPr>
              <a:solidFill>
                <a:srgbClr val="93B379"/>
              </a:solidFill>
              <a:ln w="19050">
                <a:noFill/>
              </a:ln>
              <a:effectLst/>
            </c:spPr>
          </c:dPt>
          <c:dPt>
            <c:idx val="3"/>
            <c:bubble3D val="0"/>
            <c:spPr>
              <a:solidFill>
                <a:srgbClr val="94B5AB"/>
              </a:solidFill>
              <a:ln w="19050">
                <a:noFill/>
              </a:ln>
              <a:effectLst/>
            </c:spPr>
          </c:dPt>
          <c:dPt>
            <c:idx val="4"/>
            <c:bubble3D val="0"/>
            <c:spPr>
              <a:solidFill>
                <a:srgbClr val="7992A5"/>
              </a:solidFill>
              <a:ln w="19050">
                <a:noFill/>
              </a:ln>
              <a:effectLst/>
            </c:spPr>
          </c:dPt>
          <c:dPt>
            <c:idx val="5"/>
            <c:bubble3D val="0"/>
            <c:spPr>
              <a:solidFill>
                <a:srgbClr val="FF8135"/>
              </a:solidFill>
              <a:ln w="19050">
                <a:noFill/>
              </a:ln>
              <a:effectLst/>
            </c:spPr>
          </c:dPt>
          <c:dLbls>
            <c:dLbl>
              <c:idx val="0"/>
              <c:layout>
                <c:manualLayout>
                  <c:x val="0.12746457135681685"/>
                  <c:y val="-5.080314381807629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2981801781700414"/>
                  <c:y val="2.091894157214905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174969745512105"/>
                  <c:y val="0.10459470786074515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6.6715961012108305E-2"/>
                  <c:y val="0.14643259100504327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0.12883435582822086"/>
                  <c:y val="-3.28726224705199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0.14198222301822475"/>
                  <c:y val="-8.06873460640034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Blad1!$A$2:$A$7</c:f>
              <c:strCache>
                <c:ptCount val="6"/>
                <c:pt idx="0">
                  <c:v>Tidningspapper</c:v>
                </c:pt>
                <c:pt idx="1">
                  <c:v>SC-papper</c:v>
                </c:pt>
                <c:pt idx="2">
                  <c:v>LWC, MWC</c:v>
                </c:pt>
                <c:pt idx="3">
                  <c:v>Trähaltigt obestruket</c:v>
                </c:pt>
                <c:pt idx="4">
                  <c:v>Träfritt bestruket</c:v>
                </c:pt>
                <c:pt idx="5">
                  <c:v>Träfritt obestruket</c:v>
                </c:pt>
              </c:strCache>
            </c:strRef>
          </c:cat>
          <c:val>
            <c:numRef>
              <c:f>Blad1!$B$2:$B$7</c:f>
              <c:numCache>
                <c:formatCode>General</c:formatCode>
                <c:ptCount val="6"/>
                <c:pt idx="0">
                  <c:v>7971</c:v>
                </c:pt>
                <c:pt idx="1">
                  <c:v>3759</c:v>
                </c:pt>
                <c:pt idx="2">
                  <c:v>6508</c:v>
                </c:pt>
                <c:pt idx="3">
                  <c:v>2398</c:v>
                </c:pt>
                <c:pt idx="4">
                  <c:v>6558</c:v>
                </c:pt>
                <c:pt idx="5">
                  <c:v>7454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8"/>
      </c:doughnutChart>
      <c:spPr>
        <a:noFill/>
        <a:ln>
          <a:noFill/>
        </a:ln>
        <a:effectLst>
          <a:glow>
            <a:schemeClr val="accent1">
              <a:alpha val="40000"/>
            </a:schemeClr>
          </a:glow>
        </a:effectLst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  <c:userShapes r:id="rId4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05663977585624"/>
          <c:y val="0.1199222446000776"/>
          <c:w val="0.85001292208105894"/>
          <c:h val="0.68960502732286733"/>
        </c:manualLayout>
      </c:layout>
      <c:barChart>
        <c:barDir val="col"/>
        <c:grouping val="clustered"/>
        <c:varyColors val="0"/>
        <c:ser>
          <c:idx val="0"/>
          <c:order val="0"/>
          <c:tx>
            <c:v>Skogsindustriprodukter</c:v>
          </c:tx>
          <c:spPr>
            <a:solidFill>
              <a:srgbClr val="318944"/>
            </a:solidFill>
            <a:ln w="12700">
              <a:solidFill>
                <a:srgbClr val="318944"/>
              </a:solidFill>
              <a:prstDash val="solid"/>
            </a:ln>
          </c:spPr>
          <c:invertIfNegative val="0"/>
          <c:cat>
            <c:strRef>
              <c:f>'% förändring'!$A$78:$A$89</c:f>
              <c:strCache>
                <c:ptCount val="12"/>
                <c:pt idx="0">
                  <c:v>jan</c:v>
                </c:pt>
                <c:pt idx="1">
                  <c:v>feb </c:v>
                </c:pt>
                <c:pt idx="2">
                  <c:v>mar</c:v>
                </c:pt>
                <c:pt idx="3">
                  <c:v>apr</c:v>
                </c:pt>
                <c:pt idx="4">
                  <c:v>maj</c:v>
                </c:pt>
                <c:pt idx="5">
                  <c:v>jun</c:v>
                </c:pt>
                <c:pt idx="6">
                  <c:v>jul</c:v>
                </c:pt>
                <c:pt idx="7">
                  <c:v>aug </c:v>
                </c:pt>
                <c:pt idx="8">
                  <c:v>sep</c:v>
                </c:pt>
                <c:pt idx="9">
                  <c:v>okt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'% förändring'!$F$127:$F$138</c:f>
              <c:numCache>
                <c:formatCode>0.00</c:formatCode>
                <c:ptCount val="12"/>
                <c:pt idx="0">
                  <c:v>-1.5960559733379069</c:v>
                </c:pt>
                <c:pt idx="1">
                  <c:v>2.7696049240535836</c:v>
                </c:pt>
                <c:pt idx="2">
                  <c:v>5.2009473884094906</c:v>
                </c:pt>
                <c:pt idx="3">
                  <c:v>4.4332418947754126</c:v>
                </c:pt>
                <c:pt idx="4">
                  <c:v>3.9921471735625444</c:v>
                </c:pt>
                <c:pt idx="5">
                  <c:v>4.3902536514635155</c:v>
                </c:pt>
                <c:pt idx="6">
                  <c:v>4.0224354821171451</c:v>
                </c:pt>
                <c:pt idx="7">
                  <c:v>3.8536912217667045</c:v>
                </c:pt>
                <c:pt idx="8">
                  <c:v>4.0447709603547892</c:v>
                </c:pt>
                <c:pt idx="9">
                  <c:v>3.3884524532397986</c:v>
                </c:pt>
                <c:pt idx="10">
                  <c:v>3.3143487517688195</c:v>
                </c:pt>
                <c:pt idx="11">
                  <c:v>3.0533370300039842</c:v>
                </c:pt>
              </c:numCache>
            </c:numRef>
          </c:val>
        </c:ser>
        <c:ser>
          <c:idx val="1"/>
          <c:order val="1"/>
          <c:tx>
            <c:strRef>
              <c:f>'% förändring'!$G$126</c:f>
              <c:strCache>
                <c:ptCount val="1"/>
                <c:pt idx="0">
                  <c:v>Alla varor</c:v>
                </c:pt>
              </c:strCache>
            </c:strRef>
          </c:tx>
          <c:spPr>
            <a:solidFill>
              <a:srgbClr val="7992A5"/>
            </a:solidFill>
            <a:ln>
              <a:solidFill>
                <a:srgbClr val="7992A5"/>
              </a:solidFill>
            </a:ln>
          </c:spPr>
          <c:invertIfNegative val="0"/>
          <c:cat>
            <c:strRef>
              <c:f>'% förändring'!$A$78:$A$89</c:f>
              <c:strCache>
                <c:ptCount val="12"/>
                <c:pt idx="0">
                  <c:v>jan</c:v>
                </c:pt>
                <c:pt idx="1">
                  <c:v>feb </c:v>
                </c:pt>
                <c:pt idx="2">
                  <c:v>mar</c:v>
                </c:pt>
                <c:pt idx="3">
                  <c:v>apr</c:v>
                </c:pt>
                <c:pt idx="4">
                  <c:v>maj</c:v>
                </c:pt>
                <c:pt idx="5">
                  <c:v>jun</c:v>
                </c:pt>
                <c:pt idx="6">
                  <c:v>jul</c:v>
                </c:pt>
                <c:pt idx="7">
                  <c:v>aug </c:v>
                </c:pt>
                <c:pt idx="8">
                  <c:v>sep</c:v>
                </c:pt>
                <c:pt idx="9">
                  <c:v>okt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'% förändring'!$G$127:$G$138</c:f>
              <c:numCache>
                <c:formatCode>0.00</c:formatCode>
                <c:ptCount val="12"/>
                <c:pt idx="0">
                  <c:v>-2.9157667386609072</c:v>
                </c:pt>
                <c:pt idx="1">
                  <c:v>1.2686155543298401</c:v>
                </c:pt>
                <c:pt idx="2">
                  <c:v>5.2860246198406946</c:v>
                </c:pt>
                <c:pt idx="3">
                  <c:v>5.1440883382709401</c:v>
                </c:pt>
                <c:pt idx="4">
                  <c:v>4.5356835769561483</c:v>
                </c:pt>
                <c:pt idx="5">
                  <c:v>6.1664587417572623</c:v>
                </c:pt>
                <c:pt idx="6">
                  <c:v>5.5521283158544108</c:v>
                </c:pt>
                <c:pt idx="7">
                  <c:v>5.5692055692055691</c:v>
                </c:pt>
                <c:pt idx="8">
                  <c:v>5.3072960345034144</c:v>
                </c:pt>
                <c:pt idx="9">
                  <c:v>4.676182360460162</c:v>
                </c:pt>
                <c:pt idx="10">
                  <c:v>4.7798742138364787</c:v>
                </c:pt>
                <c:pt idx="11">
                  <c:v>5.0329005868753338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466256232"/>
        <c:axId val="466258192"/>
      </c:barChart>
      <c:catAx>
        <c:axId val="466256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/>
              </a:defRPr>
            </a:pPr>
            <a:endParaRPr lang="sv-SE"/>
          </a:p>
        </c:txPr>
        <c:crossAx val="46625819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66258192"/>
        <c:scaling>
          <c:orientation val="minMax"/>
          <c:max val="10"/>
          <c:min val="-5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 rot="0" vert="horz"/>
              <a:lstStyle/>
              <a:p>
                <a:pPr algn="ctr">
                  <a:defRPr sz="14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sv-SE" sz="1400"/>
                  <a:t>%</a:t>
                </a:r>
              </a:p>
            </c:rich>
          </c:tx>
          <c:layout>
            <c:manualLayout>
              <c:xMode val="edge"/>
              <c:yMode val="edge"/>
              <c:x val="1.161224095454326E-2"/>
              <c:y val="0.42668146287640857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v-SE"/>
          </a:p>
        </c:txPr>
        <c:crossAx val="466256232"/>
        <c:crosses val="autoZero"/>
        <c:crossBetween val="between"/>
        <c:majorUnit val="5"/>
      </c:valAx>
      <c:spPr>
        <a:solidFill>
          <a:srgbClr val="FFFFFF"/>
        </a:solidFill>
        <a:ln w="12700">
          <a:noFill/>
          <a:prstDash val="solid"/>
        </a:ln>
      </c:spPr>
    </c:plotArea>
    <c:legend>
      <c:legendPos val="t"/>
      <c:layout>
        <c:manualLayout>
          <c:xMode val="edge"/>
          <c:yMode val="edge"/>
          <c:x val="0.23664471574883941"/>
          <c:y val="0.91123940027735473"/>
          <c:w val="0.50340960119110145"/>
          <c:h val="8.0053588861494024E-2"/>
        </c:manualLayout>
      </c:layout>
      <c:overlay val="0"/>
      <c:txPr>
        <a:bodyPr/>
        <a:lstStyle/>
        <a:p>
          <a:pPr>
            <a:defRPr sz="1400"/>
          </a:pPr>
          <a:endParaRPr lang="sv-SE"/>
        </a:p>
      </c:txPr>
    </c:legend>
    <c:plotVisOnly val="1"/>
    <c:dispBlanksAs val="gap"/>
    <c:showDLblsOverMax val="0"/>
  </c:chart>
  <c:spPr>
    <a:solidFill>
      <a:srgbClr val="FFFFFF"/>
    </a:solidFill>
    <a:ln w="3175">
      <a:noFill/>
      <a:prstDash val="solid"/>
    </a:ln>
  </c:spPr>
  <c:txPr>
    <a:bodyPr/>
    <a:lstStyle/>
    <a:p>
      <a:pPr>
        <a:defRPr sz="87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sv-S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4794749853452432E-2"/>
          <c:y val="8.6440677966101692E-2"/>
          <c:w val="0.90692864529472594"/>
          <c:h val="0.71186440677966101"/>
        </c:manualLayout>
      </c:layout>
      <c:lineChart>
        <c:grouping val="standard"/>
        <c:varyColors val="0"/>
        <c:ser>
          <c:idx val="0"/>
          <c:order val="0"/>
          <c:tx>
            <c:v>Massaindustrin</c:v>
          </c:tx>
          <c:spPr>
            <a:ln w="38100">
              <a:solidFill>
                <a:srgbClr val="008000"/>
              </a:solidFill>
              <a:prstDash val="solid"/>
            </a:ln>
          </c:spPr>
          <c:marker>
            <c:symbol val="none"/>
          </c:marker>
          <c:cat>
            <c:numRef>
              <c:f>'Indata månadsserier NY fr 2 (2'!$CT$6:$GN$6</c:f>
              <c:numCache>
                <c:formatCode>General</c:formatCode>
                <c:ptCount val="99"/>
                <c:pt idx="0">
                  <c:v>2008</c:v>
                </c:pt>
                <c:pt idx="12">
                  <c:v>2009</c:v>
                </c:pt>
                <c:pt idx="24">
                  <c:v>2010</c:v>
                </c:pt>
                <c:pt idx="36">
                  <c:v>2011</c:v>
                </c:pt>
                <c:pt idx="48">
                  <c:v>2012</c:v>
                </c:pt>
                <c:pt idx="60">
                  <c:v>2013</c:v>
                </c:pt>
                <c:pt idx="72">
                  <c:v>2014</c:v>
                </c:pt>
                <c:pt idx="84">
                  <c:v>2015</c:v>
                </c:pt>
                <c:pt idx="96">
                  <c:v>2016</c:v>
                </c:pt>
              </c:numCache>
            </c:numRef>
          </c:cat>
          <c:val>
            <c:numRef>
              <c:f>'Indata månadsserier NY fr 2 (2'!$CT$8:$GN$8</c:f>
              <c:numCache>
                <c:formatCode>General</c:formatCode>
                <c:ptCount val="99"/>
                <c:pt idx="0">
                  <c:v>108.5</c:v>
                </c:pt>
                <c:pt idx="1">
                  <c:v>102.9</c:v>
                </c:pt>
                <c:pt idx="2">
                  <c:v>96.9</c:v>
                </c:pt>
                <c:pt idx="3">
                  <c:v>102.2</c:v>
                </c:pt>
                <c:pt idx="4">
                  <c:v>97.2</c:v>
                </c:pt>
                <c:pt idx="5">
                  <c:v>101.2</c:v>
                </c:pt>
                <c:pt idx="6">
                  <c:v>95</c:v>
                </c:pt>
                <c:pt idx="7">
                  <c:v>102.3</c:v>
                </c:pt>
                <c:pt idx="8">
                  <c:v>90.6</c:v>
                </c:pt>
                <c:pt idx="9">
                  <c:v>91.3</c:v>
                </c:pt>
                <c:pt idx="10">
                  <c:v>97.4</c:v>
                </c:pt>
                <c:pt idx="11">
                  <c:v>89.4</c:v>
                </c:pt>
                <c:pt idx="12">
                  <c:v>94.9</c:v>
                </c:pt>
                <c:pt idx="13">
                  <c:v>91.6</c:v>
                </c:pt>
                <c:pt idx="14">
                  <c:v>87.7</c:v>
                </c:pt>
                <c:pt idx="15">
                  <c:v>100.4</c:v>
                </c:pt>
                <c:pt idx="16">
                  <c:v>98.3</c:v>
                </c:pt>
                <c:pt idx="17">
                  <c:v>95.5</c:v>
                </c:pt>
                <c:pt idx="18">
                  <c:v>101.6</c:v>
                </c:pt>
                <c:pt idx="19">
                  <c:v>104.9</c:v>
                </c:pt>
                <c:pt idx="20">
                  <c:v>108.5</c:v>
                </c:pt>
                <c:pt idx="21">
                  <c:v>117</c:v>
                </c:pt>
                <c:pt idx="22">
                  <c:v>117.5</c:v>
                </c:pt>
                <c:pt idx="23">
                  <c:v>117.5</c:v>
                </c:pt>
                <c:pt idx="24">
                  <c:v>107.9</c:v>
                </c:pt>
                <c:pt idx="25">
                  <c:v>114</c:v>
                </c:pt>
                <c:pt idx="26">
                  <c:v>118.2</c:v>
                </c:pt>
                <c:pt idx="27">
                  <c:v>113.7</c:v>
                </c:pt>
                <c:pt idx="28">
                  <c:v>115</c:v>
                </c:pt>
                <c:pt idx="29">
                  <c:v>115.2</c:v>
                </c:pt>
                <c:pt idx="30">
                  <c:v>117.1</c:v>
                </c:pt>
                <c:pt idx="31">
                  <c:v>121.7</c:v>
                </c:pt>
                <c:pt idx="32">
                  <c:v>112.5</c:v>
                </c:pt>
                <c:pt idx="33">
                  <c:v>105</c:v>
                </c:pt>
                <c:pt idx="34">
                  <c:v>105</c:v>
                </c:pt>
                <c:pt idx="35">
                  <c:v>105.7</c:v>
                </c:pt>
                <c:pt idx="36">
                  <c:v>120.4</c:v>
                </c:pt>
                <c:pt idx="37">
                  <c:v>111.5</c:v>
                </c:pt>
                <c:pt idx="38">
                  <c:v>113.5</c:v>
                </c:pt>
                <c:pt idx="39">
                  <c:v>94.9</c:v>
                </c:pt>
                <c:pt idx="40">
                  <c:v>102.7</c:v>
                </c:pt>
                <c:pt idx="41">
                  <c:v>105.4</c:v>
                </c:pt>
                <c:pt idx="42">
                  <c:v>99.7</c:v>
                </c:pt>
                <c:pt idx="43">
                  <c:v>99.6</c:v>
                </c:pt>
                <c:pt idx="44">
                  <c:v>102.4</c:v>
                </c:pt>
                <c:pt idx="45">
                  <c:v>104.2</c:v>
                </c:pt>
                <c:pt idx="46">
                  <c:v>80.400000000000006</c:v>
                </c:pt>
                <c:pt idx="47">
                  <c:v>82.3</c:v>
                </c:pt>
                <c:pt idx="48">
                  <c:v>90.5</c:v>
                </c:pt>
                <c:pt idx="49">
                  <c:v>91.9</c:v>
                </c:pt>
                <c:pt idx="50">
                  <c:v>94.7</c:v>
                </c:pt>
                <c:pt idx="51">
                  <c:v>96.8</c:v>
                </c:pt>
                <c:pt idx="52">
                  <c:v>93.6</c:v>
                </c:pt>
                <c:pt idx="53">
                  <c:v>93.2</c:v>
                </c:pt>
                <c:pt idx="54">
                  <c:v>98.4</c:v>
                </c:pt>
                <c:pt idx="55">
                  <c:v>87.7</c:v>
                </c:pt>
                <c:pt idx="56">
                  <c:v>89.3</c:v>
                </c:pt>
                <c:pt idx="57">
                  <c:v>85.2</c:v>
                </c:pt>
                <c:pt idx="58">
                  <c:v>93.9</c:v>
                </c:pt>
                <c:pt idx="59">
                  <c:v>98.5</c:v>
                </c:pt>
                <c:pt idx="60">
                  <c:v>93.3</c:v>
                </c:pt>
                <c:pt idx="61">
                  <c:v>97.8</c:v>
                </c:pt>
                <c:pt idx="62">
                  <c:v>90.8</c:v>
                </c:pt>
                <c:pt idx="63">
                  <c:v>80</c:v>
                </c:pt>
                <c:pt idx="64">
                  <c:v>98.1</c:v>
                </c:pt>
                <c:pt idx="65">
                  <c:v>93.4</c:v>
                </c:pt>
                <c:pt idx="66">
                  <c:v>99.2</c:v>
                </c:pt>
                <c:pt idx="67">
                  <c:v>101.9</c:v>
                </c:pt>
                <c:pt idx="68">
                  <c:v>109.3</c:v>
                </c:pt>
                <c:pt idx="69">
                  <c:v>104.3</c:v>
                </c:pt>
                <c:pt idx="70">
                  <c:v>103.5</c:v>
                </c:pt>
                <c:pt idx="71">
                  <c:v>102.4</c:v>
                </c:pt>
                <c:pt idx="72">
                  <c:v>103.1</c:v>
                </c:pt>
                <c:pt idx="73">
                  <c:v>99.9</c:v>
                </c:pt>
                <c:pt idx="74">
                  <c:v>104.1</c:v>
                </c:pt>
                <c:pt idx="75">
                  <c:v>107</c:v>
                </c:pt>
                <c:pt idx="76">
                  <c:v>100</c:v>
                </c:pt>
                <c:pt idx="77">
                  <c:v>104.4</c:v>
                </c:pt>
                <c:pt idx="78">
                  <c:v>103.2</c:v>
                </c:pt>
                <c:pt idx="79">
                  <c:v>104.6</c:v>
                </c:pt>
                <c:pt idx="80">
                  <c:v>99.9</c:v>
                </c:pt>
                <c:pt idx="81">
                  <c:v>103.7</c:v>
                </c:pt>
                <c:pt idx="82">
                  <c:v>114.4</c:v>
                </c:pt>
                <c:pt idx="83">
                  <c:v>114</c:v>
                </c:pt>
                <c:pt idx="84">
                  <c:v>105.8</c:v>
                </c:pt>
                <c:pt idx="85">
                  <c:v>101</c:v>
                </c:pt>
                <c:pt idx="86">
                  <c:v>104.4</c:v>
                </c:pt>
                <c:pt idx="87">
                  <c:v>97.2</c:v>
                </c:pt>
                <c:pt idx="88">
                  <c:v>98.5</c:v>
                </c:pt>
                <c:pt idx="89">
                  <c:v>102.3</c:v>
                </c:pt>
                <c:pt idx="90">
                  <c:v>96.4</c:v>
                </c:pt>
                <c:pt idx="91">
                  <c:v>99.9</c:v>
                </c:pt>
                <c:pt idx="92">
                  <c:v>97.2</c:v>
                </c:pt>
                <c:pt idx="93">
                  <c:v>104.7</c:v>
                </c:pt>
                <c:pt idx="94">
                  <c:v>96.5</c:v>
                </c:pt>
                <c:pt idx="95">
                  <c:v>100.5</c:v>
                </c:pt>
                <c:pt idx="96">
                  <c:v>107.5</c:v>
                </c:pt>
                <c:pt idx="97">
                  <c:v>112.9</c:v>
                </c:pt>
                <c:pt idx="98">
                  <c:v>111.4</c:v>
                </c:pt>
              </c:numCache>
            </c:numRef>
          </c:val>
          <c:smooth val="0"/>
        </c:ser>
        <c:ser>
          <c:idx val="1"/>
          <c:order val="1"/>
          <c:tx>
            <c:v>Genomsnitt 2008-2016</c:v>
          </c:tx>
          <c:spPr>
            <a:ln w="9525">
              <a:solidFill>
                <a:srgbClr val="000000"/>
              </a:solidFill>
              <a:prstDash val="lgDash"/>
            </a:ln>
          </c:spPr>
          <c:marker>
            <c:symbol val="none"/>
          </c:marker>
          <c:cat>
            <c:numRef>
              <c:f>'Indata månadsserier NY fr 2 (2'!$CT$6:$GN$6</c:f>
              <c:numCache>
                <c:formatCode>General</c:formatCode>
                <c:ptCount val="99"/>
                <c:pt idx="0">
                  <c:v>2008</c:v>
                </c:pt>
                <c:pt idx="12">
                  <c:v>2009</c:v>
                </c:pt>
                <c:pt idx="24">
                  <c:v>2010</c:v>
                </c:pt>
                <c:pt idx="36">
                  <c:v>2011</c:v>
                </c:pt>
                <c:pt idx="48">
                  <c:v>2012</c:v>
                </c:pt>
                <c:pt idx="60">
                  <c:v>2013</c:v>
                </c:pt>
                <c:pt idx="72">
                  <c:v>2014</c:v>
                </c:pt>
                <c:pt idx="84">
                  <c:v>2015</c:v>
                </c:pt>
                <c:pt idx="96">
                  <c:v>2016</c:v>
                </c:pt>
              </c:numCache>
            </c:numRef>
          </c:cat>
          <c:val>
            <c:numRef>
              <c:f>'Indata månadsserier NY fr 2 (2'!$CT$11:$GN$11</c:f>
              <c:numCache>
                <c:formatCode>0.0000</c:formatCode>
                <c:ptCount val="99"/>
                <c:pt idx="0">
                  <c:v>101.62121212121208</c:v>
                </c:pt>
                <c:pt idx="1">
                  <c:v>101.62121212121208</c:v>
                </c:pt>
                <c:pt idx="2">
                  <c:v>101.62121212121208</c:v>
                </c:pt>
                <c:pt idx="3">
                  <c:v>101.62121212121208</c:v>
                </c:pt>
                <c:pt idx="4">
                  <c:v>101.62121212121208</c:v>
                </c:pt>
                <c:pt idx="5">
                  <c:v>101.62121212121208</c:v>
                </c:pt>
                <c:pt idx="6">
                  <c:v>101.62121212121208</c:v>
                </c:pt>
                <c:pt idx="7">
                  <c:v>101.62121212121208</c:v>
                </c:pt>
                <c:pt idx="8">
                  <c:v>101.62121212121208</c:v>
                </c:pt>
                <c:pt idx="9">
                  <c:v>101.62121212121208</c:v>
                </c:pt>
                <c:pt idx="10">
                  <c:v>101.62121212121208</c:v>
                </c:pt>
                <c:pt idx="11">
                  <c:v>101.62121212121208</c:v>
                </c:pt>
                <c:pt idx="12">
                  <c:v>101.62121212121208</c:v>
                </c:pt>
                <c:pt idx="13">
                  <c:v>101.62121212121208</c:v>
                </c:pt>
                <c:pt idx="14">
                  <c:v>101.62121212121208</c:v>
                </c:pt>
                <c:pt idx="15">
                  <c:v>101.62121212121208</c:v>
                </c:pt>
                <c:pt idx="16">
                  <c:v>101.62121212121208</c:v>
                </c:pt>
                <c:pt idx="17">
                  <c:v>101.62121212121208</c:v>
                </c:pt>
                <c:pt idx="18">
                  <c:v>101.62121212121208</c:v>
                </c:pt>
                <c:pt idx="19">
                  <c:v>101.62121212121208</c:v>
                </c:pt>
                <c:pt idx="20">
                  <c:v>101.62121212121208</c:v>
                </c:pt>
                <c:pt idx="21">
                  <c:v>101.62121212121208</c:v>
                </c:pt>
                <c:pt idx="22">
                  <c:v>101.62121212121208</c:v>
                </c:pt>
                <c:pt idx="23">
                  <c:v>101.62121212121208</c:v>
                </c:pt>
                <c:pt idx="24">
                  <c:v>101.62121212121208</c:v>
                </c:pt>
                <c:pt idx="25">
                  <c:v>101.62121212121208</c:v>
                </c:pt>
                <c:pt idx="26">
                  <c:v>101.62121212121208</c:v>
                </c:pt>
                <c:pt idx="27">
                  <c:v>101.62121212121208</c:v>
                </c:pt>
                <c:pt idx="28">
                  <c:v>101.62121212121208</c:v>
                </c:pt>
                <c:pt idx="29">
                  <c:v>101.62121212121208</c:v>
                </c:pt>
                <c:pt idx="30">
                  <c:v>101.62121212121208</c:v>
                </c:pt>
                <c:pt idx="31">
                  <c:v>101.62121212121208</c:v>
                </c:pt>
                <c:pt idx="32">
                  <c:v>101.62121212121208</c:v>
                </c:pt>
                <c:pt idx="33">
                  <c:v>101.62121212121208</c:v>
                </c:pt>
                <c:pt idx="34">
                  <c:v>101.62121212121208</c:v>
                </c:pt>
                <c:pt idx="35">
                  <c:v>101.62121212121208</c:v>
                </c:pt>
                <c:pt idx="36">
                  <c:v>101.62121212121208</c:v>
                </c:pt>
                <c:pt idx="37">
                  <c:v>101.62121212121208</c:v>
                </c:pt>
                <c:pt idx="38">
                  <c:v>101.62121212121208</c:v>
                </c:pt>
                <c:pt idx="39">
                  <c:v>101.62121212121208</c:v>
                </c:pt>
                <c:pt idx="40">
                  <c:v>101.62121212121208</c:v>
                </c:pt>
                <c:pt idx="41">
                  <c:v>101.62121212121208</c:v>
                </c:pt>
                <c:pt idx="42">
                  <c:v>101.62121212121208</c:v>
                </c:pt>
                <c:pt idx="43">
                  <c:v>101.62121212121208</c:v>
                </c:pt>
                <c:pt idx="44">
                  <c:v>101.62121212121208</c:v>
                </c:pt>
                <c:pt idx="45">
                  <c:v>101.62121212121208</c:v>
                </c:pt>
                <c:pt idx="46">
                  <c:v>101.62121212121208</c:v>
                </c:pt>
                <c:pt idx="47">
                  <c:v>101.62121212121208</c:v>
                </c:pt>
                <c:pt idx="48">
                  <c:v>101.62121212121208</c:v>
                </c:pt>
                <c:pt idx="49">
                  <c:v>101.62121212121208</c:v>
                </c:pt>
                <c:pt idx="50">
                  <c:v>101.62121212121208</c:v>
                </c:pt>
                <c:pt idx="51">
                  <c:v>101.62121212121208</c:v>
                </c:pt>
                <c:pt idx="52">
                  <c:v>101.62121212121208</c:v>
                </c:pt>
                <c:pt idx="53">
                  <c:v>101.62121212121208</c:v>
                </c:pt>
                <c:pt idx="54">
                  <c:v>101.62121212121208</c:v>
                </c:pt>
                <c:pt idx="55">
                  <c:v>101.62121212121208</c:v>
                </c:pt>
                <c:pt idx="56">
                  <c:v>101.62121212121208</c:v>
                </c:pt>
                <c:pt idx="57">
                  <c:v>101.62121212121208</c:v>
                </c:pt>
                <c:pt idx="58">
                  <c:v>101.62121212121208</c:v>
                </c:pt>
                <c:pt idx="59">
                  <c:v>101.62121212121208</c:v>
                </c:pt>
                <c:pt idx="60">
                  <c:v>101.62121212121208</c:v>
                </c:pt>
                <c:pt idx="61">
                  <c:v>101.62121212121208</c:v>
                </c:pt>
                <c:pt idx="62">
                  <c:v>101.62121212121208</c:v>
                </c:pt>
                <c:pt idx="63">
                  <c:v>101.62121212121208</c:v>
                </c:pt>
                <c:pt idx="64">
                  <c:v>101.62121212121208</c:v>
                </c:pt>
                <c:pt idx="65">
                  <c:v>101.62121212121208</c:v>
                </c:pt>
                <c:pt idx="66">
                  <c:v>101.62121212121208</c:v>
                </c:pt>
                <c:pt idx="67">
                  <c:v>101.62121212121208</c:v>
                </c:pt>
                <c:pt idx="68">
                  <c:v>101.62121212121208</c:v>
                </c:pt>
                <c:pt idx="69">
                  <c:v>101.62121212121208</c:v>
                </c:pt>
                <c:pt idx="70">
                  <c:v>101.62121212121208</c:v>
                </c:pt>
                <c:pt idx="71">
                  <c:v>101.62121212121208</c:v>
                </c:pt>
                <c:pt idx="72">
                  <c:v>101.62121212121208</c:v>
                </c:pt>
                <c:pt idx="73">
                  <c:v>101.62121212121208</c:v>
                </c:pt>
                <c:pt idx="74">
                  <c:v>101.62121212121208</c:v>
                </c:pt>
                <c:pt idx="75">
                  <c:v>101.62121212121208</c:v>
                </c:pt>
                <c:pt idx="76">
                  <c:v>101.62121212121208</c:v>
                </c:pt>
                <c:pt idx="77">
                  <c:v>101.62121212121208</c:v>
                </c:pt>
                <c:pt idx="78">
                  <c:v>101.62121212121208</c:v>
                </c:pt>
                <c:pt idx="79">
                  <c:v>101.62121212121208</c:v>
                </c:pt>
                <c:pt idx="80">
                  <c:v>101.62121212121208</c:v>
                </c:pt>
                <c:pt idx="81">
                  <c:v>101.62121212121208</c:v>
                </c:pt>
                <c:pt idx="82">
                  <c:v>101.62121212121208</c:v>
                </c:pt>
                <c:pt idx="83">
                  <c:v>101.62121212121208</c:v>
                </c:pt>
                <c:pt idx="84">
                  <c:v>101.62121212121208</c:v>
                </c:pt>
                <c:pt idx="85">
                  <c:v>101.62121212121208</c:v>
                </c:pt>
                <c:pt idx="86">
                  <c:v>101.62121212121208</c:v>
                </c:pt>
                <c:pt idx="87">
                  <c:v>101.62121212121208</c:v>
                </c:pt>
                <c:pt idx="88">
                  <c:v>101.62121212121208</c:v>
                </c:pt>
                <c:pt idx="89">
                  <c:v>101.62121212121208</c:v>
                </c:pt>
                <c:pt idx="90">
                  <c:v>101.62121212121208</c:v>
                </c:pt>
                <c:pt idx="91">
                  <c:v>101.62121212121208</c:v>
                </c:pt>
                <c:pt idx="92">
                  <c:v>101.62121212121208</c:v>
                </c:pt>
                <c:pt idx="93">
                  <c:v>101.62121212121208</c:v>
                </c:pt>
                <c:pt idx="94">
                  <c:v>101.62121212121208</c:v>
                </c:pt>
                <c:pt idx="95">
                  <c:v>101.62121212121208</c:v>
                </c:pt>
                <c:pt idx="96">
                  <c:v>101.62121212121208</c:v>
                </c:pt>
                <c:pt idx="97">
                  <c:v>101.62121212121208</c:v>
                </c:pt>
                <c:pt idx="98">
                  <c:v>101.62121212121208</c:v>
                </c:pt>
              </c:numCache>
            </c:numRef>
          </c:val>
          <c:smooth val="0"/>
        </c:ser>
        <c:ser>
          <c:idx val="2"/>
          <c:order val="2"/>
          <c:tx>
            <c:v>Hela tillverkningsindustrin</c:v>
          </c:tx>
          <c:spPr>
            <a:ln w="34925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</c:spPr>
          <c:marker>
            <c:symbol val="none"/>
          </c:marker>
          <c:cat>
            <c:numRef>
              <c:f>'Indata månadsserier NY fr 2 (2'!$CT$6:$GN$6</c:f>
              <c:numCache>
                <c:formatCode>General</c:formatCode>
                <c:ptCount val="99"/>
                <c:pt idx="0">
                  <c:v>2008</c:v>
                </c:pt>
                <c:pt idx="12">
                  <c:v>2009</c:v>
                </c:pt>
                <c:pt idx="24">
                  <c:v>2010</c:v>
                </c:pt>
                <c:pt idx="36">
                  <c:v>2011</c:v>
                </c:pt>
                <c:pt idx="48">
                  <c:v>2012</c:v>
                </c:pt>
                <c:pt idx="60">
                  <c:v>2013</c:v>
                </c:pt>
                <c:pt idx="72">
                  <c:v>2014</c:v>
                </c:pt>
                <c:pt idx="84">
                  <c:v>2015</c:v>
                </c:pt>
                <c:pt idx="96">
                  <c:v>2016</c:v>
                </c:pt>
              </c:numCache>
            </c:numRef>
          </c:cat>
          <c:val>
            <c:numRef>
              <c:f>'[1]Indata (månad)'!$EO$8:$II$8</c:f>
              <c:numCache>
                <c:formatCode>General</c:formatCode>
                <c:ptCount val="99"/>
                <c:pt idx="0">
                  <c:v>106.3</c:v>
                </c:pt>
                <c:pt idx="1">
                  <c:v>104</c:v>
                </c:pt>
                <c:pt idx="2">
                  <c:v>105.6</c:v>
                </c:pt>
                <c:pt idx="3">
                  <c:v>105.9</c:v>
                </c:pt>
                <c:pt idx="4">
                  <c:v>101.3</c:v>
                </c:pt>
                <c:pt idx="5">
                  <c:v>93</c:v>
                </c:pt>
                <c:pt idx="6">
                  <c:v>91</c:v>
                </c:pt>
                <c:pt idx="7">
                  <c:v>89.2</c:v>
                </c:pt>
                <c:pt idx="8">
                  <c:v>89.7</c:v>
                </c:pt>
                <c:pt idx="9">
                  <c:v>85.7</c:v>
                </c:pt>
                <c:pt idx="10">
                  <c:v>78.2</c:v>
                </c:pt>
                <c:pt idx="11">
                  <c:v>70.900000000000006</c:v>
                </c:pt>
                <c:pt idx="12">
                  <c:v>72.7</c:v>
                </c:pt>
                <c:pt idx="13">
                  <c:v>73.900000000000006</c:v>
                </c:pt>
                <c:pt idx="14">
                  <c:v>65.099999999999994</c:v>
                </c:pt>
                <c:pt idx="15">
                  <c:v>69</c:v>
                </c:pt>
                <c:pt idx="16">
                  <c:v>73.599999999999994</c:v>
                </c:pt>
                <c:pt idx="17">
                  <c:v>74.8</c:v>
                </c:pt>
                <c:pt idx="18">
                  <c:v>87.6</c:v>
                </c:pt>
                <c:pt idx="19">
                  <c:v>87.5</c:v>
                </c:pt>
                <c:pt idx="20">
                  <c:v>85.1</c:v>
                </c:pt>
                <c:pt idx="21">
                  <c:v>93.1</c:v>
                </c:pt>
                <c:pt idx="22">
                  <c:v>96.2</c:v>
                </c:pt>
                <c:pt idx="23">
                  <c:v>101.8</c:v>
                </c:pt>
                <c:pt idx="24">
                  <c:v>102.4</c:v>
                </c:pt>
                <c:pt idx="25">
                  <c:v>110</c:v>
                </c:pt>
                <c:pt idx="26">
                  <c:v>106.6</c:v>
                </c:pt>
                <c:pt idx="27">
                  <c:v>100</c:v>
                </c:pt>
                <c:pt idx="28">
                  <c:v>106.5</c:v>
                </c:pt>
                <c:pt idx="29">
                  <c:v>112.9</c:v>
                </c:pt>
                <c:pt idx="30">
                  <c:v>106.4</c:v>
                </c:pt>
                <c:pt idx="31">
                  <c:v>112</c:v>
                </c:pt>
                <c:pt idx="32">
                  <c:v>118.8</c:v>
                </c:pt>
                <c:pt idx="33">
                  <c:v>112.6</c:v>
                </c:pt>
                <c:pt idx="34">
                  <c:v>114.9</c:v>
                </c:pt>
                <c:pt idx="35">
                  <c:v>110.8</c:v>
                </c:pt>
                <c:pt idx="36">
                  <c:v>118.5</c:v>
                </c:pt>
                <c:pt idx="37">
                  <c:v>116.8</c:v>
                </c:pt>
                <c:pt idx="38">
                  <c:v>114.4</c:v>
                </c:pt>
                <c:pt idx="39">
                  <c:v>109.6</c:v>
                </c:pt>
                <c:pt idx="40">
                  <c:v>116.3</c:v>
                </c:pt>
                <c:pt idx="41">
                  <c:v>111.8</c:v>
                </c:pt>
                <c:pt idx="42">
                  <c:v>102.7</c:v>
                </c:pt>
                <c:pt idx="43">
                  <c:v>101.1</c:v>
                </c:pt>
                <c:pt idx="44">
                  <c:v>102.1</c:v>
                </c:pt>
                <c:pt idx="45">
                  <c:v>100.4</c:v>
                </c:pt>
                <c:pt idx="46">
                  <c:v>95.6</c:v>
                </c:pt>
                <c:pt idx="47">
                  <c:v>95.8</c:v>
                </c:pt>
                <c:pt idx="48">
                  <c:v>92.5</c:v>
                </c:pt>
                <c:pt idx="49">
                  <c:v>94.4</c:v>
                </c:pt>
                <c:pt idx="50">
                  <c:v>104</c:v>
                </c:pt>
                <c:pt idx="51">
                  <c:v>101.5</c:v>
                </c:pt>
                <c:pt idx="52">
                  <c:v>105.8</c:v>
                </c:pt>
                <c:pt idx="53">
                  <c:v>100.3</c:v>
                </c:pt>
                <c:pt idx="54">
                  <c:v>100.5</c:v>
                </c:pt>
                <c:pt idx="55">
                  <c:v>95.2</c:v>
                </c:pt>
                <c:pt idx="56">
                  <c:v>98.7</c:v>
                </c:pt>
                <c:pt idx="57">
                  <c:v>92.7</c:v>
                </c:pt>
                <c:pt idx="58">
                  <c:v>86</c:v>
                </c:pt>
                <c:pt idx="59">
                  <c:v>92.1</c:v>
                </c:pt>
                <c:pt idx="60">
                  <c:v>87</c:v>
                </c:pt>
                <c:pt idx="61">
                  <c:v>97.9</c:v>
                </c:pt>
                <c:pt idx="62">
                  <c:v>94.5</c:v>
                </c:pt>
                <c:pt idx="63">
                  <c:v>94.2</c:v>
                </c:pt>
                <c:pt idx="64">
                  <c:v>92.8</c:v>
                </c:pt>
                <c:pt idx="65">
                  <c:v>95.3</c:v>
                </c:pt>
                <c:pt idx="66">
                  <c:v>95.2</c:v>
                </c:pt>
                <c:pt idx="67">
                  <c:v>98.3</c:v>
                </c:pt>
                <c:pt idx="68">
                  <c:v>95.8</c:v>
                </c:pt>
                <c:pt idx="69">
                  <c:v>99.2</c:v>
                </c:pt>
                <c:pt idx="70">
                  <c:v>103</c:v>
                </c:pt>
                <c:pt idx="71">
                  <c:v>103.3</c:v>
                </c:pt>
                <c:pt idx="72">
                  <c:v>104.3</c:v>
                </c:pt>
                <c:pt idx="73">
                  <c:v>100.9</c:v>
                </c:pt>
                <c:pt idx="74">
                  <c:v>99.9</c:v>
                </c:pt>
                <c:pt idx="75">
                  <c:v>104.3</c:v>
                </c:pt>
                <c:pt idx="76">
                  <c:v>96.9</c:v>
                </c:pt>
                <c:pt idx="77">
                  <c:v>101.9</c:v>
                </c:pt>
                <c:pt idx="78">
                  <c:v>102.5</c:v>
                </c:pt>
                <c:pt idx="79">
                  <c:v>106.4</c:v>
                </c:pt>
                <c:pt idx="80">
                  <c:v>103.4</c:v>
                </c:pt>
                <c:pt idx="81">
                  <c:v>106.3</c:v>
                </c:pt>
                <c:pt idx="82">
                  <c:v>106.3</c:v>
                </c:pt>
                <c:pt idx="83">
                  <c:v>104.1</c:v>
                </c:pt>
                <c:pt idx="84">
                  <c:v>103.9</c:v>
                </c:pt>
                <c:pt idx="85">
                  <c:v>103.6</c:v>
                </c:pt>
                <c:pt idx="86">
                  <c:v>101.9</c:v>
                </c:pt>
                <c:pt idx="87">
                  <c:v>94</c:v>
                </c:pt>
                <c:pt idx="88">
                  <c:v>102.3</c:v>
                </c:pt>
                <c:pt idx="89">
                  <c:v>102.2</c:v>
                </c:pt>
                <c:pt idx="90">
                  <c:v>103.7</c:v>
                </c:pt>
                <c:pt idx="91">
                  <c:v>105.1</c:v>
                </c:pt>
                <c:pt idx="92">
                  <c:v>111.1</c:v>
                </c:pt>
                <c:pt idx="93">
                  <c:v>111.5</c:v>
                </c:pt>
                <c:pt idx="94">
                  <c:v>107.7</c:v>
                </c:pt>
                <c:pt idx="95">
                  <c:v>114.1</c:v>
                </c:pt>
                <c:pt idx="96">
                  <c:v>121.9</c:v>
                </c:pt>
                <c:pt idx="97">
                  <c:v>115.1</c:v>
                </c:pt>
                <c:pt idx="98">
                  <c:v>112.5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36292680"/>
        <c:axId val="1036293072"/>
      </c:lineChart>
      <c:catAx>
        <c:axId val="1036292680"/>
        <c:scaling>
          <c:orientation val="minMax"/>
        </c:scaling>
        <c:delete val="0"/>
        <c:axPos val="b"/>
        <c:majorGridlines>
          <c:spPr>
            <a:ln w="3175">
              <a:solidFill>
                <a:schemeClr val="bg1">
                  <a:lumMod val="65000"/>
                </a:schemeClr>
              </a:solidFill>
              <a:prstDash val="solid"/>
            </a:ln>
          </c:spPr>
        </c:majorGridlines>
        <c:minorGridlines>
          <c:spPr>
            <a:ln>
              <a:solidFill>
                <a:schemeClr val="bg1">
                  <a:lumMod val="75000"/>
                </a:schemeClr>
              </a:solidFill>
            </a:ln>
          </c:spPr>
        </c:minorGridlines>
        <c:numFmt formatCode="General" sourceLinked="1"/>
        <c:majorTickMark val="out"/>
        <c:minorTickMark val="none"/>
        <c:tickLblPos val="nextTo"/>
        <c:spPr>
          <a:ln w="254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v-SE"/>
          </a:p>
        </c:txPr>
        <c:crossAx val="1036293072"/>
        <c:crossesAt val="-80"/>
        <c:auto val="0"/>
        <c:lblAlgn val="ctr"/>
        <c:lblOffset val="100"/>
        <c:tickLblSkip val="12"/>
        <c:tickMarkSkip val="12"/>
        <c:noMultiLvlLbl val="0"/>
      </c:catAx>
      <c:valAx>
        <c:axId val="1036293072"/>
        <c:scaling>
          <c:orientation val="minMax"/>
          <c:min val="60"/>
        </c:scaling>
        <c:delete val="0"/>
        <c:axPos val="l"/>
        <c:majorGridlines>
          <c:spPr>
            <a:ln w="3175">
              <a:solidFill>
                <a:schemeClr val="bg1">
                  <a:lumMod val="75000"/>
                </a:schemeClr>
              </a:solidFill>
              <a:prstDash val="solid"/>
            </a:ln>
          </c:spPr>
        </c:majorGridlines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v-SE"/>
          </a:p>
        </c:txPr>
        <c:crossAx val="1036292680"/>
        <c:crosses val="autoZero"/>
        <c:crossBetween val="between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2.9300241296104791E-2"/>
          <c:y val="0.90734463276836164"/>
          <c:w val="0.8986556359875939"/>
          <c:h val="6.4406779661016933E-2"/>
        </c:manualLayout>
      </c:layout>
      <c:overlay val="0"/>
      <c:spPr>
        <a:solidFill>
          <a:srgbClr val="FFFFFF"/>
        </a:solidFill>
        <a:ln w="25400">
          <a:noFill/>
        </a:ln>
      </c:spPr>
      <c:txPr>
        <a:bodyPr/>
        <a:lstStyle/>
        <a:p>
          <a:pPr>
            <a:defRPr sz="14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sv-SE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sv-SE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131914150076984"/>
          <c:y val="0.16803011093451731"/>
          <c:w val="0.47860146099511086"/>
          <c:h val="0.72482256901088316"/>
        </c:manualLayout>
      </c:layout>
      <c:pieChart>
        <c:varyColors val="1"/>
        <c:ser>
          <c:idx val="0"/>
          <c:order val="0"/>
          <c:spPr>
            <a:ln>
              <a:noFill/>
            </a:ln>
          </c:spPr>
          <c:dPt>
            <c:idx val="0"/>
            <c:bubble3D val="0"/>
            <c:spPr>
              <a:solidFill>
                <a:srgbClr val="318944"/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solidFill>
                <a:srgbClr val="FF8135"/>
              </a:solidFill>
              <a:ln w="19050">
                <a:noFill/>
              </a:ln>
              <a:effectLst/>
            </c:spPr>
          </c:dPt>
          <c:dPt>
            <c:idx val="2"/>
            <c:bubble3D val="0"/>
            <c:spPr>
              <a:solidFill>
                <a:srgbClr val="B4ADA6"/>
              </a:solidFill>
              <a:ln w="19050">
                <a:noFill/>
              </a:ln>
              <a:effectLst/>
            </c:spPr>
          </c:dPt>
          <c:dPt>
            <c:idx val="3"/>
            <c:bubble3D val="0"/>
            <c:spPr>
              <a:solidFill>
                <a:srgbClr val="94B5AB"/>
              </a:solidFill>
              <a:ln w="19050">
                <a:noFill/>
              </a:ln>
              <a:effectLst/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l"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sv-SE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r"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sv-SE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r"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sv-SE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2.7777777777777776E-2"/>
                  <c:y val="1.8226888305628463E-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r"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sv-SE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5566666666666669"/>
                      <c:h val="0.21307888597258673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v-SE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Blad1!$L$8:$L$11</c:f>
              <c:strCache>
                <c:ptCount val="4"/>
                <c:pt idx="0">
                  <c:v>Papper och papp</c:v>
                </c:pt>
                <c:pt idx="1">
                  <c:v>Sågade trävaror</c:v>
                </c:pt>
                <c:pt idx="2">
                  <c:v>Massa</c:v>
                </c:pt>
                <c:pt idx="3">
                  <c:v>Förädlade produkter av papper och trä</c:v>
                </c:pt>
              </c:strCache>
            </c:strRef>
          </c:cat>
          <c:val>
            <c:numRef>
              <c:f>Blad1!$M$8:$M$11</c:f>
              <c:numCache>
                <c:formatCode>General</c:formatCode>
                <c:ptCount val="4"/>
                <c:pt idx="0">
                  <c:v>65.221000000000004</c:v>
                </c:pt>
                <c:pt idx="1">
                  <c:v>25.337</c:v>
                </c:pt>
                <c:pt idx="2">
                  <c:v>20.068999999999999</c:v>
                </c:pt>
                <c:pt idx="3">
                  <c:v>16.618000000000002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sv-SE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32914636670497"/>
          <c:y val="8.4152726192244842E-2"/>
          <c:w val="0.83729816210760288"/>
          <c:h val="0.707003729796933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Blad5!$H$22</c:f>
              <c:strCache>
                <c:ptCount val="1"/>
                <c:pt idx="0">
                  <c:v>blekt barrsulfatmassa</c:v>
                </c:pt>
              </c:strCache>
            </c:strRef>
          </c:tx>
          <c:spPr>
            <a:solidFill>
              <a:srgbClr val="7992A5"/>
            </a:solidFill>
            <a:ln>
              <a:noFill/>
            </a:ln>
            <a:effectLst/>
          </c:spPr>
          <c:invertIfNegative val="0"/>
          <c:cat>
            <c:numRef>
              <c:f>Blad5!$G$23:$G$28</c:f>
              <c:numCache>
                <c:formatCode>General</c:formatCod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Blad5!$H$23:$H$28</c:f>
              <c:numCache>
                <c:formatCode>General</c:formatCode>
                <c:ptCount val="6"/>
                <c:pt idx="0">
                  <c:v>20321287</c:v>
                </c:pt>
                <c:pt idx="1">
                  <c:v>21428117</c:v>
                </c:pt>
                <c:pt idx="2">
                  <c:v>21378236</c:v>
                </c:pt>
                <c:pt idx="3">
                  <c:v>22118233</c:v>
                </c:pt>
                <c:pt idx="4">
                  <c:v>22142851</c:v>
                </c:pt>
                <c:pt idx="5">
                  <c:v>22099882</c:v>
                </c:pt>
              </c:numCache>
            </c:numRef>
          </c:val>
        </c:ser>
        <c:ser>
          <c:idx val="1"/>
          <c:order val="1"/>
          <c:tx>
            <c:strRef>
              <c:f>Blad5!$I$22</c:f>
              <c:strCache>
                <c:ptCount val="1"/>
                <c:pt idx="0">
                  <c:v>blekt lövsulfatmassa</c:v>
                </c:pt>
              </c:strCache>
            </c:strRef>
          </c:tx>
          <c:spPr>
            <a:solidFill>
              <a:srgbClr val="93B379"/>
            </a:solidFill>
            <a:ln>
              <a:noFill/>
            </a:ln>
            <a:effectLst/>
          </c:spPr>
          <c:invertIfNegative val="0"/>
          <c:cat>
            <c:numRef>
              <c:f>Blad5!$G$23:$G$28</c:f>
              <c:numCache>
                <c:formatCode>General</c:formatCod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Blad5!$I$23:$I$28</c:f>
              <c:numCache>
                <c:formatCode>General</c:formatCode>
                <c:ptCount val="6"/>
                <c:pt idx="0">
                  <c:v>19474938</c:v>
                </c:pt>
                <c:pt idx="1">
                  <c:v>19733430</c:v>
                </c:pt>
                <c:pt idx="2">
                  <c:v>20288939</c:v>
                </c:pt>
                <c:pt idx="3">
                  <c:v>20788486</c:v>
                </c:pt>
                <c:pt idx="4">
                  <c:v>21623650</c:v>
                </c:pt>
                <c:pt idx="5">
                  <c:v>22909454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59209368"/>
        <c:axId val="1036292288"/>
      </c:barChart>
      <c:catAx>
        <c:axId val="759209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v-SE"/>
          </a:p>
        </c:txPr>
        <c:crossAx val="1036292288"/>
        <c:crosses val="autoZero"/>
        <c:auto val="1"/>
        <c:lblAlgn val="ctr"/>
        <c:lblOffset val="100"/>
        <c:noMultiLvlLbl val="0"/>
      </c:catAx>
      <c:valAx>
        <c:axId val="1036292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v-SE"/>
          </a:p>
        </c:txPr>
        <c:crossAx val="759209368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4.2057535280718766E-3"/>
                <c:y val="0.27373999849873065"/>
              </c:manualLayout>
            </c:layout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r>
                    <a:rPr lang="sv-SE" sz="1400"/>
                    <a:t>Miljoner ton</a:t>
                  </a:r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v-SE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332515089881135"/>
          <c:y val="2.1030145970447556E-2"/>
          <c:w val="0.80979904785369183"/>
          <c:h val="0.75891919024905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'underlag Cepi EPIS '!$B$5</c:f>
              <c:strCache>
                <c:ptCount val="1"/>
                <c:pt idx="0">
                  <c:v>Blekt Barr</c:v>
                </c:pt>
              </c:strCache>
            </c:strRef>
          </c:tx>
          <c:spPr>
            <a:solidFill>
              <a:srgbClr val="7992A5"/>
            </a:solidFill>
          </c:spPr>
          <c:invertIfNegative val="0"/>
          <c:cat>
            <c:strRef>
              <c:f>'underlag Cepi EPIS '!$A$6:$A$10</c:f>
              <c:strCache>
                <c:ptCount val="5"/>
                <c:pt idx="0">
                  <c:v>Europa</c:v>
                </c:pt>
                <c:pt idx="1">
                  <c:v>USA</c:v>
                </c:pt>
                <c:pt idx="2">
                  <c:v>Japan</c:v>
                </c:pt>
                <c:pt idx="3">
                  <c:v>Asien/Afrika/ Oceanien</c:v>
                </c:pt>
                <c:pt idx="4">
                  <c:v>Totalt lev</c:v>
                </c:pt>
              </c:strCache>
            </c:strRef>
          </c:cat>
          <c:val>
            <c:numRef>
              <c:f>'underlag Cepi EPIS '!$B$6:$B$10</c:f>
              <c:numCache>
                <c:formatCode>0</c:formatCode>
                <c:ptCount val="5"/>
                <c:pt idx="0">
                  <c:v>-3.5</c:v>
                </c:pt>
                <c:pt idx="1">
                  <c:v>3.2</c:v>
                </c:pt>
                <c:pt idx="2">
                  <c:v>-3.8</c:v>
                </c:pt>
                <c:pt idx="3">
                  <c:v>3.5</c:v>
                </c:pt>
                <c:pt idx="4">
                  <c:v>0.1</c:v>
                </c:pt>
              </c:numCache>
            </c:numRef>
          </c:val>
        </c:ser>
        <c:ser>
          <c:idx val="1"/>
          <c:order val="1"/>
          <c:tx>
            <c:strRef>
              <c:f>'underlag Cepi EPIS '!$C$5</c:f>
              <c:strCache>
                <c:ptCount val="1"/>
                <c:pt idx="0">
                  <c:v>Blekt löv</c:v>
                </c:pt>
              </c:strCache>
            </c:strRef>
          </c:tx>
          <c:spPr>
            <a:solidFill>
              <a:srgbClr val="93B379"/>
            </a:solidFill>
          </c:spPr>
          <c:invertIfNegative val="0"/>
          <c:cat>
            <c:strRef>
              <c:f>'underlag Cepi EPIS '!$A$6:$A$10</c:f>
              <c:strCache>
                <c:ptCount val="5"/>
                <c:pt idx="0">
                  <c:v>Europa</c:v>
                </c:pt>
                <c:pt idx="1">
                  <c:v>USA</c:v>
                </c:pt>
                <c:pt idx="2">
                  <c:v>Japan</c:v>
                </c:pt>
                <c:pt idx="3">
                  <c:v>Asien/Afrika/ Oceanien</c:v>
                </c:pt>
                <c:pt idx="4">
                  <c:v>Totalt lev</c:v>
                </c:pt>
              </c:strCache>
            </c:strRef>
          </c:cat>
          <c:val>
            <c:numRef>
              <c:f>'underlag Cepi EPIS '!$C$6:$C$10</c:f>
              <c:numCache>
                <c:formatCode>0</c:formatCode>
                <c:ptCount val="5"/>
                <c:pt idx="0">
                  <c:v>1.1000000000000001</c:v>
                </c:pt>
                <c:pt idx="1">
                  <c:v>-1</c:v>
                </c:pt>
                <c:pt idx="2">
                  <c:v>0.2</c:v>
                </c:pt>
                <c:pt idx="3">
                  <c:v>15</c:v>
                </c:pt>
                <c:pt idx="4">
                  <c:v>5.2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axId val="1000551880"/>
        <c:axId val="1000549528"/>
      </c:barChart>
      <c:catAx>
        <c:axId val="1000551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txPr>
          <a:bodyPr rot="0" vert="horz"/>
          <a:lstStyle/>
          <a:p>
            <a:pPr>
              <a:defRPr/>
            </a:pPr>
            <a:endParaRPr lang="sv-SE"/>
          </a:p>
        </c:txPr>
        <c:crossAx val="1000549528"/>
        <c:crosses val="autoZero"/>
        <c:auto val="1"/>
        <c:lblAlgn val="ctr"/>
        <c:lblOffset val="100"/>
        <c:noMultiLvlLbl val="0"/>
      </c:catAx>
      <c:valAx>
        <c:axId val="1000549528"/>
        <c:scaling>
          <c:orientation val="minMax"/>
          <c:max val="20"/>
          <c:min val="-5"/>
        </c:scaling>
        <c:delete val="0"/>
        <c:axPos val="l"/>
        <c:majorGridlines/>
        <c:numFmt formatCode="0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600"/>
            </a:pPr>
            <a:endParaRPr lang="sv-SE"/>
          </a:p>
        </c:txPr>
        <c:crossAx val="1000551880"/>
        <c:crosses val="autoZero"/>
        <c:crossBetween val="between"/>
        <c:majorUnit val="5"/>
      </c:valAx>
      <c:dTable>
        <c:showHorzBorder val="1"/>
        <c:showVertBorder val="1"/>
        <c:showOutline val="1"/>
        <c:showKeys val="1"/>
      </c:dTable>
      <c:spPr>
        <a:ln>
          <a:solidFill>
            <a:schemeClr val="tx1">
              <a:lumMod val="50000"/>
              <a:lumOff val="50000"/>
            </a:schemeClr>
          </a:solidFill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4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sv-SE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372625136849133"/>
          <c:y val="7.7835181597064776E-2"/>
          <c:w val="0.70621621415112323"/>
          <c:h val="0.75500300944057386"/>
        </c:manualLayout>
      </c:layout>
      <c:lineChart>
        <c:grouping val="standard"/>
        <c:varyColors val="0"/>
        <c:ser>
          <c:idx val="0"/>
          <c:order val="0"/>
          <c:tx>
            <c:strRef>
              <c:f>'underlag pris'!$B$1</c:f>
              <c:strCache>
                <c:ptCount val="1"/>
                <c:pt idx="0">
                  <c:v>USD</c:v>
                </c:pt>
              </c:strCache>
            </c:strRef>
          </c:tx>
          <c:spPr>
            <a:ln w="41275">
              <a:solidFill>
                <a:srgbClr val="E06E22"/>
              </a:solidFill>
            </a:ln>
          </c:spPr>
          <c:marker>
            <c:symbol val="none"/>
          </c:marker>
          <c:cat>
            <c:strRef>
              <c:f>'underlag pris'!$A$110:$A$255</c:f>
              <c:strCache>
                <c:ptCount val="146"/>
                <c:pt idx="0">
                  <c:v>2004</c:v>
                </c:pt>
                <c:pt idx="3">
                  <c:v>apr</c:v>
                </c:pt>
                <c:pt idx="9">
                  <c:v>okt</c:v>
                </c:pt>
                <c:pt idx="12">
                  <c:v>2005</c:v>
                </c:pt>
                <c:pt idx="15">
                  <c:v>apr</c:v>
                </c:pt>
                <c:pt idx="21">
                  <c:v>okt</c:v>
                </c:pt>
                <c:pt idx="24">
                  <c:v>2006</c:v>
                </c:pt>
                <c:pt idx="27">
                  <c:v>apr</c:v>
                </c:pt>
                <c:pt idx="33">
                  <c:v>okt</c:v>
                </c:pt>
                <c:pt idx="36">
                  <c:v>2007</c:v>
                </c:pt>
                <c:pt idx="39">
                  <c:v>apr</c:v>
                </c:pt>
                <c:pt idx="45">
                  <c:v>okt</c:v>
                </c:pt>
                <c:pt idx="46">
                  <c:v>nov</c:v>
                </c:pt>
                <c:pt idx="47">
                  <c:v>dec</c:v>
                </c:pt>
                <c:pt idx="48">
                  <c:v>2008</c:v>
                </c:pt>
                <c:pt idx="51">
                  <c:v>apr</c:v>
                </c:pt>
                <c:pt idx="57">
                  <c:v>okt</c:v>
                </c:pt>
                <c:pt idx="58">
                  <c:v>nov</c:v>
                </c:pt>
                <c:pt idx="59">
                  <c:v>dec</c:v>
                </c:pt>
                <c:pt idx="60">
                  <c:v>2009</c:v>
                </c:pt>
                <c:pt idx="61">
                  <c:v>feb</c:v>
                </c:pt>
                <c:pt idx="62">
                  <c:v>mar</c:v>
                </c:pt>
                <c:pt idx="63">
                  <c:v>apr</c:v>
                </c:pt>
                <c:pt idx="64">
                  <c:v>maj</c:v>
                </c:pt>
                <c:pt idx="65">
                  <c:v>jun</c:v>
                </c:pt>
                <c:pt idx="67">
                  <c:v>aug</c:v>
                </c:pt>
                <c:pt idx="68">
                  <c:v>sep</c:v>
                </c:pt>
                <c:pt idx="69">
                  <c:v>okt</c:v>
                </c:pt>
                <c:pt idx="70">
                  <c:v>nov</c:v>
                </c:pt>
                <c:pt idx="71">
                  <c:v>dec</c:v>
                </c:pt>
                <c:pt idx="72">
                  <c:v>2010</c:v>
                </c:pt>
                <c:pt idx="73">
                  <c:v>feb</c:v>
                </c:pt>
                <c:pt idx="74">
                  <c:v>mars </c:v>
                </c:pt>
                <c:pt idx="75">
                  <c:v>apr</c:v>
                </c:pt>
                <c:pt idx="76">
                  <c:v>maj</c:v>
                </c:pt>
                <c:pt idx="77">
                  <c:v>jun</c:v>
                </c:pt>
                <c:pt idx="79">
                  <c:v>aug</c:v>
                </c:pt>
                <c:pt idx="80">
                  <c:v>sep</c:v>
                </c:pt>
                <c:pt idx="81">
                  <c:v>okt</c:v>
                </c:pt>
                <c:pt idx="82">
                  <c:v>nov</c:v>
                </c:pt>
                <c:pt idx="83">
                  <c:v>dec</c:v>
                </c:pt>
                <c:pt idx="84">
                  <c:v>2011</c:v>
                </c:pt>
                <c:pt idx="85">
                  <c:v>feb</c:v>
                </c:pt>
                <c:pt idx="86">
                  <c:v>mar</c:v>
                </c:pt>
                <c:pt idx="87">
                  <c:v>apr</c:v>
                </c:pt>
                <c:pt idx="88">
                  <c:v>maj</c:v>
                </c:pt>
                <c:pt idx="89">
                  <c:v>jun</c:v>
                </c:pt>
                <c:pt idx="91">
                  <c:v>aug</c:v>
                </c:pt>
                <c:pt idx="92">
                  <c:v>sep</c:v>
                </c:pt>
                <c:pt idx="93">
                  <c:v>okt</c:v>
                </c:pt>
                <c:pt idx="94">
                  <c:v>nov</c:v>
                </c:pt>
                <c:pt idx="95">
                  <c:v>dec</c:v>
                </c:pt>
                <c:pt idx="96">
                  <c:v>2012</c:v>
                </c:pt>
                <c:pt idx="97">
                  <c:v>feb</c:v>
                </c:pt>
                <c:pt idx="98">
                  <c:v>mar</c:v>
                </c:pt>
                <c:pt idx="99">
                  <c:v>apr</c:v>
                </c:pt>
                <c:pt idx="100">
                  <c:v>maj</c:v>
                </c:pt>
                <c:pt idx="101">
                  <c:v>jun</c:v>
                </c:pt>
                <c:pt idx="103">
                  <c:v>aug</c:v>
                </c:pt>
                <c:pt idx="104">
                  <c:v>sep</c:v>
                </c:pt>
                <c:pt idx="105">
                  <c:v>okt</c:v>
                </c:pt>
                <c:pt idx="106">
                  <c:v>nov</c:v>
                </c:pt>
                <c:pt idx="107">
                  <c:v>dec</c:v>
                </c:pt>
                <c:pt idx="108">
                  <c:v>2013</c:v>
                </c:pt>
                <c:pt idx="109">
                  <c:v>feb</c:v>
                </c:pt>
                <c:pt idx="110">
                  <c:v>mar</c:v>
                </c:pt>
                <c:pt idx="111">
                  <c:v>apr</c:v>
                </c:pt>
                <c:pt idx="112">
                  <c:v>maj</c:v>
                </c:pt>
                <c:pt idx="113">
                  <c:v>jun</c:v>
                </c:pt>
                <c:pt idx="115">
                  <c:v>aug</c:v>
                </c:pt>
                <c:pt idx="116">
                  <c:v>sep</c:v>
                </c:pt>
                <c:pt idx="117">
                  <c:v>okt</c:v>
                </c:pt>
                <c:pt idx="118">
                  <c:v>nov</c:v>
                </c:pt>
                <c:pt idx="119">
                  <c:v>dec</c:v>
                </c:pt>
                <c:pt idx="120">
                  <c:v>2014</c:v>
                </c:pt>
                <c:pt idx="121">
                  <c:v>feb</c:v>
                </c:pt>
                <c:pt idx="122">
                  <c:v>mar</c:v>
                </c:pt>
                <c:pt idx="123">
                  <c:v>apr</c:v>
                </c:pt>
                <c:pt idx="124">
                  <c:v>maj</c:v>
                </c:pt>
                <c:pt idx="125">
                  <c:v>jun</c:v>
                </c:pt>
                <c:pt idx="127">
                  <c:v>aug</c:v>
                </c:pt>
                <c:pt idx="128">
                  <c:v>sep</c:v>
                </c:pt>
                <c:pt idx="129">
                  <c:v>okt</c:v>
                </c:pt>
                <c:pt idx="130">
                  <c:v>nov</c:v>
                </c:pt>
                <c:pt idx="131">
                  <c:v>dec</c:v>
                </c:pt>
                <c:pt idx="132">
                  <c:v>2015</c:v>
                </c:pt>
                <c:pt idx="133">
                  <c:v>feb</c:v>
                </c:pt>
                <c:pt idx="134">
                  <c:v>mars</c:v>
                </c:pt>
                <c:pt idx="135">
                  <c:v>april</c:v>
                </c:pt>
                <c:pt idx="136">
                  <c:v>maj</c:v>
                </c:pt>
                <c:pt idx="137">
                  <c:v>jun</c:v>
                </c:pt>
                <c:pt idx="139">
                  <c:v>aug</c:v>
                </c:pt>
                <c:pt idx="140">
                  <c:v>sep</c:v>
                </c:pt>
                <c:pt idx="141">
                  <c:v>okt</c:v>
                </c:pt>
                <c:pt idx="142">
                  <c:v>nov</c:v>
                </c:pt>
                <c:pt idx="143">
                  <c:v>dec</c:v>
                </c:pt>
                <c:pt idx="144">
                  <c:v>2016</c:v>
                </c:pt>
                <c:pt idx="145">
                  <c:v>feb</c:v>
                </c:pt>
              </c:strCache>
            </c:strRef>
          </c:cat>
          <c:val>
            <c:numRef>
              <c:f>'underlag pris'!$B$110:$B$255</c:f>
              <c:numCache>
                <c:formatCode>General</c:formatCode>
                <c:ptCount val="146"/>
                <c:pt idx="0">
                  <c:v>560</c:v>
                </c:pt>
                <c:pt idx="1">
                  <c:v>560</c:v>
                </c:pt>
                <c:pt idx="2">
                  <c:v>620</c:v>
                </c:pt>
                <c:pt idx="3">
                  <c:v>620</c:v>
                </c:pt>
                <c:pt idx="4">
                  <c:v>640</c:v>
                </c:pt>
                <c:pt idx="5">
                  <c:v>640</c:v>
                </c:pt>
                <c:pt idx="6">
                  <c:v>650</c:v>
                </c:pt>
                <c:pt idx="7">
                  <c:v>640</c:v>
                </c:pt>
                <c:pt idx="8">
                  <c:v>620</c:v>
                </c:pt>
                <c:pt idx="9">
                  <c:v>600</c:v>
                </c:pt>
                <c:pt idx="10">
                  <c:v>600</c:v>
                </c:pt>
                <c:pt idx="11">
                  <c:v>600</c:v>
                </c:pt>
                <c:pt idx="12">
                  <c:v>620</c:v>
                </c:pt>
                <c:pt idx="13">
                  <c:v>640</c:v>
                </c:pt>
                <c:pt idx="14">
                  <c:v>640</c:v>
                </c:pt>
                <c:pt idx="15">
                  <c:v>640</c:v>
                </c:pt>
                <c:pt idx="16">
                  <c:v>620</c:v>
                </c:pt>
                <c:pt idx="17">
                  <c:v>590</c:v>
                </c:pt>
                <c:pt idx="18">
                  <c:v>580</c:v>
                </c:pt>
                <c:pt idx="19">
                  <c:v>580</c:v>
                </c:pt>
                <c:pt idx="20">
                  <c:v>580</c:v>
                </c:pt>
                <c:pt idx="21">
                  <c:v>580</c:v>
                </c:pt>
                <c:pt idx="22">
                  <c:v>590</c:v>
                </c:pt>
                <c:pt idx="23">
                  <c:v>590</c:v>
                </c:pt>
                <c:pt idx="24">
                  <c:v>590</c:v>
                </c:pt>
                <c:pt idx="25">
                  <c:v>620</c:v>
                </c:pt>
                <c:pt idx="26">
                  <c:v>625</c:v>
                </c:pt>
                <c:pt idx="27">
                  <c:v>630</c:v>
                </c:pt>
                <c:pt idx="28">
                  <c:v>630</c:v>
                </c:pt>
                <c:pt idx="29">
                  <c:v>650</c:v>
                </c:pt>
                <c:pt idx="30">
                  <c:v>690</c:v>
                </c:pt>
                <c:pt idx="31">
                  <c:v>710</c:v>
                </c:pt>
                <c:pt idx="32">
                  <c:v>710</c:v>
                </c:pt>
                <c:pt idx="33">
                  <c:v>710</c:v>
                </c:pt>
                <c:pt idx="34">
                  <c:v>730</c:v>
                </c:pt>
                <c:pt idx="35">
                  <c:v>730</c:v>
                </c:pt>
                <c:pt idx="36">
                  <c:v>740</c:v>
                </c:pt>
                <c:pt idx="37">
                  <c:v>760</c:v>
                </c:pt>
                <c:pt idx="38">
                  <c:v>760</c:v>
                </c:pt>
                <c:pt idx="39">
                  <c:v>770</c:v>
                </c:pt>
                <c:pt idx="40">
                  <c:v>780</c:v>
                </c:pt>
                <c:pt idx="41">
                  <c:v>780</c:v>
                </c:pt>
                <c:pt idx="42">
                  <c:v>800</c:v>
                </c:pt>
                <c:pt idx="43">
                  <c:v>800</c:v>
                </c:pt>
                <c:pt idx="44">
                  <c:v>800</c:v>
                </c:pt>
                <c:pt idx="45">
                  <c:v>800</c:v>
                </c:pt>
                <c:pt idx="46">
                  <c:v>850</c:v>
                </c:pt>
                <c:pt idx="47">
                  <c:v>865</c:v>
                </c:pt>
                <c:pt idx="48">
                  <c:v>880</c:v>
                </c:pt>
                <c:pt idx="49">
                  <c:v>880</c:v>
                </c:pt>
                <c:pt idx="50">
                  <c:v>880</c:v>
                </c:pt>
                <c:pt idx="51">
                  <c:v>880</c:v>
                </c:pt>
                <c:pt idx="52">
                  <c:v>900</c:v>
                </c:pt>
                <c:pt idx="53">
                  <c:v>900</c:v>
                </c:pt>
                <c:pt idx="54">
                  <c:v>890</c:v>
                </c:pt>
                <c:pt idx="55">
                  <c:v>880</c:v>
                </c:pt>
                <c:pt idx="56">
                  <c:v>850</c:v>
                </c:pt>
                <c:pt idx="57">
                  <c:v>780</c:v>
                </c:pt>
                <c:pt idx="58">
                  <c:v>730</c:v>
                </c:pt>
                <c:pt idx="59">
                  <c:v>680</c:v>
                </c:pt>
                <c:pt idx="60">
                  <c:v>630</c:v>
                </c:pt>
                <c:pt idx="61">
                  <c:v>590</c:v>
                </c:pt>
                <c:pt idx="62">
                  <c:v>570</c:v>
                </c:pt>
                <c:pt idx="63">
                  <c:v>570</c:v>
                </c:pt>
                <c:pt idx="64">
                  <c:v>570</c:v>
                </c:pt>
                <c:pt idx="65">
                  <c:v>600</c:v>
                </c:pt>
                <c:pt idx="66">
                  <c:v>630</c:v>
                </c:pt>
                <c:pt idx="67">
                  <c:v>660</c:v>
                </c:pt>
                <c:pt idx="68">
                  <c:v>690</c:v>
                </c:pt>
                <c:pt idx="69">
                  <c:v>730</c:v>
                </c:pt>
                <c:pt idx="70">
                  <c:v>760</c:v>
                </c:pt>
                <c:pt idx="71">
                  <c:v>800</c:v>
                </c:pt>
                <c:pt idx="72">
                  <c:v>830</c:v>
                </c:pt>
                <c:pt idx="73">
                  <c:v>860</c:v>
                </c:pt>
                <c:pt idx="74">
                  <c:v>890</c:v>
                </c:pt>
                <c:pt idx="75">
                  <c:v>930</c:v>
                </c:pt>
                <c:pt idx="76">
                  <c:v>960</c:v>
                </c:pt>
                <c:pt idx="77">
                  <c:v>980</c:v>
                </c:pt>
                <c:pt idx="78">
                  <c:v>980</c:v>
                </c:pt>
                <c:pt idx="79">
                  <c:v>980</c:v>
                </c:pt>
                <c:pt idx="80">
                  <c:v>980</c:v>
                </c:pt>
                <c:pt idx="81">
                  <c:v>960</c:v>
                </c:pt>
                <c:pt idx="82">
                  <c:v>950</c:v>
                </c:pt>
                <c:pt idx="83">
                  <c:v>950</c:v>
                </c:pt>
                <c:pt idx="84">
                  <c:v>950</c:v>
                </c:pt>
                <c:pt idx="85">
                  <c:v>950</c:v>
                </c:pt>
                <c:pt idx="86">
                  <c:v>980</c:v>
                </c:pt>
                <c:pt idx="87">
                  <c:v>1010</c:v>
                </c:pt>
                <c:pt idx="88">
                  <c:v>1010</c:v>
                </c:pt>
                <c:pt idx="89">
                  <c:v>1025</c:v>
                </c:pt>
                <c:pt idx="90" formatCode="#,##0">
                  <c:v>1000</c:v>
                </c:pt>
                <c:pt idx="91">
                  <c:v>980</c:v>
                </c:pt>
                <c:pt idx="92">
                  <c:v>950</c:v>
                </c:pt>
                <c:pt idx="93">
                  <c:v>900</c:v>
                </c:pt>
                <c:pt idx="94">
                  <c:v>850</c:v>
                </c:pt>
                <c:pt idx="95">
                  <c:v>820</c:v>
                </c:pt>
                <c:pt idx="96">
                  <c:v>830</c:v>
                </c:pt>
                <c:pt idx="97">
                  <c:v>830</c:v>
                </c:pt>
                <c:pt idx="98">
                  <c:v>840</c:v>
                </c:pt>
                <c:pt idx="99">
                  <c:v>850</c:v>
                </c:pt>
                <c:pt idx="100">
                  <c:v>840</c:v>
                </c:pt>
                <c:pt idx="101">
                  <c:v>830</c:v>
                </c:pt>
                <c:pt idx="102">
                  <c:v>800</c:v>
                </c:pt>
                <c:pt idx="103">
                  <c:v>770</c:v>
                </c:pt>
                <c:pt idx="104">
                  <c:v>750</c:v>
                </c:pt>
                <c:pt idx="105">
                  <c:v>780</c:v>
                </c:pt>
                <c:pt idx="106">
                  <c:v>810</c:v>
                </c:pt>
                <c:pt idx="107">
                  <c:v>810</c:v>
                </c:pt>
                <c:pt idx="108">
                  <c:v>820</c:v>
                </c:pt>
                <c:pt idx="109">
                  <c:v>820</c:v>
                </c:pt>
                <c:pt idx="110">
                  <c:v>835</c:v>
                </c:pt>
                <c:pt idx="111">
                  <c:v>845</c:v>
                </c:pt>
                <c:pt idx="112">
                  <c:v>860</c:v>
                </c:pt>
                <c:pt idx="113">
                  <c:v>860</c:v>
                </c:pt>
                <c:pt idx="114">
                  <c:v>860</c:v>
                </c:pt>
                <c:pt idx="115">
                  <c:v>860</c:v>
                </c:pt>
                <c:pt idx="116">
                  <c:v>880</c:v>
                </c:pt>
                <c:pt idx="117">
                  <c:v>890</c:v>
                </c:pt>
                <c:pt idx="118">
                  <c:v>900</c:v>
                </c:pt>
                <c:pt idx="119" formatCode="0">
                  <c:v>900</c:v>
                </c:pt>
                <c:pt idx="120" formatCode="0">
                  <c:v>910</c:v>
                </c:pt>
                <c:pt idx="121" formatCode="#,##0">
                  <c:v>920</c:v>
                </c:pt>
                <c:pt idx="122" formatCode="#,##0">
                  <c:v>925</c:v>
                </c:pt>
                <c:pt idx="123">
                  <c:v>925</c:v>
                </c:pt>
                <c:pt idx="124">
                  <c:v>925</c:v>
                </c:pt>
                <c:pt idx="125">
                  <c:v>925</c:v>
                </c:pt>
                <c:pt idx="126">
                  <c:v>925</c:v>
                </c:pt>
                <c:pt idx="127">
                  <c:v>930</c:v>
                </c:pt>
                <c:pt idx="128">
                  <c:v>930</c:v>
                </c:pt>
                <c:pt idx="129">
                  <c:v>930</c:v>
                </c:pt>
                <c:pt idx="130">
                  <c:v>930</c:v>
                </c:pt>
                <c:pt idx="131">
                  <c:v>930</c:v>
                </c:pt>
                <c:pt idx="132">
                  <c:v>910</c:v>
                </c:pt>
                <c:pt idx="133">
                  <c:v>870</c:v>
                </c:pt>
                <c:pt idx="134">
                  <c:v>860</c:v>
                </c:pt>
                <c:pt idx="135">
                  <c:v>850</c:v>
                </c:pt>
                <c:pt idx="136">
                  <c:v>850</c:v>
                </c:pt>
                <c:pt idx="137">
                  <c:v>850</c:v>
                </c:pt>
                <c:pt idx="138">
                  <c:v>850</c:v>
                </c:pt>
                <c:pt idx="139">
                  <c:v>840</c:v>
                </c:pt>
                <c:pt idx="140">
                  <c:v>830</c:v>
                </c:pt>
                <c:pt idx="141">
                  <c:v>820</c:v>
                </c:pt>
                <c:pt idx="142">
                  <c:v>810</c:v>
                </c:pt>
                <c:pt idx="143">
                  <c:v>795</c:v>
                </c:pt>
                <c:pt idx="144">
                  <c:v>790</c:v>
                </c:pt>
                <c:pt idx="145">
                  <c:v>780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'underlag pris'!$D$1</c:f>
              <c:strCache>
                <c:ptCount val="1"/>
                <c:pt idx="0">
                  <c:v>EUR</c:v>
                </c:pt>
              </c:strCache>
            </c:strRef>
          </c:tx>
          <c:spPr>
            <a:ln w="41275">
              <a:solidFill>
                <a:schemeClr val="bg1">
                  <a:lumMod val="50000"/>
                </a:schemeClr>
              </a:solidFill>
            </a:ln>
          </c:spPr>
          <c:marker>
            <c:symbol val="none"/>
          </c:marker>
          <c:cat>
            <c:strRef>
              <c:f>'underlag pris'!$A$110:$A$255</c:f>
              <c:strCache>
                <c:ptCount val="146"/>
                <c:pt idx="0">
                  <c:v>2004</c:v>
                </c:pt>
                <c:pt idx="3">
                  <c:v>apr</c:v>
                </c:pt>
                <c:pt idx="9">
                  <c:v>okt</c:v>
                </c:pt>
                <c:pt idx="12">
                  <c:v>2005</c:v>
                </c:pt>
                <c:pt idx="15">
                  <c:v>apr</c:v>
                </c:pt>
                <c:pt idx="21">
                  <c:v>okt</c:v>
                </c:pt>
                <c:pt idx="24">
                  <c:v>2006</c:v>
                </c:pt>
                <c:pt idx="27">
                  <c:v>apr</c:v>
                </c:pt>
                <c:pt idx="33">
                  <c:v>okt</c:v>
                </c:pt>
                <c:pt idx="36">
                  <c:v>2007</c:v>
                </c:pt>
                <c:pt idx="39">
                  <c:v>apr</c:v>
                </c:pt>
                <c:pt idx="45">
                  <c:v>okt</c:v>
                </c:pt>
                <c:pt idx="46">
                  <c:v>nov</c:v>
                </c:pt>
                <c:pt idx="47">
                  <c:v>dec</c:v>
                </c:pt>
                <c:pt idx="48">
                  <c:v>2008</c:v>
                </c:pt>
                <c:pt idx="51">
                  <c:v>apr</c:v>
                </c:pt>
                <c:pt idx="57">
                  <c:v>okt</c:v>
                </c:pt>
                <c:pt idx="58">
                  <c:v>nov</c:v>
                </c:pt>
                <c:pt idx="59">
                  <c:v>dec</c:v>
                </c:pt>
                <c:pt idx="60">
                  <c:v>2009</c:v>
                </c:pt>
                <c:pt idx="61">
                  <c:v>feb</c:v>
                </c:pt>
                <c:pt idx="62">
                  <c:v>mar</c:v>
                </c:pt>
                <c:pt idx="63">
                  <c:v>apr</c:v>
                </c:pt>
                <c:pt idx="64">
                  <c:v>maj</c:v>
                </c:pt>
                <c:pt idx="65">
                  <c:v>jun</c:v>
                </c:pt>
                <c:pt idx="67">
                  <c:v>aug</c:v>
                </c:pt>
                <c:pt idx="68">
                  <c:v>sep</c:v>
                </c:pt>
                <c:pt idx="69">
                  <c:v>okt</c:v>
                </c:pt>
                <c:pt idx="70">
                  <c:v>nov</c:v>
                </c:pt>
                <c:pt idx="71">
                  <c:v>dec</c:v>
                </c:pt>
                <c:pt idx="72">
                  <c:v>2010</c:v>
                </c:pt>
                <c:pt idx="73">
                  <c:v>feb</c:v>
                </c:pt>
                <c:pt idx="74">
                  <c:v>mars </c:v>
                </c:pt>
                <c:pt idx="75">
                  <c:v>apr</c:v>
                </c:pt>
                <c:pt idx="76">
                  <c:v>maj</c:v>
                </c:pt>
                <c:pt idx="77">
                  <c:v>jun</c:v>
                </c:pt>
                <c:pt idx="79">
                  <c:v>aug</c:v>
                </c:pt>
                <c:pt idx="80">
                  <c:v>sep</c:v>
                </c:pt>
                <c:pt idx="81">
                  <c:v>okt</c:v>
                </c:pt>
                <c:pt idx="82">
                  <c:v>nov</c:v>
                </c:pt>
                <c:pt idx="83">
                  <c:v>dec</c:v>
                </c:pt>
                <c:pt idx="84">
                  <c:v>2011</c:v>
                </c:pt>
                <c:pt idx="85">
                  <c:v>feb</c:v>
                </c:pt>
                <c:pt idx="86">
                  <c:v>mar</c:v>
                </c:pt>
                <c:pt idx="87">
                  <c:v>apr</c:v>
                </c:pt>
                <c:pt idx="88">
                  <c:v>maj</c:v>
                </c:pt>
                <c:pt idx="89">
                  <c:v>jun</c:v>
                </c:pt>
                <c:pt idx="91">
                  <c:v>aug</c:v>
                </c:pt>
                <c:pt idx="92">
                  <c:v>sep</c:v>
                </c:pt>
                <c:pt idx="93">
                  <c:v>okt</c:v>
                </c:pt>
                <c:pt idx="94">
                  <c:v>nov</c:v>
                </c:pt>
                <c:pt idx="95">
                  <c:v>dec</c:v>
                </c:pt>
                <c:pt idx="96">
                  <c:v>2012</c:v>
                </c:pt>
                <c:pt idx="97">
                  <c:v>feb</c:v>
                </c:pt>
                <c:pt idx="98">
                  <c:v>mar</c:v>
                </c:pt>
                <c:pt idx="99">
                  <c:v>apr</c:v>
                </c:pt>
                <c:pt idx="100">
                  <c:v>maj</c:v>
                </c:pt>
                <c:pt idx="101">
                  <c:v>jun</c:v>
                </c:pt>
                <c:pt idx="103">
                  <c:v>aug</c:v>
                </c:pt>
                <c:pt idx="104">
                  <c:v>sep</c:v>
                </c:pt>
                <c:pt idx="105">
                  <c:v>okt</c:v>
                </c:pt>
                <c:pt idx="106">
                  <c:v>nov</c:v>
                </c:pt>
                <c:pt idx="107">
                  <c:v>dec</c:v>
                </c:pt>
                <c:pt idx="108">
                  <c:v>2013</c:v>
                </c:pt>
                <c:pt idx="109">
                  <c:v>feb</c:v>
                </c:pt>
                <c:pt idx="110">
                  <c:v>mar</c:v>
                </c:pt>
                <c:pt idx="111">
                  <c:v>apr</c:v>
                </c:pt>
                <c:pt idx="112">
                  <c:v>maj</c:v>
                </c:pt>
                <c:pt idx="113">
                  <c:v>jun</c:v>
                </c:pt>
                <c:pt idx="115">
                  <c:v>aug</c:v>
                </c:pt>
                <c:pt idx="116">
                  <c:v>sep</c:v>
                </c:pt>
                <c:pt idx="117">
                  <c:v>okt</c:v>
                </c:pt>
                <c:pt idx="118">
                  <c:v>nov</c:v>
                </c:pt>
                <c:pt idx="119">
                  <c:v>dec</c:v>
                </c:pt>
                <c:pt idx="120">
                  <c:v>2014</c:v>
                </c:pt>
                <c:pt idx="121">
                  <c:v>feb</c:v>
                </c:pt>
                <c:pt idx="122">
                  <c:v>mar</c:v>
                </c:pt>
                <c:pt idx="123">
                  <c:v>apr</c:v>
                </c:pt>
                <c:pt idx="124">
                  <c:v>maj</c:v>
                </c:pt>
                <c:pt idx="125">
                  <c:v>jun</c:v>
                </c:pt>
                <c:pt idx="127">
                  <c:v>aug</c:v>
                </c:pt>
                <c:pt idx="128">
                  <c:v>sep</c:v>
                </c:pt>
                <c:pt idx="129">
                  <c:v>okt</c:v>
                </c:pt>
                <c:pt idx="130">
                  <c:v>nov</c:v>
                </c:pt>
                <c:pt idx="131">
                  <c:v>dec</c:v>
                </c:pt>
                <c:pt idx="132">
                  <c:v>2015</c:v>
                </c:pt>
                <c:pt idx="133">
                  <c:v>feb</c:v>
                </c:pt>
                <c:pt idx="134">
                  <c:v>mars</c:v>
                </c:pt>
                <c:pt idx="135">
                  <c:v>april</c:v>
                </c:pt>
                <c:pt idx="136">
                  <c:v>maj</c:v>
                </c:pt>
                <c:pt idx="137">
                  <c:v>jun</c:v>
                </c:pt>
                <c:pt idx="139">
                  <c:v>aug</c:v>
                </c:pt>
                <c:pt idx="140">
                  <c:v>sep</c:v>
                </c:pt>
                <c:pt idx="141">
                  <c:v>okt</c:v>
                </c:pt>
                <c:pt idx="142">
                  <c:v>nov</c:v>
                </c:pt>
                <c:pt idx="143">
                  <c:v>dec</c:v>
                </c:pt>
                <c:pt idx="144">
                  <c:v>2016</c:v>
                </c:pt>
                <c:pt idx="145">
                  <c:v>feb</c:v>
                </c:pt>
              </c:strCache>
            </c:strRef>
          </c:cat>
          <c:val>
            <c:numRef>
              <c:f>'underlag pris'!$D$110:$D$255</c:f>
              <c:numCache>
                <c:formatCode>General</c:formatCode>
                <c:ptCount val="146"/>
                <c:pt idx="0">
                  <c:v>444</c:v>
                </c:pt>
                <c:pt idx="1">
                  <c:v>443</c:v>
                </c:pt>
                <c:pt idx="2">
                  <c:v>505</c:v>
                </c:pt>
                <c:pt idx="3">
                  <c:v>517</c:v>
                </c:pt>
                <c:pt idx="4">
                  <c:v>533</c:v>
                </c:pt>
                <c:pt idx="5">
                  <c:v>527</c:v>
                </c:pt>
                <c:pt idx="6">
                  <c:v>530</c:v>
                </c:pt>
                <c:pt idx="7">
                  <c:v>525</c:v>
                </c:pt>
                <c:pt idx="8">
                  <c:v>508</c:v>
                </c:pt>
                <c:pt idx="9">
                  <c:v>480</c:v>
                </c:pt>
                <c:pt idx="10">
                  <c:v>462</c:v>
                </c:pt>
                <c:pt idx="11">
                  <c:v>448</c:v>
                </c:pt>
                <c:pt idx="12">
                  <c:v>472</c:v>
                </c:pt>
                <c:pt idx="13">
                  <c:v>492</c:v>
                </c:pt>
                <c:pt idx="14">
                  <c:v>484</c:v>
                </c:pt>
                <c:pt idx="15">
                  <c:v>494</c:v>
                </c:pt>
                <c:pt idx="16">
                  <c:v>489</c:v>
                </c:pt>
                <c:pt idx="17">
                  <c:v>485</c:v>
                </c:pt>
                <c:pt idx="18">
                  <c:v>482</c:v>
                </c:pt>
                <c:pt idx="19">
                  <c:v>472</c:v>
                </c:pt>
                <c:pt idx="20">
                  <c:v>473</c:v>
                </c:pt>
                <c:pt idx="21">
                  <c:v>482</c:v>
                </c:pt>
                <c:pt idx="22">
                  <c:v>500</c:v>
                </c:pt>
                <c:pt idx="23">
                  <c:v>497</c:v>
                </c:pt>
                <c:pt idx="24">
                  <c:v>487</c:v>
                </c:pt>
                <c:pt idx="25">
                  <c:v>519</c:v>
                </c:pt>
                <c:pt idx="26">
                  <c:v>520</c:v>
                </c:pt>
                <c:pt idx="27">
                  <c:v>513</c:v>
                </c:pt>
                <c:pt idx="28">
                  <c:v>493</c:v>
                </c:pt>
                <c:pt idx="29">
                  <c:v>513</c:v>
                </c:pt>
                <c:pt idx="30">
                  <c:v>544</c:v>
                </c:pt>
                <c:pt idx="31">
                  <c:v>554</c:v>
                </c:pt>
                <c:pt idx="32" formatCode="d\-mmm">
                  <c:v>557</c:v>
                </c:pt>
                <c:pt idx="33">
                  <c:v>563</c:v>
                </c:pt>
                <c:pt idx="34">
                  <c:v>567</c:v>
                </c:pt>
                <c:pt idx="35">
                  <c:v>552</c:v>
                </c:pt>
                <c:pt idx="36">
                  <c:v>569</c:v>
                </c:pt>
                <c:pt idx="37">
                  <c:v>581</c:v>
                </c:pt>
                <c:pt idx="38">
                  <c:v>574</c:v>
                </c:pt>
                <c:pt idx="39">
                  <c:v>569</c:v>
                </c:pt>
                <c:pt idx="40">
                  <c:v>577</c:v>
                </c:pt>
                <c:pt idx="41">
                  <c:v>582</c:v>
                </c:pt>
                <c:pt idx="42">
                  <c:v>583</c:v>
                </c:pt>
                <c:pt idx="43">
                  <c:v>588</c:v>
                </c:pt>
                <c:pt idx="44">
                  <c:v>576</c:v>
                </c:pt>
                <c:pt idx="45" formatCode="#,##0">
                  <c:v>563</c:v>
                </c:pt>
                <c:pt idx="46" formatCode="#,##0">
                  <c:v>579</c:v>
                </c:pt>
                <c:pt idx="47" formatCode="#,##0">
                  <c:v>594</c:v>
                </c:pt>
                <c:pt idx="48" formatCode="#,##0">
                  <c:v>599</c:v>
                </c:pt>
                <c:pt idx="49" formatCode="#,##0">
                  <c:v>597</c:v>
                </c:pt>
                <c:pt idx="50" formatCode="#,##0">
                  <c:v>567</c:v>
                </c:pt>
                <c:pt idx="51" formatCode="#,##0">
                  <c:v>558</c:v>
                </c:pt>
                <c:pt idx="52" formatCode="#,##0">
                  <c:v>579</c:v>
                </c:pt>
                <c:pt idx="53" formatCode="#,##0">
                  <c:v>578</c:v>
                </c:pt>
                <c:pt idx="54">
                  <c:v>564</c:v>
                </c:pt>
                <c:pt idx="55">
                  <c:v>587</c:v>
                </c:pt>
                <c:pt idx="56">
                  <c:v>591</c:v>
                </c:pt>
                <c:pt idx="57">
                  <c:v>587</c:v>
                </c:pt>
                <c:pt idx="58">
                  <c:v>574</c:v>
                </c:pt>
                <c:pt idx="59">
                  <c:v>508</c:v>
                </c:pt>
                <c:pt idx="60">
                  <c:v>476</c:v>
                </c:pt>
                <c:pt idx="61">
                  <c:v>461</c:v>
                </c:pt>
                <c:pt idx="62">
                  <c:v>437</c:v>
                </c:pt>
                <c:pt idx="63">
                  <c:v>432</c:v>
                </c:pt>
                <c:pt idx="64">
                  <c:v>418</c:v>
                </c:pt>
                <c:pt idx="65">
                  <c:v>427</c:v>
                </c:pt>
                <c:pt idx="66">
                  <c:v>448</c:v>
                </c:pt>
                <c:pt idx="67">
                  <c:v>463</c:v>
                </c:pt>
                <c:pt idx="68">
                  <c:v>474</c:v>
                </c:pt>
                <c:pt idx="69">
                  <c:v>493</c:v>
                </c:pt>
                <c:pt idx="70">
                  <c:v>509</c:v>
                </c:pt>
                <c:pt idx="71">
                  <c:v>547</c:v>
                </c:pt>
                <c:pt idx="72">
                  <c:v>582</c:v>
                </c:pt>
                <c:pt idx="73">
                  <c:v>667</c:v>
                </c:pt>
                <c:pt idx="74">
                  <c:v>655</c:v>
                </c:pt>
                <c:pt idx="75">
                  <c:v>693</c:v>
                </c:pt>
                <c:pt idx="76">
                  <c:v>764</c:v>
                </c:pt>
                <c:pt idx="77">
                  <c:v>803</c:v>
                </c:pt>
                <c:pt idx="78">
                  <c:v>768</c:v>
                </c:pt>
                <c:pt idx="79">
                  <c:v>759</c:v>
                </c:pt>
                <c:pt idx="80">
                  <c:v>751</c:v>
                </c:pt>
                <c:pt idx="81">
                  <c:v>691</c:v>
                </c:pt>
                <c:pt idx="82">
                  <c:v>695</c:v>
                </c:pt>
                <c:pt idx="83">
                  <c:v>719</c:v>
                </c:pt>
                <c:pt idx="84">
                  <c:v>711</c:v>
                </c:pt>
                <c:pt idx="85">
                  <c:v>696</c:v>
                </c:pt>
                <c:pt idx="86">
                  <c:v>700</c:v>
                </c:pt>
                <c:pt idx="87">
                  <c:v>699</c:v>
                </c:pt>
                <c:pt idx="88">
                  <c:v>704</c:v>
                </c:pt>
                <c:pt idx="89">
                  <c:v>712</c:v>
                </c:pt>
                <c:pt idx="90">
                  <c:v>700</c:v>
                </c:pt>
                <c:pt idx="91">
                  <c:v>683</c:v>
                </c:pt>
                <c:pt idx="92">
                  <c:v>712</c:v>
                </c:pt>
                <c:pt idx="93">
                  <c:v>657</c:v>
                </c:pt>
                <c:pt idx="94">
                  <c:v>627</c:v>
                </c:pt>
                <c:pt idx="95">
                  <c:v>622</c:v>
                </c:pt>
                <c:pt idx="96" formatCode="#,##0">
                  <c:v>643</c:v>
                </c:pt>
                <c:pt idx="97" formatCode="#,##0">
                  <c:v>627</c:v>
                </c:pt>
                <c:pt idx="98" formatCode="#,##0">
                  <c:v>636</c:v>
                </c:pt>
                <c:pt idx="99" formatCode="#,##0">
                  <c:v>645</c:v>
                </c:pt>
                <c:pt idx="100" formatCode="#,##0">
                  <c:v>656</c:v>
                </c:pt>
                <c:pt idx="101" formatCode="#,##0">
                  <c:v>662</c:v>
                </c:pt>
                <c:pt idx="102" formatCode="#,##0">
                  <c:v>650</c:v>
                </c:pt>
                <c:pt idx="103" formatCode="#,##0">
                  <c:v>621</c:v>
                </c:pt>
                <c:pt idx="104" formatCode="#,##0">
                  <c:v>583</c:v>
                </c:pt>
                <c:pt idx="105" formatCode="#,##0">
                  <c:v>602</c:v>
                </c:pt>
                <c:pt idx="106">
                  <c:v>631</c:v>
                </c:pt>
                <c:pt idx="107">
                  <c:v>618</c:v>
                </c:pt>
                <c:pt idx="108" formatCode="#,##0">
                  <c:v>617</c:v>
                </c:pt>
                <c:pt idx="109" formatCode="#,##0">
                  <c:v>614</c:v>
                </c:pt>
                <c:pt idx="110" formatCode="#,##0">
                  <c:v>644</c:v>
                </c:pt>
                <c:pt idx="111" formatCode="#,##0">
                  <c:v>649</c:v>
                </c:pt>
                <c:pt idx="112" formatCode="#,##0">
                  <c:v>663</c:v>
                </c:pt>
                <c:pt idx="113" formatCode="#,##0">
                  <c:v>652</c:v>
                </c:pt>
                <c:pt idx="114" formatCode="#,##0">
                  <c:v>657</c:v>
                </c:pt>
                <c:pt idx="115" formatCode="#,##0">
                  <c:v>646</c:v>
                </c:pt>
                <c:pt idx="116">
                  <c:v>659</c:v>
                </c:pt>
                <c:pt idx="117">
                  <c:v>653</c:v>
                </c:pt>
                <c:pt idx="118">
                  <c:v>667</c:v>
                </c:pt>
                <c:pt idx="119">
                  <c:v>657</c:v>
                </c:pt>
                <c:pt idx="120">
                  <c:v>668</c:v>
                </c:pt>
                <c:pt idx="121">
                  <c:v>674</c:v>
                </c:pt>
                <c:pt idx="122">
                  <c:v>669</c:v>
                </c:pt>
                <c:pt idx="123">
                  <c:v>670</c:v>
                </c:pt>
                <c:pt idx="124">
                  <c:v>673</c:v>
                </c:pt>
                <c:pt idx="125">
                  <c:v>680</c:v>
                </c:pt>
                <c:pt idx="126">
                  <c:v>682</c:v>
                </c:pt>
                <c:pt idx="127">
                  <c:v>698</c:v>
                </c:pt>
                <c:pt idx="128">
                  <c:v>720</c:v>
                </c:pt>
                <c:pt idx="129">
                  <c:v>734</c:v>
                </c:pt>
                <c:pt idx="130">
                  <c:v>745</c:v>
                </c:pt>
                <c:pt idx="131">
                  <c:v>753</c:v>
                </c:pt>
                <c:pt idx="132">
                  <c:v>783</c:v>
                </c:pt>
                <c:pt idx="133">
                  <c:v>766</c:v>
                </c:pt>
                <c:pt idx="134">
                  <c:v>794</c:v>
                </c:pt>
                <c:pt idx="135" formatCode="#,##0">
                  <c:v>788.50261072810906</c:v>
                </c:pt>
                <c:pt idx="136" formatCode="#,##0">
                  <c:v>762.77805878111508</c:v>
                </c:pt>
                <c:pt idx="137" formatCode="#,##0">
                  <c:v>757.95612494477905</c:v>
                </c:pt>
                <c:pt idx="138" formatCode="#,##0">
                  <c:v>772.33842939081865</c:v>
                </c:pt>
                <c:pt idx="139" formatCode="#,##0">
                  <c:v>754.18595857316916</c:v>
                </c:pt>
                <c:pt idx="140" formatCode="#,##0">
                  <c:v>745.03572424743072</c:v>
                </c:pt>
                <c:pt idx="141" formatCode="#,##0">
                  <c:v>729.98534492902456</c:v>
                </c:pt>
                <c:pt idx="142">
                  <c:v>753.89941425107816</c:v>
                </c:pt>
                <c:pt idx="143">
                  <c:v>731.32435939020434</c:v>
                </c:pt>
                <c:pt idx="144">
                  <c:v>726.70057325115283</c:v>
                </c:pt>
                <c:pt idx="145">
                  <c:v>702.74073995299523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58904824"/>
        <c:axId val="758903648"/>
      </c:lineChart>
      <c:lineChart>
        <c:grouping val="standard"/>
        <c:varyColors val="0"/>
        <c:ser>
          <c:idx val="1"/>
          <c:order val="1"/>
          <c:tx>
            <c:strRef>
              <c:f>'underlag pris'!$C$1</c:f>
              <c:strCache>
                <c:ptCount val="1"/>
                <c:pt idx="0">
                  <c:v>SEK</c:v>
                </c:pt>
              </c:strCache>
            </c:strRef>
          </c:tx>
          <c:spPr>
            <a:ln w="41275">
              <a:solidFill>
                <a:srgbClr val="308021"/>
              </a:solidFill>
            </a:ln>
          </c:spPr>
          <c:marker>
            <c:symbol val="none"/>
          </c:marker>
          <c:cat>
            <c:strRef>
              <c:f>'underlag pris'!$A$62:$A$255</c:f>
              <c:strCache>
                <c:ptCount val="194"/>
                <c:pt idx="0">
                  <c:v>2000</c:v>
                </c:pt>
                <c:pt idx="3">
                  <c:v>apr</c:v>
                </c:pt>
                <c:pt idx="9">
                  <c:v>okt</c:v>
                </c:pt>
                <c:pt idx="12">
                  <c:v>2001</c:v>
                </c:pt>
                <c:pt idx="15">
                  <c:v>apr</c:v>
                </c:pt>
                <c:pt idx="21">
                  <c:v>okt</c:v>
                </c:pt>
                <c:pt idx="24">
                  <c:v>2002</c:v>
                </c:pt>
                <c:pt idx="27">
                  <c:v>apr</c:v>
                </c:pt>
                <c:pt idx="33">
                  <c:v>okt</c:v>
                </c:pt>
                <c:pt idx="36">
                  <c:v>2003</c:v>
                </c:pt>
                <c:pt idx="39">
                  <c:v>apr</c:v>
                </c:pt>
                <c:pt idx="45">
                  <c:v>okt</c:v>
                </c:pt>
                <c:pt idx="48">
                  <c:v>2004</c:v>
                </c:pt>
                <c:pt idx="51">
                  <c:v>apr</c:v>
                </c:pt>
                <c:pt idx="57">
                  <c:v>okt</c:v>
                </c:pt>
                <c:pt idx="60">
                  <c:v>2005</c:v>
                </c:pt>
                <c:pt idx="63">
                  <c:v>apr</c:v>
                </c:pt>
                <c:pt idx="69">
                  <c:v>okt</c:v>
                </c:pt>
                <c:pt idx="72">
                  <c:v>2006</c:v>
                </c:pt>
                <c:pt idx="75">
                  <c:v>apr</c:v>
                </c:pt>
                <c:pt idx="81">
                  <c:v>okt</c:v>
                </c:pt>
                <c:pt idx="84">
                  <c:v>2007</c:v>
                </c:pt>
                <c:pt idx="87">
                  <c:v>apr</c:v>
                </c:pt>
                <c:pt idx="93">
                  <c:v>okt</c:v>
                </c:pt>
                <c:pt idx="94">
                  <c:v>nov</c:v>
                </c:pt>
                <c:pt idx="95">
                  <c:v>dec</c:v>
                </c:pt>
                <c:pt idx="96">
                  <c:v>2008</c:v>
                </c:pt>
                <c:pt idx="99">
                  <c:v>apr</c:v>
                </c:pt>
                <c:pt idx="105">
                  <c:v>okt</c:v>
                </c:pt>
                <c:pt idx="106">
                  <c:v>nov</c:v>
                </c:pt>
                <c:pt idx="107">
                  <c:v>dec</c:v>
                </c:pt>
                <c:pt idx="108">
                  <c:v>2009</c:v>
                </c:pt>
                <c:pt idx="109">
                  <c:v>feb</c:v>
                </c:pt>
                <c:pt idx="110">
                  <c:v>mar</c:v>
                </c:pt>
                <c:pt idx="111">
                  <c:v>apr</c:v>
                </c:pt>
                <c:pt idx="112">
                  <c:v>maj</c:v>
                </c:pt>
                <c:pt idx="113">
                  <c:v>jun</c:v>
                </c:pt>
                <c:pt idx="115">
                  <c:v>aug</c:v>
                </c:pt>
                <c:pt idx="116">
                  <c:v>sep</c:v>
                </c:pt>
                <c:pt idx="117">
                  <c:v>okt</c:v>
                </c:pt>
                <c:pt idx="118">
                  <c:v>nov</c:v>
                </c:pt>
                <c:pt idx="119">
                  <c:v>dec</c:v>
                </c:pt>
                <c:pt idx="120">
                  <c:v>2010</c:v>
                </c:pt>
                <c:pt idx="121">
                  <c:v>feb</c:v>
                </c:pt>
                <c:pt idx="122">
                  <c:v>mars </c:v>
                </c:pt>
                <c:pt idx="123">
                  <c:v>apr</c:v>
                </c:pt>
                <c:pt idx="124">
                  <c:v>maj</c:v>
                </c:pt>
                <c:pt idx="125">
                  <c:v>jun</c:v>
                </c:pt>
                <c:pt idx="127">
                  <c:v>aug</c:v>
                </c:pt>
                <c:pt idx="128">
                  <c:v>sep</c:v>
                </c:pt>
                <c:pt idx="129">
                  <c:v>okt</c:v>
                </c:pt>
                <c:pt idx="130">
                  <c:v>nov</c:v>
                </c:pt>
                <c:pt idx="131">
                  <c:v>dec</c:v>
                </c:pt>
                <c:pt idx="132">
                  <c:v>2011</c:v>
                </c:pt>
                <c:pt idx="133">
                  <c:v>feb</c:v>
                </c:pt>
                <c:pt idx="134">
                  <c:v>mar</c:v>
                </c:pt>
                <c:pt idx="135">
                  <c:v>apr</c:v>
                </c:pt>
                <c:pt idx="136">
                  <c:v>maj</c:v>
                </c:pt>
                <c:pt idx="137">
                  <c:v>jun</c:v>
                </c:pt>
                <c:pt idx="139">
                  <c:v>aug</c:v>
                </c:pt>
                <c:pt idx="140">
                  <c:v>sep</c:v>
                </c:pt>
                <c:pt idx="141">
                  <c:v>okt</c:v>
                </c:pt>
                <c:pt idx="142">
                  <c:v>nov</c:v>
                </c:pt>
                <c:pt idx="143">
                  <c:v>dec</c:v>
                </c:pt>
                <c:pt idx="144">
                  <c:v>2012</c:v>
                </c:pt>
                <c:pt idx="145">
                  <c:v>feb</c:v>
                </c:pt>
                <c:pt idx="146">
                  <c:v>mar</c:v>
                </c:pt>
                <c:pt idx="147">
                  <c:v>apr</c:v>
                </c:pt>
                <c:pt idx="148">
                  <c:v>maj</c:v>
                </c:pt>
                <c:pt idx="149">
                  <c:v>jun</c:v>
                </c:pt>
                <c:pt idx="151">
                  <c:v>aug</c:v>
                </c:pt>
                <c:pt idx="152">
                  <c:v>sep</c:v>
                </c:pt>
                <c:pt idx="153">
                  <c:v>okt</c:v>
                </c:pt>
                <c:pt idx="154">
                  <c:v>nov</c:v>
                </c:pt>
                <c:pt idx="155">
                  <c:v>dec</c:v>
                </c:pt>
                <c:pt idx="156">
                  <c:v>2013</c:v>
                </c:pt>
                <c:pt idx="157">
                  <c:v>feb</c:v>
                </c:pt>
                <c:pt idx="158">
                  <c:v>mar</c:v>
                </c:pt>
                <c:pt idx="159">
                  <c:v>apr</c:v>
                </c:pt>
                <c:pt idx="160">
                  <c:v>maj</c:v>
                </c:pt>
                <c:pt idx="161">
                  <c:v>jun</c:v>
                </c:pt>
                <c:pt idx="163">
                  <c:v>aug</c:v>
                </c:pt>
                <c:pt idx="164">
                  <c:v>sep</c:v>
                </c:pt>
                <c:pt idx="165">
                  <c:v>okt</c:v>
                </c:pt>
                <c:pt idx="166">
                  <c:v>nov</c:v>
                </c:pt>
                <c:pt idx="167">
                  <c:v>dec</c:v>
                </c:pt>
                <c:pt idx="168">
                  <c:v>2014</c:v>
                </c:pt>
                <c:pt idx="169">
                  <c:v>feb</c:v>
                </c:pt>
                <c:pt idx="170">
                  <c:v>mar</c:v>
                </c:pt>
                <c:pt idx="171">
                  <c:v>apr</c:v>
                </c:pt>
                <c:pt idx="172">
                  <c:v>maj</c:v>
                </c:pt>
                <c:pt idx="173">
                  <c:v>jun</c:v>
                </c:pt>
                <c:pt idx="175">
                  <c:v>aug</c:v>
                </c:pt>
                <c:pt idx="176">
                  <c:v>sep</c:v>
                </c:pt>
                <c:pt idx="177">
                  <c:v>okt</c:v>
                </c:pt>
                <c:pt idx="178">
                  <c:v>nov</c:v>
                </c:pt>
                <c:pt idx="179">
                  <c:v>dec</c:v>
                </c:pt>
                <c:pt idx="180">
                  <c:v>2015</c:v>
                </c:pt>
                <c:pt idx="181">
                  <c:v>feb</c:v>
                </c:pt>
                <c:pt idx="182">
                  <c:v>mars</c:v>
                </c:pt>
                <c:pt idx="183">
                  <c:v>april</c:v>
                </c:pt>
                <c:pt idx="184">
                  <c:v>maj</c:v>
                </c:pt>
                <c:pt idx="185">
                  <c:v>jun</c:v>
                </c:pt>
                <c:pt idx="187">
                  <c:v>aug</c:v>
                </c:pt>
                <c:pt idx="188">
                  <c:v>sep</c:v>
                </c:pt>
                <c:pt idx="189">
                  <c:v>okt</c:v>
                </c:pt>
                <c:pt idx="190">
                  <c:v>nov</c:v>
                </c:pt>
                <c:pt idx="191">
                  <c:v>dec</c:v>
                </c:pt>
                <c:pt idx="192">
                  <c:v>2016</c:v>
                </c:pt>
                <c:pt idx="193">
                  <c:v>feb</c:v>
                </c:pt>
              </c:strCache>
            </c:strRef>
          </c:cat>
          <c:val>
            <c:numRef>
              <c:f>'underlag pris'!$C$110:$C$255</c:f>
              <c:numCache>
                <c:formatCode>General</c:formatCode>
                <c:ptCount val="146"/>
                <c:pt idx="0">
                  <c:v>4059.6080000000002</c:v>
                </c:pt>
                <c:pt idx="1">
                  <c:v>4065.5439999999999</c:v>
                </c:pt>
                <c:pt idx="2">
                  <c:v>4665.0659999999998</c:v>
                </c:pt>
                <c:pt idx="3">
                  <c:v>4743.0619999999999</c:v>
                </c:pt>
                <c:pt idx="4">
                  <c:v>4867.9040000000005</c:v>
                </c:pt>
                <c:pt idx="5">
                  <c:v>4821.2479999999996</c:v>
                </c:pt>
                <c:pt idx="6">
                  <c:v>4870.5150000000003</c:v>
                </c:pt>
                <c:pt idx="7">
                  <c:v>4828.4160000000002</c:v>
                </c:pt>
                <c:pt idx="8">
                  <c:v>4618.0079999999998</c:v>
                </c:pt>
                <c:pt idx="9">
                  <c:v>4353.42</c:v>
                </c:pt>
                <c:pt idx="10">
                  <c:v>4163.3999999999996</c:v>
                </c:pt>
                <c:pt idx="11">
                  <c:v>4021.8</c:v>
                </c:pt>
                <c:pt idx="12">
                  <c:v>4277.7520000000004</c:v>
                </c:pt>
                <c:pt idx="13">
                  <c:v>4465.7920000000004</c:v>
                </c:pt>
                <c:pt idx="14">
                  <c:v>4400.32</c:v>
                </c:pt>
                <c:pt idx="15">
                  <c:v>4530.9440000000004</c:v>
                </c:pt>
                <c:pt idx="16">
                  <c:v>4493.884</c:v>
                </c:pt>
                <c:pt idx="17">
                  <c:v>4488.6610000000001</c:v>
                </c:pt>
                <c:pt idx="18">
                  <c:v>4540.2979999999998</c:v>
                </c:pt>
                <c:pt idx="19">
                  <c:v>4408.116</c:v>
                </c:pt>
                <c:pt idx="20">
                  <c:v>4420.47</c:v>
                </c:pt>
                <c:pt idx="21">
                  <c:v>4545.3440000000001</c:v>
                </c:pt>
                <c:pt idx="22">
                  <c:v>4783.8379999999997</c:v>
                </c:pt>
                <c:pt idx="23">
                  <c:v>4691.9160000000002</c:v>
                </c:pt>
                <c:pt idx="24">
                  <c:v>4540.1090000000004</c:v>
                </c:pt>
                <c:pt idx="25">
                  <c:v>4847.78</c:v>
                </c:pt>
                <c:pt idx="26">
                  <c:v>4885.875</c:v>
                </c:pt>
                <c:pt idx="27">
                  <c:v>4792.0320000000002</c:v>
                </c:pt>
                <c:pt idx="28">
                  <c:v>4606.8119999999999</c:v>
                </c:pt>
                <c:pt idx="29" formatCode="#,##0">
                  <c:v>4741.1000000000004</c:v>
                </c:pt>
                <c:pt idx="30" formatCode="#,##0">
                  <c:v>5009.5379999999996</c:v>
                </c:pt>
                <c:pt idx="31" formatCode="#,##0">
                  <c:v>5101.3500000000004</c:v>
                </c:pt>
                <c:pt idx="32" formatCode="#,##0">
                  <c:v>5168</c:v>
                </c:pt>
                <c:pt idx="33" formatCode="#,##0">
                  <c:v>5208</c:v>
                </c:pt>
                <c:pt idx="34" formatCode="#,##0">
                  <c:v>5161</c:v>
                </c:pt>
                <c:pt idx="35" formatCode="#,##0">
                  <c:v>4993</c:v>
                </c:pt>
                <c:pt idx="36" formatCode="#,##0">
                  <c:v>5165</c:v>
                </c:pt>
                <c:pt idx="37" formatCode="#,##0">
                  <c:v>5335</c:v>
                </c:pt>
                <c:pt idx="38" formatCode="#,##0">
                  <c:v>5335</c:v>
                </c:pt>
                <c:pt idx="39" formatCode="#,##0">
                  <c:v>5259</c:v>
                </c:pt>
                <c:pt idx="40" formatCode="#,##0">
                  <c:v>5314</c:v>
                </c:pt>
                <c:pt idx="41" formatCode="#,##0">
                  <c:v>5432</c:v>
                </c:pt>
                <c:pt idx="42" formatCode="#,##0">
                  <c:v>5359</c:v>
                </c:pt>
                <c:pt idx="43" formatCode="#,##0">
                  <c:v>5477</c:v>
                </c:pt>
                <c:pt idx="44" formatCode="0">
                  <c:v>5352</c:v>
                </c:pt>
                <c:pt idx="45" formatCode="#,##0">
                  <c:v>5163</c:v>
                </c:pt>
                <c:pt idx="46" formatCode="#,##0">
                  <c:v>5378</c:v>
                </c:pt>
                <c:pt idx="47" formatCode="#,##0">
                  <c:v>5598</c:v>
                </c:pt>
                <c:pt idx="48" formatCode="#,##0">
                  <c:v>5647</c:v>
                </c:pt>
                <c:pt idx="49" formatCode="#,##0">
                  <c:v>5590</c:v>
                </c:pt>
                <c:pt idx="50" formatCode="#,##0">
                  <c:v>5336</c:v>
                </c:pt>
                <c:pt idx="51" formatCode="#,##0">
                  <c:v>5234</c:v>
                </c:pt>
                <c:pt idx="52" formatCode="#,##0">
                  <c:v>5390</c:v>
                </c:pt>
                <c:pt idx="53" formatCode="#,##0">
                  <c:v>5418</c:v>
                </c:pt>
                <c:pt idx="54" formatCode="#,##0">
                  <c:v>5340</c:v>
                </c:pt>
                <c:pt idx="55" formatCode="#,##0">
                  <c:v>5519</c:v>
                </c:pt>
                <c:pt idx="56" formatCode="#,##0">
                  <c:v>5653</c:v>
                </c:pt>
                <c:pt idx="57">
                  <c:v>5776</c:v>
                </c:pt>
                <c:pt idx="58">
                  <c:v>5807</c:v>
                </c:pt>
                <c:pt idx="59">
                  <c:v>5610</c:v>
                </c:pt>
                <c:pt idx="60">
                  <c:v>5109</c:v>
                </c:pt>
                <c:pt idx="61">
                  <c:v>5027</c:v>
                </c:pt>
                <c:pt idx="62">
                  <c:v>4885</c:v>
                </c:pt>
                <c:pt idx="63">
                  <c:v>4703</c:v>
                </c:pt>
                <c:pt idx="64">
                  <c:v>4423</c:v>
                </c:pt>
                <c:pt idx="65">
                  <c:v>4650</c:v>
                </c:pt>
                <c:pt idx="66">
                  <c:v>4851</c:v>
                </c:pt>
                <c:pt idx="67">
                  <c:v>4732</c:v>
                </c:pt>
                <c:pt idx="68">
                  <c:v>4835</c:v>
                </c:pt>
                <c:pt idx="69">
                  <c:v>5076</c:v>
                </c:pt>
                <c:pt idx="70">
                  <c:v>5264</c:v>
                </c:pt>
                <c:pt idx="71">
                  <c:v>5699</c:v>
                </c:pt>
                <c:pt idx="72">
                  <c:v>5926</c:v>
                </c:pt>
                <c:pt idx="73">
                  <c:v>6640</c:v>
                </c:pt>
                <c:pt idx="74">
                  <c:v>6374</c:v>
                </c:pt>
                <c:pt idx="75">
                  <c:v>6702</c:v>
                </c:pt>
                <c:pt idx="76">
                  <c:v>7391</c:v>
                </c:pt>
                <c:pt idx="77">
                  <c:v>7680</c:v>
                </c:pt>
                <c:pt idx="78">
                  <c:v>7298</c:v>
                </c:pt>
                <c:pt idx="79">
                  <c:v>7158</c:v>
                </c:pt>
                <c:pt idx="80">
                  <c:v>6929</c:v>
                </c:pt>
                <c:pt idx="81">
                  <c:v>6409</c:v>
                </c:pt>
                <c:pt idx="82">
                  <c:v>6475</c:v>
                </c:pt>
                <c:pt idx="83">
                  <c:v>6515</c:v>
                </c:pt>
                <c:pt idx="84">
                  <c:v>6342</c:v>
                </c:pt>
                <c:pt idx="85">
                  <c:v>6120</c:v>
                </c:pt>
                <c:pt idx="86">
                  <c:v>6223</c:v>
                </c:pt>
                <c:pt idx="87">
                  <c:v>6277</c:v>
                </c:pt>
                <c:pt idx="88" formatCode="#,##0">
                  <c:v>6301</c:v>
                </c:pt>
                <c:pt idx="89">
                  <c:v>6498</c:v>
                </c:pt>
                <c:pt idx="90">
                  <c:v>6397</c:v>
                </c:pt>
                <c:pt idx="91">
                  <c:v>6269</c:v>
                </c:pt>
                <c:pt idx="92" formatCode="#,##0">
                  <c:v>6509</c:v>
                </c:pt>
                <c:pt idx="93" formatCode="#,##0">
                  <c:v>5991</c:v>
                </c:pt>
                <c:pt idx="94" formatCode="#,##0">
                  <c:v>5733</c:v>
                </c:pt>
                <c:pt idx="95" formatCode="#,##0">
                  <c:v>5613</c:v>
                </c:pt>
                <c:pt idx="96" formatCode="#,##0">
                  <c:v>5685</c:v>
                </c:pt>
                <c:pt idx="97" formatCode="#,##0">
                  <c:v>5537</c:v>
                </c:pt>
                <c:pt idx="98" formatCode="#,##0">
                  <c:v>5653</c:v>
                </c:pt>
                <c:pt idx="99" formatCode="#,##0">
                  <c:v>5720</c:v>
                </c:pt>
                <c:pt idx="100" formatCode="#,##0">
                  <c:v>5904</c:v>
                </c:pt>
                <c:pt idx="101" formatCode="#,##0">
                  <c:v>5874</c:v>
                </c:pt>
                <c:pt idx="102" formatCode="#,##0">
                  <c:v>5564</c:v>
                </c:pt>
                <c:pt idx="103" formatCode="#,##0">
                  <c:v>5149</c:v>
                </c:pt>
                <c:pt idx="104" formatCode="#,##0">
                  <c:v>4960</c:v>
                </c:pt>
                <c:pt idx="105" formatCode="#,##0">
                  <c:v>5182</c:v>
                </c:pt>
                <c:pt idx="106" formatCode="#,##0">
                  <c:v>5435</c:v>
                </c:pt>
                <c:pt idx="107" formatCode="#,##0">
                  <c:v>5358</c:v>
                </c:pt>
                <c:pt idx="108" formatCode="#,##0">
                  <c:v>5322</c:v>
                </c:pt>
                <c:pt idx="109" formatCode="#,##0">
                  <c:v>5223</c:v>
                </c:pt>
                <c:pt idx="110" formatCode="#,##0">
                  <c:v>5373</c:v>
                </c:pt>
                <c:pt idx="111" formatCode="#,##0">
                  <c:v>5483</c:v>
                </c:pt>
                <c:pt idx="112" formatCode="#,##0">
                  <c:v>5691</c:v>
                </c:pt>
                <c:pt idx="113" formatCode="#,##0">
                  <c:v>5656</c:v>
                </c:pt>
                <c:pt idx="114" formatCode="#,##0">
                  <c:v>5693</c:v>
                </c:pt>
                <c:pt idx="115" formatCode="#,##0">
                  <c:v>5620</c:v>
                </c:pt>
                <c:pt idx="116" formatCode="#,##0">
                  <c:v>5721</c:v>
                </c:pt>
                <c:pt idx="117" formatCode="#,##0">
                  <c:v>5706</c:v>
                </c:pt>
                <c:pt idx="118" formatCode="#,##0">
                  <c:v>5926</c:v>
                </c:pt>
                <c:pt idx="119" formatCode="#,##0">
                  <c:v>5887</c:v>
                </c:pt>
                <c:pt idx="120" formatCode="#,##0">
                  <c:v>5900</c:v>
                </c:pt>
                <c:pt idx="121" formatCode="#,##0">
                  <c:v>5978</c:v>
                </c:pt>
                <c:pt idx="122" formatCode="#,##0">
                  <c:v>5933</c:v>
                </c:pt>
                <c:pt idx="123">
                  <c:v>6050</c:v>
                </c:pt>
                <c:pt idx="124">
                  <c:v>6077</c:v>
                </c:pt>
                <c:pt idx="125">
                  <c:v>6179</c:v>
                </c:pt>
                <c:pt idx="126">
                  <c:v>6299</c:v>
                </c:pt>
                <c:pt idx="127">
                  <c:v>6417</c:v>
                </c:pt>
                <c:pt idx="128">
                  <c:v>6624</c:v>
                </c:pt>
                <c:pt idx="129">
                  <c:v>6731</c:v>
                </c:pt>
                <c:pt idx="130">
                  <c:v>6895</c:v>
                </c:pt>
                <c:pt idx="131">
                  <c:v>7072</c:v>
                </c:pt>
                <c:pt idx="132" formatCode="#,##0">
                  <c:v>7380</c:v>
                </c:pt>
                <c:pt idx="133" formatCode="#,##0">
                  <c:v>7265</c:v>
                </c:pt>
                <c:pt idx="134" formatCode="#,##0">
                  <c:v>7336</c:v>
                </c:pt>
                <c:pt idx="135" formatCode="#,##0">
                  <c:v>7354.2850000000008</c:v>
                </c:pt>
                <c:pt idx="136" formatCode="#,##0">
                  <c:v>7087.8099999999995</c:v>
                </c:pt>
                <c:pt idx="137" formatCode="#,##0">
                  <c:v>7034.5150000000003</c:v>
                </c:pt>
                <c:pt idx="138" formatCode="#,##0">
                  <c:v>7244.38</c:v>
                </c:pt>
                <c:pt idx="139" formatCode="#,##0">
                  <c:v>7180.152</c:v>
                </c:pt>
                <c:pt idx="140" formatCode="#,##0">
                  <c:v>6944.7760000000007</c:v>
                </c:pt>
                <c:pt idx="141" formatCode="#,##0">
                  <c:v>6824.1220000000003</c:v>
                </c:pt>
                <c:pt idx="142">
                  <c:v>7027.3980000000001</c:v>
                </c:pt>
                <c:pt idx="143">
                  <c:v>6764.0190000000002</c:v>
                </c:pt>
                <c:pt idx="144">
                  <c:v>6744.0719999999992</c:v>
                </c:pt>
                <c:pt idx="145">
                  <c:v>6608.0819999999994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73835936"/>
        <c:axId val="1127625968"/>
      </c:lineChart>
      <c:catAx>
        <c:axId val="758904824"/>
        <c:scaling>
          <c:orientation val="minMax"/>
        </c:scaling>
        <c:delete val="0"/>
        <c:axPos val="b"/>
        <c:majorGridlines>
          <c:spPr>
            <a:ln>
              <a:solidFill>
                <a:schemeClr val="tx1">
                  <a:lumMod val="50000"/>
                  <a:lumOff val="50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txPr>
          <a:bodyPr rot="-2760000" vert="horz"/>
          <a:lstStyle/>
          <a:p>
            <a:pPr>
              <a:defRPr/>
            </a:pPr>
            <a:endParaRPr lang="sv-SE"/>
          </a:p>
        </c:txPr>
        <c:crossAx val="758903648"/>
        <c:crosses val="autoZero"/>
        <c:auto val="1"/>
        <c:lblAlgn val="ctr"/>
        <c:lblOffset val="100"/>
        <c:tickLblSkip val="6"/>
        <c:tickMarkSkip val="6"/>
        <c:noMultiLvlLbl val="0"/>
      </c:catAx>
      <c:valAx>
        <c:axId val="758903648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/>
                  <a:t>USD resp EUR/ton</a:t>
                </a:r>
              </a:p>
            </c:rich>
          </c:tx>
          <c:layout>
            <c:manualLayout>
              <c:xMode val="edge"/>
              <c:yMode val="edge"/>
              <c:x val="1.6058794466349988E-2"/>
              <c:y val="0.28042049717607287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sv-SE"/>
          </a:p>
        </c:txPr>
        <c:crossAx val="758904824"/>
        <c:crosses val="autoZero"/>
        <c:crossBetween val="between"/>
      </c:valAx>
      <c:catAx>
        <c:axId val="7738359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127625968"/>
        <c:crosses val="autoZero"/>
        <c:auto val="1"/>
        <c:lblAlgn val="ctr"/>
        <c:lblOffset val="100"/>
        <c:noMultiLvlLbl val="0"/>
      </c:catAx>
      <c:valAx>
        <c:axId val="1127625968"/>
        <c:scaling>
          <c:orientation val="minMax"/>
        </c:scaling>
        <c:delete val="0"/>
        <c:axPos val="r"/>
        <c:title>
          <c:tx>
            <c:rich>
              <a:bodyPr/>
              <a:lstStyle/>
              <a:p>
                <a:pPr>
                  <a:defRPr/>
                </a:pPr>
                <a:r>
                  <a:rPr lang="sv-SE"/>
                  <a:t>SEK/ton</a:t>
                </a:r>
              </a:p>
            </c:rich>
          </c:tx>
          <c:layout>
            <c:manualLayout>
              <c:xMode val="edge"/>
              <c:yMode val="edge"/>
              <c:x val="0.96385138149152938"/>
              <c:y val="0.36943612153192895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sv-SE"/>
          </a:p>
        </c:txPr>
        <c:crossAx val="773835936"/>
        <c:crosses val="max"/>
        <c:crossBetween val="between"/>
      </c:valAx>
    </c:plotArea>
    <c:legend>
      <c:legendPos val="b"/>
      <c:layout>
        <c:manualLayout>
          <c:xMode val="edge"/>
          <c:yMode val="edge"/>
          <c:x val="0.368198074787076"/>
          <c:y val="0.68759945582718385"/>
          <c:w val="0.2770790710067953"/>
          <c:h val="6.042874221874095E-2"/>
        </c:manualLayout>
      </c:layout>
      <c:overlay val="0"/>
      <c:spPr>
        <a:solidFill>
          <a:sysClr val="window" lastClr="FFFFFF"/>
        </a:solidFill>
      </c:sp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400" b="0" i="0" u="none" strike="noStrike" baseline="0">
          <a:solidFill>
            <a:srgbClr val="000000"/>
          </a:solidFill>
          <a:latin typeface="Arial" panose="020B0604020202020204" pitchFamily="34" charset="0"/>
          <a:ea typeface="Calibri"/>
          <a:cs typeface="Arial" panose="020B0604020202020204" pitchFamily="34" charset="0"/>
        </a:defRPr>
      </a:pPr>
      <a:endParaRPr lang="sv-SE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58092738407698"/>
          <c:y val="6.3826720988385224E-2"/>
          <c:w val="0.83084397559710021"/>
          <c:h val="0.64701918657640733"/>
        </c:manualLayout>
      </c:layout>
      <c:lineChart>
        <c:grouping val="standard"/>
        <c:varyColors val="0"/>
        <c:ser>
          <c:idx val="1"/>
          <c:order val="0"/>
          <c:tx>
            <c:v>Blekt barrsulfat</c:v>
          </c:tx>
          <c:spPr>
            <a:ln w="38100" cap="rnd">
              <a:solidFill>
                <a:srgbClr val="7992A5"/>
              </a:solidFill>
              <a:round/>
            </a:ln>
            <a:effectLst/>
          </c:spPr>
          <c:marker>
            <c:symbol val="none"/>
          </c:marker>
          <c:cat>
            <c:numRef>
              <c:f>Blad3!$H$35:$H$63</c:f>
              <c:numCache>
                <c:formatCode>mmm\-yy</c:formatCode>
                <c:ptCount val="29"/>
                <c:pt idx="0">
                  <c:v>41518</c:v>
                </c:pt>
                <c:pt idx="1">
                  <c:v>41548</c:v>
                </c:pt>
                <c:pt idx="2">
                  <c:v>41579</c:v>
                </c:pt>
                <c:pt idx="3">
                  <c:v>41609</c:v>
                </c:pt>
                <c:pt idx="4">
                  <c:v>41640</c:v>
                </c:pt>
                <c:pt idx="5">
                  <c:v>41671</c:v>
                </c:pt>
                <c:pt idx="6">
                  <c:v>41699</c:v>
                </c:pt>
                <c:pt idx="7">
                  <c:v>41730</c:v>
                </c:pt>
                <c:pt idx="8">
                  <c:v>41760</c:v>
                </c:pt>
                <c:pt idx="9">
                  <c:v>41791</c:v>
                </c:pt>
                <c:pt idx="10">
                  <c:v>41821</c:v>
                </c:pt>
                <c:pt idx="11">
                  <c:v>41852</c:v>
                </c:pt>
                <c:pt idx="12">
                  <c:v>41883</c:v>
                </c:pt>
                <c:pt idx="13">
                  <c:v>41913</c:v>
                </c:pt>
                <c:pt idx="14">
                  <c:v>41944</c:v>
                </c:pt>
                <c:pt idx="15">
                  <c:v>41974</c:v>
                </c:pt>
                <c:pt idx="16">
                  <c:v>42005</c:v>
                </c:pt>
                <c:pt idx="17">
                  <c:v>42036</c:v>
                </c:pt>
                <c:pt idx="18">
                  <c:v>42064</c:v>
                </c:pt>
                <c:pt idx="19">
                  <c:v>42095</c:v>
                </c:pt>
                <c:pt idx="20">
                  <c:v>42125</c:v>
                </c:pt>
                <c:pt idx="21">
                  <c:v>42156</c:v>
                </c:pt>
                <c:pt idx="22">
                  <c:v>42186</c:v>
                </c:pt>
                <c:pt idx="23">
                  <c:v>42217</c:v>
                </c:pt>
                <c:pt idx="24">
                  <c:v>42248</c:v>
                </c:pt>
                <c:pt idx="25">
                  <c:v>42278</c:v>
                </c:pt>
                <c:pt idx="26">
                  <c:v>42309</c:v>
                </c:pt>
                <c:pt idx="27">
                  <c:v>42339</c:v>
                </c:pt>
                <c:pt idx="28">
                  <c:v>42370</c:v>
                </c:pt>
              </c:numCache>
            </c:numRef>
          </c:cat>
          <c:val>
            <c:numRef>
              <c:f>Blad3!$I$35:$I$64</c:f>
              <c:numCache>
                <c:formatCode>General</c:formatCode>
                <c:ptCount val="30"/>
                <c:pt idx="0">
                  <c:v>880</c:v>
                </c:pt>
                <c:pt idx="1">
                  <c:v>890</c:v>
                </c:pt>
                <c:pt idx="2">
                  <c:v>900</c:v>
                </c:pt>
                <c:pt idx="3">
                  <c:v>900</c:v>
                </c:pt>
                <c:pt idx="4">
                  <c:v>910</c:v>
                </c:pt>
                <c:pt idx="5">
                  <c:v>920</c:v>
                </c:pt>
                <c:pt idx="6">
                  <c:v>925</c:v>
                </c:pt>
                <c:pt idx="7">
                  <c:v>925</c:v>
                </c:pt>
                <c:pt idx="8">
                  <c:v>925</c:v>
                </c:pt>
                <c:pt idx="9">
                  <c:v>925</c:v>
                </c:pt>
                <c:pt idx="10">
                  <c:v>925</c:v>
                </c:pt>
                <c:pt idx="11">
                  <c:v>930</c:v>
                </c:pt>
                <c:pt idx="12">
                  <c:v>930</c:v>
                </c:pt>
                <c:pt idx="13">
                  <c:v>930</c:v>
                </c:pt>
                <c:pt idx="14">
                  <c:v>930</c:v>
                </c:pt>
                <c:pt idx="15">
                  <c:v>930</c:v>
                </c:pt>
                <c:pt idx="16">
                  <c:v>910</c:v>
                </c:pt>
                <c:pt idx="17">
                  <c:v>870</c:v>
                </c:pt>
                <c:pt idx="18">
                  <c:v>860</c:v>
                </c:pt>
                <c:pt idx="19">
                  <c:v>850</c:v>
                </c:pt>
                <c:pt idx="20">
                  <c:v>850</c:v>
                </c:pt>
                <c:pt idx="21">
                  <c:v>850</c:v>
                </c:pt>
                <c:pt idx="22">
                  <c:v>850</c:v>
                </c:pt>
                <c:pt idx="23">
                  <c:v>840</c:v>
                </c:pt>
                <c:pt idx="24">
                  <c:v>830</c:v>
                </c:pt>
                <c:pt idx="25">
                  <c:v>820</c:v>
                </c:pt>
                <c:pt idx="26">
                  <c:v>810</c:v>
                </c:pt>
                <c:pt idx="27">
                  <c:v>795</c:v>
                </c:pt>
                <c:pt idx="28">
                  <c:v>790</c:v>
                </c:pt>
                <c:pt idx="29">
                  <c:v>780</c:v>
                </c:pt>
              </c:numCache>
            </c:numRef>
          </c:val>
          <c:smooth val="0"/>
        </c:ser>
        <c:ser>
          <c:idx val="0"/>
          <c:order val="1"/>
          <c:tx>
            <c:v>Blekt lövsulfat</c:v>
          </c:tx>
          <c:spPr>
            <a:ln w="38100" cap="rnd">
              <a:solidFill>
                <a:srgbClr val="93B379"/>
              </a:solidFill>
              <a:round/>
            </a:ln>
            <a:effectLst/>
          </c:spPr>
          <c:marker>
            <c:symbol val="none"/>
          </c:marker>
          <c:cat>
            <c:numRef>
              <c:f>Blad3!$H$35:$H$63</c:f>
              <c:numCache>
                <c:formatCode>mmm\-yy</c:formatCode>
                <c:ptCount val="29"/>
                <c:pt idx="0">
                  <c:v>41518</c:v>
                </c:pt>
                <c:pt idx="1">
                  <c:v>41548</c:v>
                </c:pt>
                <c:pt idx="2">
                  <c:v>41579</c:v>
                </c:pt>
                <c:pt idx="3">
                  <c:v>41609</c:v>
                </c:pt>
                <c:pt idx="4">
                  <c:v>41640</c:v>
                </c:pt>
                <c:pt idx="5">
                  <c:v>41671</c:v>
                </c:pt>
                <c:pt idx="6">
                  <c:v>41699</c:v>
                </c:pt>
                <c:pt idx="7">
                  <c:v>41730</c:v>
                </c:pt>
                <c:pt idx="8">
                  <c:v>41760</c:v>
                </c:pt>
                <c:pt idx="9">
                  <c:v>41791</c:v>
                </c:pt>
                <c:pt idx="10">
                  <c:v>41821</c:v>
                </c:pt>
                <c:pt idx="11">
                  <c:v>41852</c:v>
                </c:pt>
                <c:pt idx="12">
                  <c:v>41883</c:v>
                </c:pt>
                <c:pt idx="13">
                  <c:v>41913</c:v>
                </c:pt>
                <c:pt idx="14">
                  <c:v>41944</c:v>
                </c:pt>
                <c:pt idx="15">
                  <c:v>41974</c:v>
                </c:pt>
                <c:pt idx="16">
                  <c:v>42005</c:v>
                </c:pt>
                <c:pt idx="17">
                  <c:v>42036</c:v>
                </c:pt>
                <c:pt idx="18">
                  <c:v>42064</c:v>
                </c:pt>
                <c:pt idx="19">
                  <c:v>42095</c:v>
                </c:pt>
                <c:pt idx="20">
                  <c:v>42125</c:v>
                </c:pt>
                <c:pt idx="21">
                  <c:v>42156</c:v>
                </c:pt>
                <c:pt idx="22">
                  <c:v>42186</c:v>
                </c:pt>
                <c:pt idx="23">
                  <c:v>42217</c:v>
                </c:pt>
                <c:pt idx="24">
                  <c:v>42248</c:v>
                </c:pt>
                <c:pt idx="25">
                  <c:v>42278</c:v>
                </c:pt>
                <c:pt idx="26">
                  <c:v>42309</c:v>
                </c:pt>
                <c:pt idx="27">
                  <c:v>42339</c:v>
                </c:pt>
                <c:pt idx="28">
                  <c:v>42370</c:v>
                </c:pt>
              </c:numCache>
            </c:numRef>
          </c:cat>
          <c:val>
            <c:numRef>
              <c:f>Blad3!$M$35:$M$64</c:f>
              <c:numCache>
                <c:formatCode>General</c:formatCode>
                <c:ptCount val="30"/>
                <c:pt idx="0">
                  <c:v>720</c:v>
                </c:pt>
                <c:pt idx="1">
                  <c:v>720</c:v>
                </c:pt>
                <c:pt idx="2">
                  <c:v>730</c:v>
                </c:pt>
                <c:pt idx="3">
                  <c:v>730</c:v>
                </c:pt>
                <c:pt idx="4">
                  <c:v>730</c:v>
                </c:pt>
                <c:pt idx="5">
                  <c:v>730</c:v>
                </c:pt>
                <c:pt idx="6">
                  <c:v>730</c:v>
                </c:pt>
                <c:pt idx="7">
                  <c:v>720</c:v>
                </c:pt>
                <c:pt idx="8">
                  <c:v>720</c:v>
                </c:pt>
                <c:pt idx="9">
                  <c:v>710</c:v>
                </c:pt>
                <c:pt idx="10">
                  <c:v>700</c:v>
                </c:pt>
                <c:pt idx="11">
                  <c:v>700</c:v>
                </c:pt>
                <c:pt idx="12">
                  <c:v>700</c:v>
                </c:pt>
                <c:pt idx="13">
                  <c:v>710</c:v>
                </c:pt>
                <c:pt idx="14">
                  <c:v>720</c:v>
                </c:pt>
                <c:pt idx="15">
                  <c:v>720</c:v>
                </c:pt>
                <c:pt idx="16">
                  <c:v>720</c:v>
                </c:pt>
                <c:pt idx="17">
                  <c:v>730</c:v>
                </c:pt>
                <c:pt idx="18">
                  <c:v>740</c:v>
                </c:pt>
                <c:pt idx="19">
                  <c:v>750</c:v>
                </c:pt>
                <c:pt idx="20">
                  <c:v>770</c:v>
                </c:pt>
                <c:pt idx="21">
                  <c:v>780</c:v>
                </c:pt>
                <c:pt idx="22">
                  <c:v>780</c:v>
                </c:pt>
                <c:pt idx="23">
                  <c:v>780</c:v>
                </c:pt>
                <c:pt idx="24">
                  <c:v>780</c:v>
                </c:pt>
                <c:pt idx="25">
                  <c:v>780</c:v>
                </c:pt>
                <c:pt idx="26">
                  <c:v>770</c:v>
                </c:pt>
                <c:pt idx="27">
                  <c:v>760</c:v>
                </c:pt>
                <c:pt idx="28">
                  <c:v>750</c:v>
                </c:pt>
                <c:pt idx="29">
                  <c:v>740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27629888"/>
        <c:axId val="1127631064"/>
      </c:lineChart>
      <c:dateAx>
        <c:axId val="11276298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v-SE"/>
          </a:p>
        </c:txPr>
        <c:crossAx val="1127631064"/>
        <c:crosses val="autoZero"/>
        <c:auto val="1"/>
        <c:lblOffset val="100"/>
        <c:baseTimeUnit val="months"/>
        <c:majorUnit val="2"/>
      </c:dateAx>
      <c:valAx>
        <c:axId val="1127631064"/>
        <c:scaling>
          <c:orientation val="minMax"/>
          <c:min val="5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USD/ton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v-SE"/>
          </a:p>
        </c:txPr>
        <c:crossAx val="1127629888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5839365735953115E-2"/>
          <c:y val="7.1186440677966104E-2"/>
          <c:w val="0.89865563598759335"/>
          <c:h val="0.69491525423728862"/>
        </c:manualLayout>
      </c:layout>
      <c:lineChart>
        <c:grouping val="standard"/>
        <c:varyColors val="0"/>
        <c:ser>
          <c:idx val="0"/>
          <c:order val="0"/>
          <c:tx>
            <c:v>Pappersindustrin</c:v>
          </c:tx>
          <c:spPr>
            <a:ln w="38100">
              <a:solidFill>
                <a:srgbClr val="008000"/>
              </a:solidFill>
              <a:prstDash val="solid"/>
            </a:ln>
          </c:spPr>
          <c:marker>
            <c:symbol val="none"/>
          </c:marker>
          <c:cat>
            <c:numRef>
              <c:f>'Indata månadsserier 2008 '!$CT$6:$GN$6</c:f>
              <c:numCache>
                <c:formatCode>General</c:formatCode>
                <c:ptCount val="99"/>
                <c:pt idx="0">
                  <c:v>2008</c:v>
                </c:pt>
                <c:pt idx="12">
                  <c:v>2009</c:v>
                </c:pt>
                <c:pt idx="24">
                  <c:v>2010</c:v>
                </c:pt>
                <c:pt idx="36">
                  <c:v>2011</c:v>
                </c:pt>
                <c:pt idx="48">
                  <c:v>2012</c:v>
                </c:pt>
                <c:pt idx="60">
                  <c:v>2013</c:v>
                </c:pt>
                <c:pt idx="72">
                  <c:v>2014</c:v>
                </c:pt>
                <c:pt idx="84">
                  <c:v>2015</c:v>
                </c:pt>
                <c:pt idx="96">
                  <c:v>2016</c:v>
                </c:pt>
              </c:numCache>
            </c:numRef>
          </c:cat>
          <c:val>
            <c:numRef>
              <c:f>'Indata månadsserier 2008 '!$CT$8:$GN$8</c:f>
              <c:numCache>
                <c:formatCode>General</c:formatCode>
                <c:ptCount val="99"/>
                <c:pt idx="0">
                  <c:v>104.7</c:v>
                </c:pt>
                <c:pt idx="1">
                  <c:v>101.7</c:v>
                </c:pt>
                <c:pt idx="2">
                  <c:v>107.8</c:v>
                </c:pt>
                <c:pt idx="3">
                  <c:v>98.9</c:v>
                </c:pt>
                <c:pt idx="4">
                  <c:v>90</c:v>
                </c:pt>
                <c:pt idx="5">
                  <c:v>97.8</c:v>
                </c:pt>
                <c:pt idx="6">
                  <c:v>91</c:v>
                </c:pt>
                <c:pt idx="7">
                  <c:v>84.1</c:v>
                </c:pt>
                <c:pt idx="8">
                  <c:v>79.400000000000006</c:v>
                </c:pt>
                <c:pt idx="9">
                  <c:v>77.2</c:v>
                </c:pt>
                <c:pt idx="10">
                  <c:v>74.900000000000006</c:v>
                </c:pt>
                <c:pt idx="11">
                  <c:v>75.400000000000006</c:v>
                </c:pt>
                <c:pt idx="12">
                  <c:v>79.900000000000006</c:v>
                </c:pt>
                <c:pt idx="13">
                  <c:v>82.9</c:v>
                </c:pt>
                <c:pt idx="14">
                  <c:v>75.400000000000006</c:v>
                </c:pt>
                <c:pt idx="15">
                  <c:v>86</c:v>
                </c:pt>
                <c:pt idx="16">
                  <c:v>86.1</c:v>
                </c:pt>
                <c:pt idx="17">
                  <c:v>85.7</c:v>
                </c:pt>
                <c:pt idx="18">
                  <c:v>91.8</c:v>
                </c:pt>
                <c:pt idx="19">
                  <c:v>104.1</c:v>
                </c:pt>
                <c:pt idx="20">
                  <c:v>98.1</c:v>
                </c:pt>
                <c:pt idx="21">
                  <c:v>96</c:v>
                </c:pt>
                <c:pt idx="22">
                  <c:v>99.4</c:v>
                </c:pt>
                <c:pt idx="23">
                  <c:v>106.5</c:v>
                </c:pt>
                <c:pt idx="24">
                  <c:v>103.2</c:v>
                </c:pt>
                <c:pt idx="25">
                  <c:v>104.5</c:v>
                </c:pt>
                <c:pt idx="26">
                  <c:v>107.5</c:v>
                </c:pt>
                <c:pt idx="27">
                  <c:v>107.7</c:v>
                </c:pt>
                <c:pt idx="28">
                  <c:v>124.3</c:v>
                </c:pt>
                <c:pt idx="29">
                  <c:v>127.2</c:v>
                </c:pt>
                <c:pt idx="30">
                  <c:v>125.4</c:v>
                </c:pt>
                <c:pt idx="31">
                  <c:v>119.8</c:v>
                </c:pt>
                <c:pt idx="32">
                  <c:v>118.7</c:v>
                </c:pt>
                <c:pt idx="33">
                  <c:v>124.2</c:v>
                </c:pt>
                <c:pt idx="34">
                  <c:v>120.8</c:v>
                </c:pt>
                <c:pt idx="35">
                  <c:v>108.4</c:v>
                </c:pt>
                <c:pt idx="36">
                  <c:v>115.7</c:v>
                </c:pt>
                <c:pt idx="37">
                  <c:v>113.1</c:v>
                </c:pt>
                <c:pt idx="38">
                  <c:v>107.4</c:v>
                </c:pt>
                <c:pt idx="39">
                  <c:v>103.2</c:v>
                </c:pt>
                <c:pt idx="40">
                  <c:v>97.6</c:v>
                </c:pt>
                <c:pt idx="41">
                  <c:v>96.8</c:v>
                </c:pt>
                <c:pt idx="42">
                  <c:v>98.1</c:v>
                </c:pt>
                <c:pt idx="43">
                  <c:v>86.2</c:v>
                </c:pt>
                <c:pt idx="44">
                  <c:v>76.5</c:v>
                </c:pt>
                <c:pt idx="45">
                  <c:v>82.7</c:v>
                </c:pt>
                <c:pt idx="46">
                  <c:v>83.6</c:v>
                </c:pt>
                <c:pt idx="47">
                  <c:v>85.2</c:v>
                </c:pt>
                <c:pt idx="48">
                  <c:v>91.3</c:v>
                </c:pt>
                <c:pt idx="49">
                  <c:v>91.7</c:v>
                </c:pt>
                <c:pt idx="50">
                  <c:v>102.4</c:v>
                </c:pt>
                <c:pt idx="51">
                  <c:v>103.6</c:v>
                </c:pt>
                <c:pt idx="52">
                  <c:v>97.3</c:v>
                </c:pt>
                <c:pt idx="53">
                  <c:v>90.3</c:v>
                </c:pt>
                <c:pt idx="54">
                  <c:v>90.6</c:v>
                </c:pt>
                <c:pt idx="55">
                  <c:v>94.9</c:v>
                </c:pt>
                <c:pt idx="56">
                  <c:v>98.1</c:v>
                </c:pt>
                <c:pt idx="57">
                  <c:v>102.1</c:v>
                </c:pt>
                <c:pt idx="58">
                  <c:v>99.6</c:v>
                </c:pt>
                <c:pt idx="59">
                  <c:v>101.4</c:v>
                </c:pt>
                <c:pt idx="60">
                  <c:v>88.3</c:v>
                </c:pt>
                <c:pt idx="61">
                  <c:v>92.7</c:v>
                </c:pt>
                <c:pt idx="62">
                  <c:v>96.8</c:v>
                </c:pt>
                <c:pt idx="63">
                  <c:v>94.2</c:v>
                </c:pt>
                <c:pt idx="64">
                  <c:v>94.1</c:v>
                </c:pt>
                <c:pt idx="65">
                  <c:v>94</c:v>
                </c:pt>
                <c:pt idx="66">
                  <c:v>97.1</c:v>
                </c:pt>
                <c:pt idx="67">
                  <c:v>101.3</c:v>
                </c:pt>
                <c:pt idx="68">
                  <c:v>100.2</c:v>
                </c:pt>
                <c:pt idx="69">
                  <c:v>98</c:v>
                </c:pt>
                <c:pt idx="70">
                  <c:v>101.5</c:v>
                </c:pt>
                <c:pt idx="71">
                  <c:v>100.4</c:v>
                </c:pt>
                <c:pt idx="72">
                  <c:v>101.6</c:v>
                </c:pt>
                <c:pt idx="73">
                  <c:v>101.7</c:v>
                </c:pt>
                <c:pt idx="74">
                  <c:v>96.7</c:v>
                </c:pt>
                <c:pt idx="75">
                  <c:v>98.3</c:v>
                </c:pt>
                <c:pt idx="76">
                  <c:v>89.5</c:v>
                </c:pt>
                <c:pt idx="77">
                  <c:v>101</c:v>
                </c:pt>
                <c:pt idx="78">
                  <c:v>110.5</c:v>
                </c:pt>
                <c:pt idx="79">
                  <c:v>100.2</c:v>
                </c:pt>
                <c:pt idx="80">
                  <c:v>110.1</c:v>
                </c:pt>
                <c:pt idx="81">
                  <c:v>109.7</c:v>
                </c:pt>
                <c:pt idx="82">
                  <c:v>102.6</c:v>
                </c:pt>
                <c:pt idx="83">
                  <c:v>110.9</c:v>
                </c:pt>
                <c:pt idx="84">
                  <c:v>103.1</c:v>
                </c:pt>
                <c:pt idx="85">
                  <c:v>102.2</c:v>
                </c:pt>
                <c:pt idx="86">
                  <c:v>102.4</c:v>
                </c:pt>
                <c:pt idx="87">
                  <c:v>101.3</c:v>
                </c:pt>
                <c:pt idx="88">
                  <c:v>107</c:v>
                </c:pt>
                <c:pt idx="89">
                  <c:v>103.2</c:v>
                </c:pt>
                <c:pt idx="90">
                  <c:v>106.4</c:v>
                </c:pt>
                <c:pt idx="91">
                  <c:v>106.5</c:v>
                </c:pt>
                <c:pt idx="92">
                  <c:v>107.9</c:v>
                </c:pt>
                <c:pt idx="93">
                  <c:v>106.5</c:v>
                </c:pt>
                <c:pt idx="94">
                  <c:v>111.8</c:v>
                </c:pt>
                <c:pt idx="95">
                  <c:v>117.6</c:v>
                </c:pt>
                <c:pt idx="96">
                  <c:v>116.5</c:v>
                </c:pt>
                <c:pt idx="97">
                  <c:v>130.80000000000001</c:v>
                </c:pt>
                <c:pt idx="98">
                  <c:v>123.3</c:v>
                </c:pt>
              </c:numCache>
            </c:numRef>
          </c:val>
          <c:smooth val="0"/>
        </c:ser>
        <c:ser>
          <c:idx val="1"/>
          <c:order val="1"/>
          <c:tx>
            <c:v>Genomsnitt 2008-2016</c:v>
          </c:tx>
          <c:spPr>
            <a:ln w="9525">
              <a:solidFill>
                <a:srgbClr val="000000"/>
              </a:solidFill>
              <a:prstDash val="lgDash"/>
            </a:ln>
          </c:spPr>
          <c:marker>
            <c:symbol val="none"/>
          </c:marker>
          <c:cat>
            <c:numRef>
              <c:f>'Indata månadsserier 2008 '!$CT$6:$GN$6</c:f>
              <c:numCache>
                <c:formatCode>General</c:formatCode>
                <c:ptCount val="99"/>
                <c:pt idx="0">
                  <c:v>2008</c:v>
                </c:pt>
                <c:pt idx="12">
                  <c:v>2009</c:v>
                </c:pt>
                <c:pt idx="24">
                  <c:v>2010</c:v>
                </c:pt>
                <c:pt idx="36">
                  <c:v>2011</c:v>
                </c:pt>
                <c:pt idx="48">
                  <c:v>2012</c:v>
                </c:pt>
                <c:pt idx="60">
                  <c:v>2013</c:v>
                </c:pt>
                <c:pt idx="72">
                  <c:v>2014</c:v>
                </c:pt>
                <c:pt idx="84">
                  <c:v>2015</c:v>
                </c:pt>
                <c:pt idx="96">
                  <c:v>2016</c:v>
                </c:pt>
              </c:numCache>
            </c:numRef>
          </c:cat>
          <c:val>
            <c:numRef>
              <c:f>'Indata månadsserier 2008 '!$CT$11:$GN$11</c:f>
              <c:numCache>
                <c:formatCode>0.0000</c:formatCode>
                <c:ptCount val="99"/>
                <c:pt idx="0">
                  <c:v>100.13939393939395</c:v>
                </c:pt>
                <c:pt idx="1">
                  <c:v>100.13939393939395</c:v>
                </c:pt>
                <c:pt idx="2">
                  <c:v>100.13939393939395</c:v>
                </c:pt>
                <c:pt idx="3">
                  <c:v>100.13939393939395</c:v>
                </c:pt>
                <c:pt idx="4">
                  <c:v>100.13939393939395</c:v>
                </c:pt>
                <c:pt idx="5">
                  <c:v>100.13939393939395</c:v>
                </c:pt>
                <c:pt idx="6">
                  <c:v>100.13939393939395</c:v>
                </c:pt>
                <c:pt idx="7">
                  <c:v>100.13939393939395</c:v>
                </c:pt>
                <c:pt idx="8">
                  <c:v>100.13939393939395</c:v>
                </c:pt>
                <c:pt idx="9">
                  <c:v>100.13939393939395</c:v>
                </c:pt>
                <c:pt idx="10">
                  <c:v>100.13939393939395</c:v>
                </c:pt>
                <c:pt idx="11">
                  <c:v>100.13939393939395</c:v>
                </c:pt>
                <c:pt idx="12">
                  <c:v>100.13939393939395</c:v>
                </c:pt>
                <c:pt idx="13">
                  <c:v>100.13939393939395</c:v>
                </c:pt>
                <c:pt idx="14">
                  <c:v>100.13939393939395</c:v>
                </c:pt>
                <c:pt idx="15">
                  <c:v>100.13939393939395</c:v>
                </c:pt>
                <c:pt idx="16">
                  <c:v>100.13939393939395</c:v>
                </c:pt>
                <c:pt idx="17">
                  <c:v>100.13939393939395</c:v>
                </c:pt>
                <c:pt idx="18">
                  <c:v>100.13939393939395</c:v>
                </c:pt>
                <c:pt idx="19">
                  <c:v>100.13939393939395</c:v>
                </c:pt>
                <c:pt idx="20">
                  <c:v>100.13939393939395</c:v>
                </c:pt>
                <c:pt idx="21">
                  <c:v>100.13939393939395</c:v>
                </c:pt>
                <c:pt idx="22">
                  <c:v>100.13939393939395</c:v>
                </c:pt>
                <c:pt idx="23">
                  <c:v>100.13939393939395</c:v>
                </c:pt>
                <c:pt idx="24">
                  <c:v>100.13939393939395</c:v>
                </c:pt>
                <c:pt idx="25">
                  <c:v>100.13939393939395</c:v>
                </c:pt>
                <c:pt idx="26">
                  <c:v>100.13939393939395</c:v>
                </c:pt>
                <c:pt idx="27">
                  <c:v>100.13939393939395</c:v>
                </c:pt>
                <c:pt idx="28">
                  <c:v>100.13939393939395</c:v>
                </c:pt>
                <c:pt idx="29">
                  <c:v>100.13939393939395</c:v>
                </c:pt>
                <c:pt idx="30">
                  <c:v>100.13939393939395</c:v>
                </c:pt>
                <c:pt idx="31">
                  <c:v>100.13939393939395</c:v>
                </c:pt>
                <c:pt idx="32">
                  <c:v>100.13939393939395</c:v>
                </c:pt>
                <c:pt idx="33">
                  <c:v>100.13939393939395</c:v>
                </c:pt>
                <c:pt idx="34">
                  <c:v>100.13939393939395</c:v>
                </c:pt>
                <c:pt idx="35">
                  <c:v>100.13939393939395</c:v>
                </c:pt>
                <c:pt idx="36">
                  <c:v>100.13939393939395</c:v>
                </c:pt>
                <c:pt idx="37">
                  <c:v>100.13939393939395</c:v>
                </c:pt>
                <c:pt idx="38">
                  <c:v>100.13939393939395</c:v>
                </c:pt>
                <c:pt idx="39">
                  <c:v>100.13939393939395</c:v>
                </c:pt>
                <c:pt idx="40">
                  <c:v>100.13939393939395</c:v>
                </c:pt>
                <c:pt idx="41">
                  <c:v>100.13939393939395</c:v>
                </c:pt>
                <c:pt idx="42">
                  <c:v>100.13939393939395</c:v>
                </c:pt>
                <c:pt idx="43">
                  <c:v>100.13939393939395</c:v>
                </c:pt>
                <c:pt idx="44">
                  <c:v>100.13939393939395</c:v>
                </c:pt>
                <c:pt idx="45">
                  <c:v>100.13939393939395</c:v>
                </c:pt>
                <c:pt idx="46">
                  <c:v>100.13939393939395</c:v>
                </c:pt>
                <c:pt idx="47">
                  <c:v>100.13939393939395</c:v>
                </c:pt>
                <c:pt idx="48">
                  <c:v>100.13939393939395</c:v>
                </c:pt>
                <c:pt idx="49">
                  <c:v>100.13939393939395</c:v>
                </c:pt>
                <c:pt idx="50">
                  <c:v>100.13939393939395</c:v>
                </c:pt>
                <c:pt idx="51">
                  <c:v>100.13939393939395</c:v>
                </c:pt>
                <c:pt idx="52">
                  <c:v>100.13939393939395</c:v>
                </c:pt>
                <c:pt idx="53">
                  <c:v>100.13939393939395</c:v>
                </c:pt>
                <c:pt idx="54">
                  <c:v>100.13939393939395</c:v>
                </c:pt>
                <c:pt idx="55">
                  <c:v>100.13939393939395</c:v>
                </c:pt>
                <c:pt idx="56">
                  <c:v>100.13939393939395</c:v>
                </c:pt>
                <c:pt idx="57">
                  <c:v>100.13939393939395</c:v>
                </c:pt>
                <c:pt idx="58">
                  <c:v>100.13939393939395</c:v>
                </c:pt>
                <c:pt idx="59">
                  <c:v>100.13939393939395</c:v>
                </c:pt>
                <c:pt idx="60">
                  <c:v>100.13939393939395</c:v>
                </c:pt>
                <c:pt idx="61">
                  <c:v>100.13939393939395</c:v>
                </c:pt>
                <c:pt idx="62">
                  <c:v>100.13939393939395</c:v>
                </c:pt>
                <c:pt idx="63">
                  <c:v>100.13939393939395</c:v>
                </c:pt>
                <c:pt idx="64">
                  <c:v>100.13939393939395</c:v>
                </c:pt>
                <c:pt idx="65">
                  <c:v>100.13939393939395</c:v>
                </c:pt>
                <c:pt idx="66">
                  <c:v>100.13939393939395</c:v>
                </c:pt>
                <c:pt idx="67">
                  <c:v>100.13939393939395</c:v>
                </c:pt>
                <c:pt idx="68">
                  <c:v>100.13939393939395</c:v>
                </c:pt>
                <c:pt idx="69">
                  <c:v>100.13939393939395</c:v>
                </c:pt>
                <c:pt idx="70">
                  <c:v>100.13939393939395</c:v>
                </c:pt>
                <c:pt idx="71">
                  <c:v>100.13939393939395</c:v>
                </c:pt>
                <c:pt idx="72">
                  <c:v>100.13939393939395</c:v>
                </c:pt>
                <c:pt idx="73">
                  <c:v>100.13939393939395</c:v>
                </c:pt>
                <c:pt idx="74">
                  <c:v>100.13939393939395</c:v>
                </c:pt>
                <c:pt idx="75">
                  <c:v>100.13939393939395</c:v>
                </c:pt>
                <c:pt idx="76">
                  <c:v>100.13939393939395</c:v>
                </c:pt>
                <c:pt idx="77">
                  <c:v>100.13939393939395</c:v>
                </c:pt>
                <c:pt idx="78">
                  <c:v>100.13939393939395</c:v>
                </c:pt>
                <c:pt idx="79">
                  <c:v>100.13939393939395</c:v>
                </c:pt>
                <c:pt idx="80">
                  <c:v>100.13939393939395</c:v>
                </c:pt>
                <c:pt idx="81">
                  <c:v>100.13939393939395</c:v>
                </c:pt>
                <c:pt idx="82">
                  <c:v>100.13939393939395</c:v>
                </c:pt>
                <c:pt idx="83">
                  <c:v>100.13939393939395</c:v>
                </c:pt>
                <c:pt idx="84">
                  <c:v>100.13939393939395</c:v>
                </c:pt>
                <c:pt idx="85">
                  <c:v>100.13939393939395</c:v>
                </c:pt>
                <c:pt idx="86">
                  <c:v>100.13939393939395</c:v>
                </c:pt>
                <c:pt idx="87">
                  <c:v>100.13939393939395</c:v>
                </c:pt>
                <c:pt idx="88">
                  <c:v>100.13939393939395</c:v>
                </c:pt>
                <c:pt idx="89">
                  <c:v>100.13939393939395</c:v>
                </c:pt>
                <c:pt idx="90">
                  <c:v>100.13939393939395</c:v>
                </c:pt>
                <c:pt idx="91">
                  <c:v>100.13939393939395</c:v>
                </c:pt>
                <c:pt idx="92">
                  <c:v>100.13939393939395</c:v>
                </c:pt>
                <c:pt idx="93">
                  <c:v>100.13939393939395</c:v>
                </c:pt>
                <c:pt idx="94">
                  <c:v>100.13939393939395</c:v>
                </c:pt>
                <c:pt idx="95">
                  <c:v>100.13939393939395</c:v>
                </c:pt>
                <c:pt idx="96">
                  <c:v>100.13939393939395</c:v>
                </c:pt>
                <c:pt idx="97">
                  <c:v>100.13939393939395</c:v>
                </c:pt>
                <c:pt idx="98">
                  <c:v>100.13939393939395</c:v>
                </c:pt>
              </c:numCache>
            </c:numRef>
          </c:val>
          <c:smooth val="0"/>
        </c:ser>
        <c:ser>
          <c:idx val="2"/>
          <c:order val="2"/>
          <c:tx>
            <c:v>Hela tillverkningsindustrin</c:v>
          </c:tx>
          <c:spPr>
            <a:ln w="34925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</c:spPr>
          <c:marker>
            <c:symbol val="none"/>
          </c:marker>
          <c:cat>
            <c:numRef>
              <c:f>'Indata månadsserier 2008 '!$CT$6:$GN$6</c:f>
              <c:numCache>
                <c:formatCode>General</c:formatCode>
                <c:ptCount val="99"/>
                <c:pt idx="0">
                  <c:v>2008</c:v>
                </c:pt>
                <c:pt idx="12">
                  <c:v>2009</c:v>
                </c:pt>
                <c:pt idx="24">
                  <c:v>2010</c:v>
                </c:pt>
                <c:pt idx="36">
                  <c:v>2011</c:v>
                </c:pt>
                <c:pt idx="48">
                  <c:v>2012</c:v>
                </c:pt>
                <c:pt idx="60">
                  <c:v>2013</c:v>
                </c:pt>
                <c:pt idx="72">
                  <c:v>2014</c:v>
                </c:pt>
                <c:pt idx="84">
                  <c:v>2015</c:v>
                </c:pt>
                <c:pt idx="96">
                  <c:v>2016</c:v>
                </c:pt>
              </c:numCache>
            </c:numRef>
          </c:cat>
          <c:val>
            <c:numRef>
              <c:f>'[1]Indata (månad)'!$EO$8:$II$8</c:f>
              <c:numCache>
                <c:formatCode>General</c:formatCode>
                <c:ptCount val="99"/>
                <c:pt idx="0">
                  <c:v>106.3</c:v>
                </c:pt>
                <c:pt idx="1">
                  <c:v>104</c:v>
                </c:pt>
                <c:pt idx="2">
                  <c:v>105.6</c:v>
                </c:pt>
                <c:pt idx="3">
                  <c:v>105.9</c:v>
                </c:pt>
                <c:pt idx="4">
                  <c:v>101.3</c:v>
                </c:pt>
                <c:pt idx="5">
                  <c:v>93</c:v>
                </c:pt>
                <c:pt idx="6">
                  <c:v>91</c:v>
                </c:pt>
                <c:pt idx="7">
                  <c:v>89.2</c:v>
                </c:pt>
                <c:pt idx="8">
                  <c:v>89.7</c:v>
                </c:pt>
                <c:pt idx="9">
                  <c:v>85.7</c:v>
                </c:pt>
                <c:pt idx="10">
                  <c:v>78.2</c:v>
                </c:pt>
                <c:pt idx="11">
                  <c:v>70.900000000000006</c:v>
                </c:pt>
                <c:pt idx="12">
                  <c:v>72.7</c:v>
                </c:pt>
                <c:pt idx="13">
                  <c:v>73.900000000000006</c:v>
                </c:pt>
                <c:pt idx="14">
                  <c:v>65.099999999999994</c:v>
                </c:pt>
                <c:pt idx="15">
                  <c:v>69</c:v>
                </c:pt>
                <c:pt idx="16">
                  <c:v>73.599999999999994</c:v>
                </c:pt>
                <c:pt idx="17">
                  <c:v>74.8</c:v>
                </c:pt>
                <c:pt idx="18">
                  <c:v>87.6</c:v>
                </c:pt>
                <c:pt idx="19">
                  <c:v>87.5</c:v>
                </c:pt>
                <c:pt idx="20">
                  <c:v>85.1</c:v>
                </c:pt>
                <c:pt idx="21">
                  <c:v>93.1</c:v>
                </c:pt>
                <c:pt idx="22">
                  <c:v>96.2</c:v>
                </c:pt>
                <c:pt idx="23">
                  <c:v>101.8</c:v>
                </c:pt>
                <c:pt idx="24">
                  <c:v>102.4</c:v>
                </c:pt>
                <c:pt idx="25">
                  <c:v>110</c:v>
                </c:pt>
                <c:pt idx="26">
                  <c:v>106.6</c:v>
                </c:pt>
                <c:pt idx="27">
                  <c:v>100</c:v>
                </c:pt>
                <c:pt idx="28">
                  <c:v>106.5</c:v>
                </c:pt>
                <c:pt idx="29">
                  <c:v>112.9</c:v>
                </c:pt>
                <c:pt idx="30">
                  <c:v>106.4</c:v>
                </c:pt>
                <c:pt idx="31">
                  <c:v>112</c:v>
                </c:pt>
                <c:pt idx="32">
                  <c:v>118.8</c:v>
                </c:pt>
                <c:pt idx="33">
                  <c:v>112.6</c:v>
                </c:pt>
                <c:pt idx="34">
                  <c:v>114.9</c:v>
                </c:pt>
                <c:pt idx="35">
                  <c:v>110.8</c:v>
                </c:pt>
                <c:pt idx="36">
                  <c:v>118.5</c:v>
                </c:pt>
                <c:pt idx="37">
                  <c:v>116.8</c:v>
                </c:pt>
                <c:pt idx="38">
                  <c:v>114.4</c:v>
                </c:pt>
                <c:pt idx="39">
                  <c:v>109.6</c:v>
                </c:pt>
                <c:pt idx="40">
                  <c:v>116.3</c:v>
                </c:pt>
                <c:pt idx="41">
                  <c:v>111.8</c:v>
                </c:pt>
                <c:pt idx="42">
                  <c:v>102.7</c:v>
                </c:pt>
                <c:pt idx="43">
                  <c:v>101.1</c:v>
                </c:pt>
                <c:pt idx="44">
                  <c:v>102.1</c:v>
                </c:pt>
                <c:pt idx="45">
                  <c:v>100.4</c:v>
                </c:pt>
                <c:pt idx="46">
                  <c:v>95.6</c:v>
                </c:pt>
                <c:pt idx="47">
                  <c:v>95.8</c:v>
                </c:pt>
                <c:pt idx="48">
                  <c:v>92.5</c:v>
                </c:pt>
                <c:pt idx="49">
                  <c:v>94.4</c:v>
                </c:pt>
                <c:pt idx="50">
                  <c:v>104</c:v>
                </c:pt>
                <c:pt idx="51">
                  <c:v>101.5</c:v>
                </c:pt>
                <c:pt idx="52">
                  <c:v>105.8</c:v>
                </c:pt>
                <c:pt idx="53">
                  <c:v>100.3</c:v>
                </c:pt>
                <c:pt idx="54">
                  <c:v>100.5</c:v>
                </c:pt>
                <c:pt idx="55">
                  <c:v>95.2</c:v>
                </c:pt>
                <c:pt idx="56">
                  <c:v>98.7</c:v>
                </c:pt>
                <c:pt idx="57">
                  <c:v>92.7</c:v>
                </c:pt>
                <c:pt idx="58">
                  <c:v>86</c:v>
                </c:pt>
                <c:pt idx="59">
                  <c:v>92.1</c:v>
                </c:pt>
                <c:pt idx="60">
                  <c:v>87</c:v>
                </c:pt>
                <c:pt idx="61">
                  <c:v>97.9</c:v>
                </c:pt>
                <c:pt idx="62">
                  <c:v>94.5</c:v>
                </c:pt>
                <c:pt idx="63">
                  <c:v>94.2</c:v>
                </c:pt>
                <c:pt idx="64">
                  <c:v>92.8</c:v>
                </c:pt>
                <c:pt idx="65">
                  <c:v>95.3</c:v>
                </c:pt>
                <c:pt idx="66">
                  <c:v>95.2</c:v>
                </c:pt>
                <c:pt idx="67">
                  <c:v>98.3</c:v>
                </c:pt>
                <c:pt idx="68">
                  <c:v>95.8</c:v>
                </c:pt>
                <c:pt idx="69">
                  <c:v>99.2</c:v>
                </c:pt>
                <c:pt idx="70">
                  <c:v>103</c:v>
                </c:pt>
                <c:pt idx="71">
                  <c:v>103.3</c:v>
                </c:pt>
                <c:pt idx="72">
                  <c:v>104.3</c:v>
                </c:pt>
                <c:pt idx="73">
                  <c:v>100.9</c:v>
                </c:pt>
                <c:pt idx="74">
                  <c:v>99.9</c:v>
                </c:pt>
                <c:pt idx="75">
                  <c:v>104.3</c:v>
                </c:pt>
                <c:pt idx="76">
                  <c:v>96.9</c:v>
                </c:pt>
                <c:pt idx="77">
                  <c:v>101.9</c:v>
                </c:pt>
                <c:pt idx="78">
                  <c:v>102.5</c:v>
                </c:pt>
                <c:pt idx="79">
                  <c:v>106.4</c:v>
                </c:pt>
                <c:pt idx="80">
                  <c:v>103.4</c:v>
                </c:pt>
                <c:pt idx="81">
                  <c:v>106.3</c:v>
                </c:pt>
                <c:pt idx="82">
                  <c:v>106.3</c:v>
                </c:pt>
                <c:pt idx="83">
                  <c:v>104.1</c:v>
                </c:pt>
                <c:pt idx="84">
                  <c:v>103.9</c:v>
                </c:pt>
                <c:pt idx="85">
                  <c:v>103.6</c:v>
                </c:pt>
                <c:pt idx="86">
                  <c:v>101.9</c:v>
                </c:pt>
                <c:pt idx="87">
                  <c:v>94</c:v>
                </c:pt>
                <c:pt idx="88">
                  <c:v>102.3</c:v>
                </c:pt>
                <c:pt idx="89">
                  <c:v>102.2</c:v>
                </c:pt>
                <c:pt idx="90">
                  <c:v>103.7</c:v>
                </c:pt>
                <c:pt idx="91">
                  <c:v>105.1</c:v>
                </c:pt>
                <c:pt idx="92">
                  <c:v>111.1</c:v>
                </c:pt>
                <c:pt idx="93">
                  <c:v>111.5</c:v>
                </c:pt>
                <c:pt idx="94">
                  <c:v>107.7</c:v>
                </c:pt>
                <c:pt idx="95">
                  <c:v>114.1</c:v>
                </c:pt>
                <c:pt idx="96">
                  <c:v>121.9</c:v>
                </c:pt>
                <c:pt idx="97">
                  <c:v>115.1</c:v>
                </c:pt>
                <c:pt idx="98">
                  <c:v>112.5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27623616"/>
        <c:axId val="1127630672"/>
      </c:lineChart>
      <c:catAx>
        <c:axId val="1127623616"/>
        <c:scaling>
          <c:orientation val="minMax"/>
        </c:scaling>
        <c:delete val="0"/>
        <c:axPos val="b"/>
        <c:majorGridlines>
          <c:spPr>
            <a:ln w="3175">
              <a:solidFill>
                <a:schemeClr val="bg1">
                  <a:lumMod val="75000"/>
                </a:schemeClr>
              </a:solidFill>
              <a:prstDash val="solid"/>
            </a:ln>
          </c:spPr>
        </c:majorGridlines>
        <c:minorGridlines/>
        <c:numFmt formatCode="General" sourceLinked="1"/>
        <c:majorTickMark val="out"/>
        <c:minorTickMark val="none"/>
        <c:tickLblPos val="nextTo"/>
        <c:spPr>
          <a:ln w="25400">
            <a:solidFill>
              <a:schemeClr val="bg1">
                <a:lumMod val="65000"/>
              </a:schemeClr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sv-SE"/>
          </a:p>
        </c:txPr>
        <c:crossAx val="1127630672"/>
        <c:crossesAt val="-60"/>
        <c:auto val="0"/>
        <c:lblAlgn val="ctr"/>
        <c:lblOffset val="100"/>
        <c:tickLblSkip val="12"/>
        <c:tickMarkSkip val="12"/>
        <c:noMultiLvlLbl val="0"/>
      </c:catAx>
      <c:valAx>
        <c:axId val="1127630672"/>
        <c:scaling>
          <c:orientation val="minMax"/>
          <c:min val="60"/>
        </c:scaling>
        <c:delete val="0"/>
        <c:axPos val="l"/>
        <c:majorGridlines>
          <c:spPr>
            <a:ln w="3175">
              <a:solidFill>
                <a:schemeClr val="bg1">
                  <a:lumMod val="75000"/>
                </a:schemeClr>
              </a:solidFill>
              <a:prstDash val="solid"/>
            </a:ln>
          </c:spPr>
        </c:majorGridlines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sv-SE"/>
          </a:p>
        </c:txPr>
        <c:crossAx val="1127623616"/>
        <c:crosses val="autoZero"/>
        <c:crossBetween val="between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"/>
          <c:y val="0.90508474576270803"/>
          <c:w val="0.99689762150982464"/>
          <c:h val="6.1016949152542646E-2"/>
        </c:manualLayout>
      </c:layout>
      <c:overlay val="0"/>
      <c:spPr>
        <a:solidFill>
          <a:srgbClr val="FFFFFF"/>
        </a:solidFill>
        <a:ln w="25400">
          <a:noFill/>
        </a:ln>
      </c:sp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4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sv-SE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04768418764394"/>
          <c:y val="9.8519179996766224E-2"/>
          <c:w val="0.83691835381839674"/>
          <c:h val="0.75890433761649945"/>
        </c:manualLayout>
      </c:layout>
      <c:lineChart>
        <c:grouping val="standard"/>
        <c:varyColors val="0"/>
        <c:ser>
          <c:idx val="0"/>
          <c:order val="0"/>
          <c:spPr>
            <a:ln w="50800"/>
          </c:spPr>
          <c:marker>
            <c:symbol val="none"/>
          </c:marker>
          <c:cat>
            <c:numRef>
              <c:f>'underlag papper'!$B$92:$B$213</c:f>
              <c:numCache>
                <c:formatCode>mmm\-yy</c:formatCode>
                <c:ptCount val="122"/>
                <c:pt idx="0" formatCode="General">
                  <c:v>2006</c:v>
                </c:pt>
                <c:pt idx="1">
                  <c:v>38749</c:v>
                </c:pt>
                <c:pt idx="2">
                  <c:v>38777</c:v>
                </c:pt>
                <c:pt idx="3">
                  <c:v>38808</c:v>
                </c:pt>
                <c:pt idx="4">
                  <c:v>38838</c:v>
                </c:pt>
                <c:pt idx="5">
                  <c:v>38869</c:v>
                </c:pt>
                <c:pt idx="6">
                  <c:v>38899</c:v>
                </c:pt>
                <c:pt idx="7">
                  <c:v>38930</c:v>
                </c:pt>
                <c:pt idx="8">
                  <c:v>38961</c:v>
                </c:pt>
                <c:pt idx="9">
                  <c:v>38991</c:v>
                </c:pt>
                <c:pt idx="10">
                  <c:v>39022</c:v>
                </c:pt>
                <c:pt idx="11">
                  <c:v>39052</c:v>
                </c:pt>
                <c:pt idx="12" formatCode="General">
                  <c:v>2007</c:v>
                </c:pt>
                <c:pt idx="13">
                  <c:v>39114</c:v>
                </c:pt>
                <c:pt idx="14">
                  <c:v>39142</c:v>
                </c:pt>
                <c:pt idx="15">
                  <c:v>39173</c:v>
                </c:pt>
                <c:pt idx="16">
                  <c:v>39203</c:v>
                </c:pt>
                <c:pt idx="17">
                  <c:v>39234</c:v>
                </c:pt>
                <c:pt idx="18">
                  <c:v>39264</c:v>
                </c:pt>
                <c:pt idx="19">
                  <c:v>39295</c:v>
                </c:pt>
                <c:pt idx="20">
                  <c:v>39326</c:v>
                </c:pt>
                <c:pt idx="21">
                  <c:v>39356</c:v>
                </c:pt>
                <c:pt idx="22">
                  <c:v>39387</c:v>
                </c:pt>
                <c:pt idx="23">
                  <c:v>39417</c:v>
                </c:pt>
                <c:pt idx="24" formatCode="General">
                  <c:v>2008</c:v>
                </c:pt>
                <c:pt idx="25">
                  <c:v>39479</c:v>
                </c:pt>
                <c:pt idx="26">
                  <c:v>39508</c:v>
                </c:pt>
                <c:pt idx="27">
                  <c:v>39539</c:v>
                </c:pt>
                <c:pt idx="28">
                  <c:v>39569</c:v>
                </c:pt>
                <c:pt idx="29">
                  <c:v>39600</c:v>
                </c:pt>
                <c:pt idx="30">
                  <c:v>39630</c:v>
                </c:pt>
                <c:pt idx="31">
                  <c:v>39661</c:v>
                </c:pt>
                <c:pt idx="32">
                  <c:v>39692</c:v>
                </c:pt>
                <c:pt idx="33">
                  <c:v>39722</c:v>
                </c:pt>
                <c:pt idx="34">
                  <c:v>39753</c:v>
                </c:pt>
                <c:pt idx="35">
                  <c:v>39783</c:v>
                </c:pt>
                <c:pt idx="36" formatCode="General">
                  <c:v>2009</c:v>
                </c:pt>
                <c:pt idx="37">
                  <c:v>39845</c:v>
                </c:pt>
                <c:pt idx="38">
                  <c:v>39873</c:v>
                </c:pt>
                <c:pt idx="39">
                  <c:v>39904</c:v>
                </c:pt>
                <c:pt idx="40">
                  <c:v>39934</c:v>
                </c:pt>
                <c:pt idx="41">
                  <c:v>39965</c:v>
                </c:pt>
                <c:pt idx="42">
                  <c:v>39995</c:v>
                </c:pt>
                <c:pt idx="43">
                  <c:v>40026</c:v>
                </c:pt>
                <c:pt idx="44">
                  <c:v>40057</c:v>
                </c:pt>
                <c:pt idx="45">
                  <c:v>40087</c:v>
                </c:pt>
                <c:pt idx="46">
                  <c:v>40118</c:v>
                </c:pt>
                <c:pt idx="47">
                  <c:v>40148</c:v>
                </c:pt>
                <c:pt idx="48" formatCode="General">
                  <c:v>2010</c:v>
                </c:pt>
                <c:pt idx="49">
                  <c:v>40210</c:v>
                </c:pt>
                <c:pt idx="50">
                  <c:v>40238</c:v>
                </c:pt>
                <c:pt idx="51">
                  <c:v>40269</c:v>
                </c:pt>
                <c:pt idx="52">
                  <c:v>40299</c:v>
                </c:pt>
                <c:pt idx="53">
                  <c:v>40330</c:v>
                </c:pt>
                <c:pt idx="54">
                  <c:v>40360</c:v>
                </c:pt>
                <c:pt idx="55">
                  <c:v>40391</c:v>
                </c:pt>
                <c:pt idx="56">
                  <c:v>40422</c:v>
                </c:pt>
                <c:pt idx="57">
                  <c:v>40452</c:v>
                </c:pt>
                <c:pt idx="58">
                  <c:v>40483</c:v>
                </c:pt>
                <c:pt idx="59">
                  <c:v>40513</c:v>
                </c:pt>
                <c:pt idx="60" formatCode="General">
                  <c:v>2011</c:v>
                </c:pt>
                <c:pt idx="61">
                  <c:v>40575</c:v>
                </c:pt>
                <c:pt idx="62">
                  <c:v>40603</c:v>
                </c:pt>
                <c:pt idx="63">
                  <c:v>40634</c:v>
                </c:pt>
                <c:pt idx="64">
                  <c:v>40664</c:v>
                </c:pt>
                <c:pt idx="65">
                  <c:v>40695</c:v>
                </c:pt>
                <c:pt idx="66">
                  <c:v>40725</c:v>
                </c:pt>
                <c:pt idx="67">
                  <c:v>40756</c:v>
                </c:pt>
                <c:pt idx="68">
                  <c:v>40787</c:v>
                </c:pt>
                <c:pt idx="69">
                  <c:v>40817</c:v>
                </c:pt>
                <c:pt idx="70">
                  <c:v>40848</c:v>
                </c:pt>
                <c:pt idx="71">
                  <c:v>40878</c:v>
                </c:pt>
                <c:pt idx="72" formatCode="General">
                  <c:v>2012</c:v>
                </c:pt>
                <c:pt idx="73">
                  <c:v>40940</c:v>
                </c:pt>
                <c:pt idx="74">
                  <c:v>40969</c:v>
                </c:pt>
                <c:pt idx="75">
                  <c:v>41000</c:v>
                </c:pt>
                <c:pt idx="76">
                  <c:v>41030</c:v>
                </c:pt>
                <c:pt idx="77">
                  <c:v>41061</c:v>
                </c:pt>
                <c:pt idx="78">
                  <c:v>41091</c:v>
                </c:pt>
                <c:pt idx="79">
                  <c:v>41122</c:v>
                </c:pt>
                <c:pt idx="80">
                  <c:v>41153</c:v>
                </c:pt>
                <c:pt idx="81">
                  <c:v>41183</c:v>
                </c:pt>
                <c:pt idx="82">
                  <c:v>41214</c:v>
                </c:pt>
                <c:pt idx="83">
                  <c:v>41244</c:v>
                </c:pt>
                <c:pt idx="84" formatCode="General">
                  <c:v>2013</c:v>
                </c:pt>
                <c:pt idx="85">
                  <c:v>41306</c:v>
                </c:pt>
                <c:pt idx="86">
                  <c:v>41334</c:v>
                </c:pt>
                <c:pt idx="87">
                  <c:v>41365</c:v>
                </c:pt>
                <c:pt idx="88">
                  <c:v>41395</c:v>
                </c:pt>
                <c:pt idx="89">
                  <c:v>41426</c:v>
                </c:pt>
                <c:pt idx="90">
                  <c:v>41456</c:v>
                </c:pt>
                <c:pt idx="91">
                  <c:v>41487</c:v>
                </c:pt>
                <c:pt idx="92">
                  <c:v>41518</c:v>
                </c:pt>
                <c:pt idx="93">
                  <c:v>41548</c:v>
                </c:pt>
                <c:pt idx="94">
                  <c:v>41579</c:v>
                </c:pt>
                <c:pt idx="95">
                  <c:v>41609</c:v>
                </c:pt>
                <c:pt idx="96" formatCode="General">
                  <c:v>2014</c:v>
                </c:pt>
                <c:pt idx="97">
                  <c:v>41671</c:v>
                </c:pt>
                <c:pt idx="98">
                  <c:v>41699</c:v>
                </c:pt>
                <c:pt idx="99">
                  <c:v>41730</c:v>
                </c:pt>
                <c:pt idx="100">
                  <c:v>41760</c:v>
                </c:pt>
                <c:pt idx="101">
                  <c:v>41791</c:v>
                </c:pt>
                <c:pt idx="102">
                  <c:v>41821</c:v>
                </c:pt>
                <c:pt idx="103">
                  <c:v>41852</c:v>
                </c:pt>
                <c:pt idx="104">
                  <c:v>41883</c:v>
                </c:pt>
                <c:pt idx="105">
                  <c:v>41913</c:v>
                </c:pt>
                <c:pt idx="106">
                  <c:v>41944</c:v>
                </c:pt>
                <c:pt idx="107">
                  <c:v>41974</c:v>
                </c:pt>
                <c:pt idx="108" formatCode="General">
                  <c:v>2015</c:v>
                </c:pt>
                <c:pt idx="109">
                  <c:v>42036</c:v>
                </c:pt>
                <c:pt idx="110">
                  <c:v>42064</c:v>
                </c:pt>
                <c:pt idx="111">
                  <c:v>42095</c:v>
                </c:pt>
                <c:pt idx="112">
                  <c:v>42125</c:v>
                </c:pt>
                <c:pt idx="113">
                  <c:v>42156</c:v>
                </c:pt>
                <c:pt idx="114">
                  <c:v>42186</c:v>
                </c:pt>
                <c:pt idx="115">
                  <c:v>42217</c:v>
                </c:pt>
                <c:pt idx="116">
                  <c:v>42248</c:v>
                </c:pt>
                <c:pt idx="117">
                  <c:v>42278</c:v>
                </c:pt>
                <c:pt idx="118">
                  <c:v>42309</c:v>
                </c:pt>
                <c:pt idx="119">
                  <c:v>42339</c:v>
                </c:pt>
                <c:pt idx="120" formatCode="0">
                  <c:v>2016</c:v>
                </c:pt>
                <c:pt idx="121" formatCode="d\-mmm">
                  <c:v>42416</c:v>
                </c:pt>
              </c:numCache>
            </c:numRef>
          </c:cat>
          <c:val>
            <c:numRef>
              <c:f>'underlag papper'!$D$92:$D$213</c:f>
              <c:numCache>
                <c:formatCode>#,##0</c:formatCode>
                <c:ptCount val="122"/>
                <c:pt idx="0">
                  <c:v>11829487</c:v>
                </c:pt>
                <c:pt idx="1">
                  <c:v>11870518</c:v>
                </c:pt>
                <c:pt idx="2">
                  <c:v>11865830</c:v>
                </c:pt>
                <c:pt idx="3">
                  <c:v>11898030</c:v>
                </c:pt>
                <c:pt idx="4">
                  <c:v>11923368</c:v>
                </c:pt>
                <c:pt idx="5">
                  <c:v>11925910</c:v>
                </c:pt>
                <c:pt idx="6">
                  <c:v>11956016</c:v>
                </c:pt>
                <c:pt idx="7">
                  <c:v>11971985</c:v>
                </c:pt>
                <c:pt idx="8">
                  <c:v>11994504</c:v>
                </c:pt>
                <c:pt idx="9">
                  <c:v>11980653</c:v>
                </c:pt>
                <c:pt idx="10">
                  <c:v>12039844</c:v>
                </c:pt>
                <c:pt idx="11">
                  <c:v>12066577</c:v>
                </c:pt>
                <c:pt idx="12">
                  <c:v>12016195</c:v>
                </c:pt>
                <c:pt idx="13">
                  <c:v>11989411</c:v>
                </c:pt>
                <c:pt idx="14">
                  <c:v>11988110</c:v>
                </c:pt>
                <c:pt idx="15">
                  <c:v>11970341</c:v>
                </c:pt>
                <c:pt idx="16">
                  <c:v>11937266</c:v>
                </c:pt>
                <c:pt idx="17">
                  <c:v>11970813</c:v>
                </c:pt>
                <c:pt idx="18">
                  <c:v>11953873</c:v>
                </c:pt>
                <c:pt idx="19">
                  <c:v>11958461</c:v>
                </c:pt>
                <c:pt idx="20">
                  <c:v>11888971</c:v>
                </c:pt>
                <c:pt idx="21">
                  <c:v>11898503</c:v>
                </c:pt>
                <c:pt idx="22">
                  <c:v>11898250</c:v>
                </c:pt>
                <c:pt idx="23">
                  <c:v>11861500</c:v>
                </c:pt>
                <c:pt idx="24">
                  <c:v>11884399</c:v>
                </c:pt>
                <c:pt idx="25">
                  <c:v>11932608</c:v>
                </c:pt>
                <c:pt idx="26">
                  <c:v>11895270</c:v>
                </c:pt>
                <c:pt idx="27">
                  <c:v>11901968</c:v>
                </c:pt>
                <c:pt idx="28">
                  <c:v>11879730</c:v>
                </c:pt>
                <c:pt idx="29">
                  <c:v>11847315</c:v>
                </c:pt>
                <c:pt idx="30">
                  <c:v>11883583</c:v>
                </c:pt>
                <c:pt idx="31">
                  <c:v>11887994</c:v>
                </c:pt>
                <c:pt idx="32">
                  <c:v>11927236</c:v>
                </c:pt>
                <c:pt idx="33">
                  <c:v>11906289</c:v>
                </c:pt>
                <c:pt idx="34">
                  <c:v>11765935</c:v>
                </c:pt>
                <c:pt idx="35">
                  <c:v>11675867</c:v>
                </c:pt>
                <c:pt idx="36">
                  <c:v>11548592</c:v>
                </c:pt>
                <c:pt idx="37">
                  <c:v>11384884</c:v>
                </c:pt>
                <c:pt idx="38">
                  <c:v>11308989</c:v>
                </c:pt>
                <c:pt idx="39">
                  <c:v>11195975</c:v>
                </c:pt>
                <c:pt idx="40">
                  <c:v>11167172</c:v>
                </c:pt>
                <c:pt idx="41">
                  <c:v>11088438</c:v>
                </c:pt>
                <c:pt idx="42">
                  <c:v>10999286</c:v>
                </c:pt>
                <c:pt idx="43">
                  <c:v>10906745</c:v>
                </c:pt>
                <c:pt idx="44">
                  <c:v>10831368</c:v>
                </c:pt>
                <c:pt idx="45">
                  <c:v>10837066</c:v>
                </c:pt>
                <c:pt idx="46">
                  <c:v>10903206</c:v>
                </c:pt>
                <c:pt idx="47">
                  <c:v>10933358</c:v>
                </c:pt>
                <c:pt idx="48">
                  <c:v>11001452</c:v>
                </c:pt>
                <c:pt idx="49">
                  <c:v>11059847</c:v>
                </c:pt>
                <c:pt idx="50">
                  <c:v>11134649</c:v>
                </c:pt>
                <c:pt idx="51">
                  <c:v>11120808</c:v>
                </c:pt>
                <c:pt idx="52">
                  <c:v>11200494</c:v>
                </c:pt>
                <c:pt idx="53">
                  <c:v>11263027</c:v>
                </c:pt>
                <c:pt idx="54">
                  <c:v>11316156</c:v>
                </c:pt>
                <c:pt idx="55">
                  <c:v>11344054</c:v>
                </c:pt>
                <c:pt idx="56">
                  <c:v>11370868</c:v>
                </c:pt>
                <c:pt idx="57">
                  <c:v>11387624</c:v>
                </c:pt>
                <c:pt idx="58">
                  <c:v>11372620</c:v>
                </c:pt>
                <c:pt idx="59">
                  <c:v>11410142</c:v>
                </c:pt>
                <c:pt idx="60">
                  <c:v>11431702</c:v>
                </c:pt>
                <c:pt idx="61">
                  <c:v>11444636</c:v>
                </c:pt>
                <c:pt idx="62">
                  <c:v>11462830</c:v>
                </c:pt>
                <c:pt idx="63">
                  <c:v>11599961</c:v>
                </c:pt>
                <c:pt idx="64">
                  <c:v>11539364</c:v>
                </c:pt>
                <c:pt idx="65">
                  <c:v>11545856</c:v>
                </c:pt>
                <c:pt idx="66">
                  <c:v>11525127</c:v>
                </c:pt>
                <c:pt idx="67">
                  <c:v>11472920</c:v>
                </c:pt>
                <c:pt idx="68">
                  <c:v>11449723</c:v>
                </c:pt>
                <c:pt idx="69">
                  <c:v>11366227</c:v>
                </c:pt>
                <c:pt idx="70">
                  <c:v>11304487</c:v>
                </c:pt>
                <c:pt idx="71">
                  <c:v>11299228</c:v>
                </c:pt>
                <c:pt idx="72">
                  <c:v>11257636</c:v>
                </c:pt>
                <c:pt idx="73">
                  <c:v>11289334</c:v>
                </c:pt>
                <c:pt idx="74">
                  <c:v>11282752</c:v>
                </c:pt>
                <c:pt idx="75">
                  <c:v>11285261</c:v>
                </c:pt>
                <c:pt idx="76">
                  <c:v>11306718</c:v>
                </c:pt>
                <c:pt idx="77">
                  <c:v>11286865</c:v>
                </c:pt>
                <c:pt idx="78">
                  <c:v>11269780</c:v>
                </c:pt>
                <c:pt idx="79">
                  <c:v>11346424</c:v>
                </c:pt>
                <c:pt idx="80">
                  <c:v>11381221</c:v>
                </c:pt>
                <c:pt idx="81">
                  <c:v>11385207</c:v>
                </c:pt>
                <c:pt idx="82">
                  <c:v>11429722</c:v>
                </c:pt>
                <c:pt idx="83">
                  <c:v>11416910</c:v>
                </c:pt>
                <c:pt idx="84">
                  <c:v>11435076</c:v>
                </c:pt>
                <c:pt idx="85">
                  <c:v>11390127</c:v>
                </c:pt>
                <c:pt idx="86">
                  <c:v>11346756</c:v>
                </c:pt>
                <c:pt idx="87">
                  <c:v>11319489</c:v>
                </c:pt>
                <c:pt idx="88">
                  <c:v>11248347</c:v>
                </c:pt>
                <c:pt idx="89">
                  <c:v>11181524</c:v>
                </c:pt>
                <c:pt idx="90">
                  <c:v>11117137</c:v>
                </c:pt>
                <c:pt idx="91">
                  <c:v>11047343</c:v>
                </c:pt>
                <c:pt idx="92">
                  <c:v>10922565</c:v>
                </c:pt>
                <c:pt idx="93">
                  <c:v>10899588</c:v>
                </c:pt>
                <c:pt idx="94">
                  <c:v>10832999</c:v>
                </c:pt>
                <c:pt idx="95">
                  <c:v>10781735</c:v>
                </c:pt>
                <c:pt idx="96">
                  <c:v>10705136</c:v>
                </c:pt>
                <c:pt idx="97">
                  <c:v>10664298</c:v>
                </c:pt>
                <c:pt idx="98">
                  <c:v>10631680</c:v>
                </c:pt>
                <c:pt idx="99">
                  <c:v>10560478</c:v>
                </c:pt>
                <c:pt idx="100">
                  <c:v>10499226</c:v>
                </c:pt>
                <c:pt idx="101">
                  <c:v>10480555</c:v>
                </c:pt>
                <c:pt idx="102">
                  <c:v>10472614</c:v>
                </c:pt>
                <c:pt idx="103">
                  <c:v>10449641</c:v>
                </c:pt>
                <c:pt idx="104">
                  <c:v>10480546</c:v>
                </c:pt>
                <c:pt idx="105">
                  <c:v>10459171</c:v>
                </c:pt>
                <c:pt idx="106">
                  <c:v>10473718</c:v>
                </c:pt>
                <c:pt idx="107">
                  <c:v>10418576</c:v>
                </c:pt>
                <c:pt idx="108">
                  <c:v>10425034</c:v>
                </c:pt>
                <c:pt idx="109">
                  <c:v>10402304</c:v>
                </c:pt>
                <c:pt idx="110">
                  <c:v>10337954</c:v>
                </c:pt>
                <c:pt idx="111">
                  <c:v>10281190</c:v>
                </c:pt>
                <c:pt idx="112">
                  <c:v>10310766</c:v>
                </c:pt>
                <c:pt idx="113">
                  <c:v>10315898</c:v>
                </c:pt>
                <c:pt idx="114">
                  <c:v>10284351</c:v>
                </c:pt>
                <c:pt idx="115">
                  <c:v>10265022</c:v>
                </c:pt>
                <c:pt idx="116">
                  <c:v>10289021</c:v>
                </c:pt>
                <c:pt idx="117">
                  <c:v>10261019</c:v>
                </c:pt>
                <c:pt idx="118">
                  <c:v>10201992</c:v>
                </c:pt>
                <c:pt idx="119">
                  <c:v>10163336</c:v>
                </c:pt>
                <c:pt idx="120">
                  <c:v>10080277</c:v>
                </c:pt>
                <c:pt idx="121">
                  <c:v>10097255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27625184"/>
        <c:axId val="1127627144"/>
      </c:lineChart>
      <c:catAx>
        <c:axId val="1127625184"/>
        <c:scaling>
          <c:orientation val="minMax"/>
        </c:scaling>
        <c:delete val="0"/>
        <c:axPos val="b"/>
        <c:majorGridlines>
          <c:spPr>
            <a:ln>
              <a:solidFill>
                <a:schemeClr val="accent1">
                  <a:shade val="95000"/>
                  <a:satMod val="105000"/>
                </a:schemeClr>
              </a:solidFill>
            </a:ln>
          </c:spPr>
        </c:majorGridlines>
        <c:minorGridlines/>
        <c:numFmt formatCode="General" sourceLinked="1"/>
        <c:majorTickMark val="out"/>
        <c:minorTickMark val="none"/>
        <c:tickLblPos val="nextTo"/>
        <c:spPr>
          <a:ln>
            <a:noFill/>
          </a:ln>
        </c:spPr>
        <c:crossAx val="1127627144"/>
        <c:crosses val="autoZero"/>
        <c:auto val="1"/>
        <c:lblAlgn val="ctr"/>
        <c:lblOffset val="100"/>
        <c:tickLblSkip val="12"/>
        <c:tickMarkSkip val="12"/>
        <c:noMultiLvlLbl val="1"/>
      </c:catAx>
      <c:valAx>
        <c:axId val="1127627144"/>
        <c:scaling>
          <c:orientation val="minMax"/>
          <c:min val="90000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Miljoner ton</a:t>
                </a:r>
              </a:p>
            </c:rich>
          </c:tx>
          <c:layout>
            <c:manualLayout>
              <c:xMode val="edge"/>
              <c:yMode val="edge"/>
              <c:x val="1.0711950472038391E-2"/>
              <c:y val="0.34110163323292547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spPr>
          <a:ln>
            <a:noFill/>
          </a:ln>
        </c:spPr>
        <c:crossAx val="1127625184"/>
        <c:crosses val="autoZero"/>
        <c:crossBetween val="between"/>
        <c:dispUnits>
          <c:builtInUnit val="millions"/>
        </c:dispUnits>
      </c:valAx>
      <c:spPr>
        <a:ln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812472827399637E-2"/>
          <c:y val="8.2794299976680905E-2"/>
          <c:w val="0.87921283995942223"/>
          <c:h val="0.76052494542603455"/>
        </c:manualLayout>
      </c:layout>
      <c:lineChart>
        <c:grouping val="standard"/>
        <c:varyColors val="0"/>
        <c:ser>
          <c:idx val="0"/>
          <c:order val="0"/>
          <c:tx>
            <c:strRef>
              <c:f>'grafiskt papper'!$F$1</c:f>
              <c:strCache>
                <c:ptCount val="1"/>
                <c:pt idx="0">
                  <c:v>Grafiskt papper</c:v>
                </c:pt>
              </c:strCache>
            </c:strRef>
          </c:tx>
          <c:spPr>
            <a:ln w="44450">
              <a:solidFill>
                <a:srgbClr val="318944"/>
              </a:solidFill>
            </a:ln>
          </c:spPr>
          <c:marker>
            <c:symbol val="none"/>
          </c:marker>
          <c:cat>
            <c:numRef>
              <c:f>'grafiskt papper'!$A$14:$A$159</c:f>
              <c:numCache>
                <c:formatCode>General</c:formatCode>
                <c:ptCount val="146"/>
                <c:pt idx="0" formatCode="0">
                  <c:v>2004</c:v>
                </c:pt>
                <c:pt idx="12" formatCode="0">
                  <c:v>2005</c:v>
                </c:pt>
                <c:pt idx="24" formatCode="0">
                  <c:v>2006</c:v>
                </c:pt>
                <c:pt idx="36" formatCode="0">
                  <c:v>2007</c:v>
                </c:pt>
                <c:pt idx="48" formatCode="0">
                  <c:v>2008</c:v>
                </c:pt>
                <c:pt idx="60" formatCode="0">
                  <c:v>2009</c:v>
                </c:pt>
                <c:pt idx="72" formatCode="0">
                  <c:v>2010</c:v>
                </c:pt>
                <c:pt idx="84" formatCode="0">
                  <c:v>2011</c:v>
                </c:pt>
                <c:pt idx="96" formatCode="0">
                  <c:v>2012</c:v>
                </c:pt>
                <c:pt idx="108" formatCode="0">
                  <c:v>2013</c:v>
                </c:pt>
                <c:pt idx="120" formatCode="0">
                  <c:v>2014</c:v>
                </c:pt>
                <c:pt idx="132" formatCode="0">
                  <c:v>2015</c:v>
                </c:pt>
                <c:pt idx="144" formatCode="0">
                  <c:v>2016</c:v>
                </c:pt>
              </c:numCache>
            </c:numRef>
          </c:cat>
          <c:val>
            <c:numRef>
              <c:f>'grafiskt papper'!$I$14:$I$159</c:f>
              <c:numCache>
                <c:formatCode>#,##0</c:formatCode>
                <c:ptCount val="146"/>
                <c:pt idx="0">
                  <c:v>5402878</c:v>
                </c:pt>
                <c:pt idx="1">
                  <c:v>5424828</c:v>
                </c:pt>
                <c:pt idx="2">
                  <c:v>5424749</c:v>
                </c:pt>
                <c:pt idx="3">
                  <c:v>5424941</c:v>
                </c:pt>
                <c:pt idx="4">
                  <c:v>5424283</c:v>
                </c:pt>
                <c:pt idx="5">
                  <c:v>5489637</c:v>
                </c:pt>
                <c:pt idx="6">
                  <c:v>5531190</c:v>
                </c:pt>
                <c:pt idx="7">
                  <c:v>5548621</c:v>
                </c:pt>
                <c:pt idx="8">
                  <c:v>5556751</c:v>
                </c:pt>
                <c:pt idx="9">
                  <c:v>5595556</c:v>
                </c:pt>
                <c:pt idx="10">
                  <c:v>5613591</c:v>
                </c:pt>
                <c:pt idx="11">
                  <c:v>5682285</c:v>
                </c:pt>
                <c:pt idx="12">
                  <c:v>5701905</c:v>
                </c:pt>
                <c:pt idx="13">
                  <c:v>5693138</c:v>
                </c:pt>
                <c:pt idx="14">
                  <c:v>5688662</c:v>
                </c:pt>
                <c:pt idx="15">
                  <c:v>5706131</c:v>
                </c:pt>
                <c:pt idx="16">
                  <c:v>5731808</c:v>
                </c:pt>
                <c:pt idx="17">
                  <c:v>5732925</c:v>
                </c:pt>
                <c:pt idx="18">
                  <c:v>5707910</c:v>
                </c:pt>
                <c:pt idx="19">
                  <c:v>5720157</c:v>
                </c:pt>
                <c:pt idx="20">
                  <c:v>5743662</c:v>
                </c:pt>
                <c:pt idx="21">
                  <c:v>5723977</c:v>
                </c:pt>
                <c:pt idx="22">
                  <c:v>5717179</c:v>
                </c:pt>
                <c:pt idx="23">
                  <c:v>5691938</c:v>
                </c:pt>
                <c:pt idx="24">
                  <c:v>5732418</c:v>
                </c:pt>
                <c:pt idx="25">
                  <c:v>5761713</c:v>
                </c:pt>
                <c:pt idx="26">
                  <c:v>5804198</c:v>
                </c:pt>
                <c:pt idx="27">
                  <c:v>5832450</c:v>
                </c:pt>
                <c:pt idx="28">
                  <c:v>5833448</c:v>
                </c:pt>
                <c:pt idx="29">
                  <c:v>5833366</c:v>
                </c:pt>
                <c:pt idx="30">
                  <c:v>5865485</c:v>
                </c:pt>
                <c:pt idx="31">
                  <c:v>5877732</c:v>
                </c:pt>
                <c:pt idx="32">
                  <c:v>5891476</c:v>
                </c:pt>
                <c:pt idx="33">
                  <c:v>5913495</c:v>
                </c:pt>
                <c:pt idx="34">
                  <c:v>5918700</c:v>
                </c:pt>
                <c:pt idx="35">
                  <c:v>5954556</c:v>
                </c:pt>
                <c:pt idx="36">
                  <c:v>5932821</c:v>
                </c:pt>
                <c:pt idx="37">
                  <c:v>5918677</c:v>
                </c:pt>
                <c:pt idx="38">
                  <c:v>5915964</c:v>
                </c:pt>
                <c:pt idx="39">
                  <c:v>5896024</c:v>
                </c:pt>
                <c:pt idx="40">
                  <c:v>5886329</c:v>
                </c:pt>
                <c:pt idx="41">
                  <c:v>5922990</c:v>
                </c:pt>
                <c:pt idx="42">
                  <c:v>5910965</c:v>
                </c:pt>
                <c:pt idx="43">
                  <c:v>5900677</c:v>
                </c:pt>
                <c:pt idx="44">
                  <c:v>5884206</c:v>
                </c:pt>
                <c:pt idx="45">
                  <c:v>5883411</c:v>
                </c:pt>
                <c:pt idx="46">
                  <c:v>5915642</c:v>
                </c:pt>
                <c:pt idx="47">
                  <c:v>5880867</c:v>
                </c:pt>
                <c:pt idx="48">
                  <c:v>5896765</c:v>
                </c:pt>
                <c:pt idx="49">
                  <c:v>5909354</c:v>
                </c:pt>
                <c:pt idx="50">
                  <c:v>5877217</c:v>
                </c:pt>
                <c:pt idx="51">
                  <c:v>5881799</c:v>
                </c:pt>
                <c:pt idx="52">
                  <c:v>5869548</c:v>
                </c:pt>
                <c:pt idx="53">
                  <c:v>5839242</c:v>
                </c:pt>
                <c:pt idx="54">
                  <c:v>5874539</c:v>
                </c:pt>
                <c:pt idx="55">
                  <c:v>5882001</c:v>
                </c:pt>
                <c:pt idx="56">
                  <c:v>5894718</c:v>
                </c:pt>
                <c:pt idx="57">
                  <c:v>5911550</c:v>
                </c:pt>
                <c:pt idx="58">
                  <c:v>5853987</c:v>
                </c:pt>
                <c:pt idx="59">
                  <c:v>5823355</c:v>
                </c:pt>
                <c:pt idx="60">
                  <c:v>5756867</c:v>
                </c:pt>
                <c:pt idx="61">
                  <c:v>5676915</c:v>
                </c:pt>
                <c:pt idx="62">
                  <c:v>5619612</c:v>
                </c:pt>
                <c:pt idx="63">
                  <c:v>5567566</c:v>
                </c:pt>
                <c:pt idx="64">
                  <c:v>5545489</c:v>
                </c:pt>
                <c:pt idx="65">
                  <c:v>5495686</c:v>
                </c:pt>
                <c:pt idx="66">
                  <c:v>5416964</c:v>
                </c:pt>
                <c:pt idx="67">
                  <c:v>5339566</c:v>
                </c:pt>
                <c:pt idx="68">
                  <c:v>5272144</c:v>
                </c:pt>
                <c:pt idx="69">
                  <c:v>5197840</c:v>
                </c:pt>
                <c:pt idx="70">
                  <c:v>5214405</c:v>
                </c:pt>
                <c:pt idx="71">
                  <c:v>5210936</c:v>
                </c:pt>
                <c:pt idx="72">
                  <c:v>5225132</c:v>
                </c:pt>
                <c:pt idx="73">
                  <c:v>5245591</c:v>
                </c:pt>
                <c:pt idx="74">
                  <c:v>5290272</c:v>
                </c:pt>
                <c:pt idx="75">
                  <c:v>5292253</c:v>
                </c:pt>
                <c:pt idx="76">
                  <c:v>5333515</c:v>
                </c:pt>
                <c:pt idx="77">
                  <c:v>5373577</c:v>
                </c:pt>
                <c:pt idx="78">
                  <c:v>5403744</c:v>
                </c:pt>
                <c:pt idx="79">
                  <c:v>5430415</c:v>
                </c:pt>
                <c:pt idx="80">
                  <c:v>5454694</c:v>
                </c:pt>
                <c:pt idx="81">
                  <c:v>5489993</c:v>
                </c:pt>
                <c:pt idx="82">
                  <c:v>5475237</c:v>
                </c:pt>
                <c:pt idx="83">
                  <c:v>5488363</c:v>
                </c:pt>
                <c:pt idx="84">
                  <c:v>5496108</c:v>
                </c:pt>
                <c:pt idx="85">
                  <c:v>5493124</c:v>
                </c:pt>
                <c:pt idx="86">
                  <c:v>5502226</c:v>
                </c:pt>
                <c:pt idx="87">
                  <c:v>5537984</c:v>
                </c:pt>
                <c:pt idx="88">
                  <c:v>5503497</c:v>
                </c:pt>
                <c:pt idx="89">
                  <c:v>5500258</c:v>
                </c:pt>
                <c:pt idx="90">
                  <c:v>5497466</c:v>
                </c:pt>
                <c:pt idx="91">
                  <c:v>5500040</c:v>
                </c:pt>
                <c:pt idx="92">
                  <c:v>5508663</c:v>
                </c:pt>
                <c:pt idx="93">
                  <c:v>5478641</c:v>
                </c:pt>
                <c:pt idx="94">
                  <c:v>5479681</c:v>
                </c:pt>
                <c:pt idx="95">
                  <c:v>5488409</c:v>
                </c:pt>
                <c:pt idx="96">
                  <c:v>5470913</c:v>
                </c:pt>
                <c:pt idx="97">
                  <c:v>5498678</c:v>
                </c:pt>
                <c:pt idx="98">
                  <c:v>5497206</c:v>
                </c:pt>
                <c:pt idx="99">
                  <c:v>5507112</c:v>
                </c:pt>
                <c:pt idx="100">
                  <c:v>5519951</c:v>
                </c:pt>
                <c:pt idx="101">
                  <c:v>5511005</c:v>
                </c:pt>
                <c:pt idx="102">
                  <c:v>5488300</c:v>
                </c:pt>
                <c:pt idx="103">
                  <c:v>5486164</c:v>
                </c:pt>
                <c:pt idx="104">
                  <c:v>5462689</c:v>
                </c:pt>
                <c:pt idx="105">
                  <c:v>5481999</c:v>
                </c:pt>
                <c:pt idx="106">
                  <c:v>5466615</c:v>
                </c:pt>
                <c:pt idx="107">
                  <c:v>5447066</c:v>
                </c:pt>
                <c:pt idx="108">
                  <c:v>5435675</c:v>
                </c:pt>
                <c:pt idx="109">
                  <c:v>5393297</c:v>
                </c:pt>
                <c:pt idx="110">
                  <c:v>5360889</c:v>
                </c:pt>
                <c:pt idx="111">
                  <c:v>5335210</c:v>
                </c:pt>
                <c:pt idx="112">
                  <c:v>5279936</c:v>
                </c:pt>
                <c:pt idx="113">
                  <c:v>5222414</c:v>
                </c:pt>
                <c:pt idx="114">
                  <c:v>5161200</c:v>
                </c:pt>
                <c:pt idx="115">
                  <c:v>5098423</c:v>
                </c:pt>
                <c:pt idx="116">
                  <c:v>5030372</c:v>
                </c:pt>
                <c:pt idx="117">
                  <c:v>4952465</c:v>
                </c:pt>
                <c:pt idx="118">
                  <c:v>4899702</c:v>
                </c:pt>
                <c:pt idx="119">
                  <c:v>4835706</c:v>
                </c:pt>
                <c:pt idx="120">
                  <c:v>4771534</c:v>
                </c:pt>
                <c:pt idx="121">
                  <c:v>4727902</c:v>
                </c:pt>
                <c:pt idx="122">
                  <c:v>4664060</c:v>
                </c:pt>
                <c:pt idx="123">
                  <c:v>4564044</c:v>
                </c:pt>
                <c:pt idx="124">
                  <c:v>4503327</c:v>
                </c:pt>
                <c:pt idx="125">
                  <c:v>4445081</c:v>
                </c:pt>
                <c:pt idx="126">
                  <c:v>4417073</c:v>
                </c:pt>
                <c:pt idx="127">
                  <c:v>4392405</c:v>
                </c:pt>
                <c:pt idx="128">
                  <c:v>4397758</c:v>
                </c:pt>
                <c:pt idx="129">
                  <c:v>4390398</c:v>
                </c:pt>
                <c:pt idx="130">
                  <c:v>4368673</c:v>
                </c:pt>
                <c:pt idx="131">
                  <c:v>4324621</c:v>
                </c:pt>
                <c:pt idx="132">
                  <c:v>4313354</c:v>
                </c:pt>
                <c:pt idx="133">
                  <c:v>4288649</c:v>
                </c:pt>
                <c:pt idx="134">
                  <c:v>4254268</c:v>
                </c:pt>
                <c:pt idx="135">
                  <c:v>4243261</c:v>
                </c:pt>
                <c:pt idx="136">
                  <c:v>4240917</c:v>
                </c:pt>
                <c:pt idx="137">
                  <c:v>4245250</c:v>
                </c:pt>
                <c:pt idx="138">
                  <c:v>4236861</c:v>
                </c:pt>
                <c:pt idx="139">
                  <c:v>4230618</c:v>
                </c:pt>
                <c:pt idx="140">
                  <c:v>4214267</c:v>
                </c:pt>
                <c:pt idx="141">
                  <c:v>4176392</c:v>
                </c:pt>
                <c:pt idx="142">
                  <c:v>4121437</c:v>
                </c:pt>
                <c:pt idx="143">
                  <c:v>4055368</c:v>
                </c:pt>
                <c:pt idx="144">
                  <c:v>3981843</c:v>
                </c:pt>
                <c:pt idx="145">
                  <c:v>3939500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'grafiskt papper'!$K$1</c:f>
              <c:strCache>
                <c:ptCount val="1"/>
                <c:pt idx="0">
                  <c:v>Övrigt papper och kartong exl grafiskt papper</c:v>
                </c:pt>
              </c:strCache>
            </c:strRef>
          </c:tx>
          <c:spPr>
            <a:ln w="44450">
              <a:solidFill>
                <a:srgbClr val="FF8135"/>
              </a:solidFill>
            </a:ln>
          </c:spPr>
          <c:marker>
            <c:symbol val="none"/>
          </c:marker>
          <c:cat>
            <c:numRef>
              <c:f>'grafiskt papper'!$A$14:$A$159</c:f>
              <c:numCache>
                <c:formatCode>General</c:formatCode>
                <c:ptCount val="146"/>
                <c:pt idx="0" formatCode="0">
                  <c:v>2004</c:v>
                </c:pt>
                <c:pt idx="12" formatCode="0">
                  <c:v>2005</c:v>
                </c:pt>
                <c:pt idx="24" formatCode="0">
                  <c:v>2006</c:v>
                </c:pt>
                <c:pt idx="36" formatCode="0">
                  <c:v>2007</c:v>
                </c:pt>
                <c:pt idx="48" formatCode="0">
                  <c:v>2008</c:v>
                </c:pt>
                <c:pt idx="60" formatCode="0">
                  <c:v>2009</c:v>
                </c:pt>
                <c:pt idx="72" formatCode="0">
                  <c:v>2010</c:v>
                </c:pt>
                <c:pt idx="84" formatCode="0">
                  <c:v>2011</c:v>
                </c:pt>
                <c:pt idx="96" formatCode="0">
                  <c:v>2012</c:v>
                </c:pt>
                <c:pt idx="108" formatCode="0">
                  <c:v>2013</c:v>
                </c:pt>
                <c:pt idx="120" formatCode="0">
                  <c:v>2014</c:v>
                </c:pt>
                <c:pt idx="132" formatCode="0">
                  <c:v>2015</c:v>
                </c:pt>
                <c:pt idx="144" formatCode="0">
                  <c:v>2016</c:v>
                </c:pt>
              </c:numCache>
            </c:numRef>
          </c:cat>
          <c:val>
            <c:numRef>
              <c:f>'grafiskt papper'!$L$14:$L$159</c:f>
              <c:numCache>
                <c:formatCode>#,##0</c:formatCode>
                <c:ptCount val="146"/>
                <c:pt idx="0">
                  <c:v>5704112</c:v>
                </c:pt>
                <c:pt idx="1">
                  <c:v>5728328</c:v>
                </c:pt>
                <c:pt idx="2">
                  <c:v>5747553</c:v>
                </c:pt>
                <c:pt idx="3">
                  <c:v>5746108</c:v>
                </c:pt>
                <c:pt idx="4">
                  <c:v>5757307</c:v>
                </c:pt>
                <c:pt idx="5">
                  <c:v>5780129</c:v>
                </c:pt>
                <c:pt idx="6">
                  <c:v>5795328</c:v>
                </c:pt>
                <c:pt idx="7">
                  <c:v>5820293</c:v>
                </c:pt>
                <c:pt idx="8">
                  <c:v>5846103</c:v>
                </c:pt>
                <c:pt idx="9">
                  <c:v>5876100</c:v>
                </c:pt>
                <c:pt idx="10">
                  <c:v>5881534</c:v>
                </c:pt>
                <c:pt idx="11">
                  <c:v>5907211</c:v>
                </c:pt>
                <c:pt idx="12">
                  <c:v>5926542</c:v>
                </c:pt>
                <c:pt idx="13">
                  <c:v>5919600</c:v>
                </c:pt>
                <c:pt idx="14">
                  <c:v>5984831</c:v>
                </c:pt>
                <c:pt idx="15">
                  <c:v>5983613</c:v>
                </c:pt>
                <c:pt idx="16">
                  <c:v>5982456</c:v>
                </c:pt>
                <c:pt idx="17">
                  <c:v>5987633</c:v>
                </c:pt>
                <c:pt idx="18">
                  <c:v>6001924</c:v>
                </c:pt>
                <c:pt idx="19">
                  <c:v>6011255</c:v>
                </c:pt>
                <c:pt idx="20">
                  <c:v>6031053</c:v>
                </c:pt>
                <c:pt idx="21">
                  <c:v>6052601</c:v>
                </c:pt>
                <c:pt idx="22">
                  <c:v>6063899</c:v>
                </c:pt>
                <c:pt idx="23">
                  <c:v>6082979</c:v>
                </c:pt>
                <c:pt idx="24">
                  <c:v>6097069</c:v>
                </c:pt>
                <c:pt idx="25">
                  <c:v>6108805</c:v>
                </c:pt>
                <c:pt idx="26">
                  <c:v>6061632</c:v>
                </c:pt>
                <c:pt idx="27">
                  <c:v>6065580</c:v>
                </c:pt>
                <c:pt idx="28">
                  <c:v>6089920</c:v>
                </c:pt>
                <c:pt idx="29">
                  <c:v>6092544</c:v>
                </c:pt>
                <c:pt idx="30">
                  <c:v>6090531</c:v>
                </c:pt>
                <c:pt idx="31">
                  <c:v>6094253</c:v>
                </c:pt>
                <c:pt idx="32">
                  <c:v>6104778</c:v>
                </c:pt>
                <c:pt idx="33">
                  <c:v>6070658</c:v>
                </c:pt>
                <c:pt idx="34">
                  <c:v>6126394</c:v>
                </c:pt>
                <c:pt idx="35">
                  <c:v>6119021</c:v>
                </c:pt>
                <c:pt idx="36">
                  <c:v>6091540</c:v>
                </c:pt>
                <c:pt idx="37">
                  <c:v>6080066</c:v>
                </c:pt>
                <c:pt idx="38">
                  <c:v>6082644</c:v>
                </c:pt>
                <c:pt idx="39">
                  <c:v>6085981</c:v>
                </c:pt>
                <c:pt idx="40">
                  <c:v>6063767</c:v>
                </c:pt>
                <c:pt idx="41">
                  <c:v>6061819</c:v>
                </c:pt>
                <c:pt idx="42">
                  <c:v>6058070</c:v>
                </c:pt>
                <c:pt idx="43">
                  <c:v>6074112</c:v>
                </c:pt>
                <c:pt idx="44">
                  <c:v>6020509</c:v>
                </c:pt>
                <c:pt idx="45">
                  <c:v>6030252</c:v>
                </c:pt>
                <c:pt idx="46">
                  <c:v>5997184</c:v>
                </c:pt>
                <c:pt idx="47">
                  <c:v>5993459</c:v>
                </c:pt>
                <c:pt idx="48">
                  <c:v>5999294</c:v>
                </c:pt>
                <c:pt idx="49">
                  <c:v>6033748</c:v>
                </c:pt>
                <c:pt idx="50">
                  <c:v>6027381</c:v>
                </c:pt>
                <c:pt idx="51">
                  <c:v>6028331</c:v>
                </c:pt>
                <c:pt idx="52">
                  <c:v>6017178</c:v>
                </c:pt>
                <c:pt idx="53">
                  <c:v>6013903</c:v>
                </c:pt>
                <c:pt idx="54">
                  <c:v>6013708</c:v>
                </c:pt>
                <c:pt idx="55">
                  <c:v>6009491</c:v>
                </c:pt>
                <c:pt idx="56">
                  <c:v>6034850</c:v>
                </c:pt>
                <c:pt idx="57">
                  <c:v>5995905</c:v>
                </c:pt>
                <c:pt idx="58">
                  <c:v>5911948</c:v>
                </c:pt>
                <c:pt idx="59">
                  <c:v>5852512</c:v>
                </c:pt>
                <c:pt idx="60">
                  <c:v>5791725</c:v>
                </c:pt>
                <c:pt idx="61">
                  <c:v>5707969</c:v>
                </c:pt>
                <c:pt idx="62">
                  <c:v>5689377</c:v>
                </c:pt>
                <c:pt idx="63">
                  <c:v>5628409</c:v>
                </c:pt>
                <c:pt idx="64">
                  <c:v>5621683</c:v>
                </c:pt>
                <c:pt idx="65">
                  <c:v>5592752</c:v>
                </c:pt>
                <c:pt idx="66">
                  <c:v>5582322</c:v>
                </c:pt>
                <c:pt idx="67">
                  <c:v>5567179</c:v>
                </c:pt>
                <c:pt idx="68">
                  <c:v>5559224</c:v>
                </c:pt>
                <c:pt idx="69">
                  <c:v>5639226</c:v>
                </c:pt>
                <c:pt idx="70">
                  <c:v>5688801</c:v>
                </c:pt>
                <c:pt idx="71">
                  <c:v>5722422</c:v>
                </c:pt>
                <c:pt idx="72">
                  <c:v>5776320</c:v>
                </c:pt>
                <c:pt idx="73">
                  <c:v>5814256</c:v>
                </c:pt>
                <c:pt idx="74">
                  <c:v>5844377</c:v>
                </c:pt>
                <c:pt idx="75">
                  <c:v>5828555</c:v>
                </c:pt>
                <c:pt idx="76">
                  <c:v>5842034</c:v>
                </c:pt>
                <c:pt idx="77">
                  <c:v>5875825</c:v>
                </c:pt>
                <c:pt idx="78">
                  <c:v>5898787</c:v>
                </c:pt>
                <c:pt idx="79">
                  <c:v>5900014</c:v>
                </c:pt>
                <c:pt idx="80">
                  <c:v>5902549</c:v>
                </c:pt>
                <c:pt idx="81">
                  <c:v>5884015</c:v>
                </c:pt>
                <c:pt idx="82">
                  <c:v>5883767</c:v>
                </c:pt>
                <c:pt idx="83">
                  <c:v>5908163</c:v>
                </c:pt>
                <c:pt idx="84">
                  <c:v>5934686</c:v>
                </c:pt>
                <c:pt idx="85">
                  <c:v>5951114</c:v>
                </c:pt>
                <c:pt idx="86">
                  <c:v>5965699</c:v>
                </c:pt>
                <c:pt idx="87">
                  <c:v>6067747</c:v>
                </c:pt>
                <c:pt idx="88">
                  <c:v>6067087</c:v>
                </c:pt>
                <c:pt idx="89">
                  <c:v>6066536</c:v>
                </c:pt>
                <c:pt idx="90">
                  <c:v>6048904</c:v>
                </c:pt>
                <c:pt idx="91">
                  <c:v>5994694</c:v>
                </c:pt>
                <c:pt idx="92">
                  <c:v>5963487</c:v>
                </c:pt>
                <c:pt idx="93">
                  <c:v>5910301</c:v>
                </c:pt>
                <c:pt idx="94">
                  <c:v>5846499</c:v>
                </c:pt>
                <c:pt idx="95">
                  <c:v>5832349</c:v>
                </c:pt>
                <c:pt idx="96">
                  <c:v>5795545</c:v>
                </c:pt>
                <c:pt idx="97">
                  <c:v>5798968</c:v>
                </c:pt>
                <c:pt idx="98">
                  <c:v>5788365</c:v>
                </c:pt>
                <c:pt idx="99">
                  <c:v>5780293</c:v>
                </c:pt>
                <c:pt idx="100">
                  <c:v>5788406</c:v>
                </c:pt>
                <c:pt idx="101">
                  <c:v>5776461</c:v>
                </c:pt>
                <c:pt idx="102">
                  <c:v>5781776</c:v>
                </c:pt>
                <c:pt idx="103">
                  <c:v>5859985</c:v>
                </c:pt>
                <c:pt idx="104">
                  <c:v>5917644</c:v>
                </c:pt>
                <c:pt idx="105">
                  <c:v>5902023</c:v>
                </c:pt>
                <c:pt idx="106">
                  <c:v>5962944</c:v>
                </c:pt>
                <c:pt idx="107">
                  <c:v>5969844</c:v>
                </c:pt>
                <c:pt idx="108">
                  <c:v>6000541</c:v>
                </c:pt>
                <c:pt idx="109">
                  <c:v>5999024</c:v>
                </c:pt>
                <c:pt idx="110">
                  <c:v>5989036</c:v>
                </c:pt>
                <c:pt idx="111">
                  <c:v>5988298</c:v>
                </c:pt>
                <c:pt idx="112">
                  <c:v>5972430</c:v>
                </c:pt>
                <c:pt idx="113">
                  <c:v>5963129</c:v>
                </c:pt>
                <c:pt idx="114">
                  <c:v>5959956</c:v>
                </c:pt>
                <c:pt idx="115">
                  <c:v>5952939</c:v>
                </c:pt>
                <c:pt idx="116">
                  <c:v>5896212</c:v>
                </c:pt>
                <c:pt idx="117">
                  <c:v>5951142</c:v>
                </c:pt>
                <c:pt idx="118">
                  <c:v>5937316</c:v>
                </c:pt>
                <c:pt idx="119">
                  <c:v>5950048</c:v>
                </c:pt>
                <c:pt idx="120">
                  <c:v>5939261</c:v>
                </c:pt>
                <c:pt idx="121">
                  <c:v>5937974</c:v>
                </c:pt>
                <c:pt idx="122">
                  <c:v>5968223</c:v>
                </c:pt>
                <c:pt idx="123">
                  <c:v>5996187</c:v>
                </c:pt>
                <c:pt idx="124">
                  <c:v>5996402</c:v>
                </c:pt>
                <c:pt idx="125">
                  <c:v>6035977</c:v>
                </c:pt>
                <c:pt idx="126">
                  <c:v>6056044</c:v>
                </c:pt>
                <c:pt idx="127">
                  <c:v>6057739</c:v>
                </c:pt>
                <c:pt idx="128">
                  <c:v>6082788</c:v>
                </c:pt>
                <c:pt idx="129">
                  <c:v>6068773</c:v>
                </c:pt>
                <c:pt idx="130">
                  <c:v>6105045</c:v>
                </c:pt>
                <c:pt idx="131">
                  <c:v>6093955</c:v>
                </c:pt>
                <c:pt idx="132">
                  <c:v>6108900</c:v>
                </c:pt>
                <c:pt idx="133">
                  <c:v>6113902</c:v>
                </c:pt>
                <c:pt idx="134">
                  <c:v>6076465</c:v>
                </c:pt>
                <c:pt idx="135">
                  <c:v>6030708</c:v>
                </c:pt>
                <c:pt idx="136">
                  <c:v>6061596</c:v>
                </c:pt>
                <c:pt idx="137">
                  <c:v>6062395</c:v>
                </c:pt>
                <c:pt idx="138">
                  <c:v>6038686</c:v>
                </c:pt>
                <c:pt idx="139">
                  <c:v>6042111</c:v>
                </c:pt>
                <c:pt idx="140">
                  <c:v>6082964</c:v>
                </c:pt>
                <c:pt idx="141">
                  <c:v>6090249</c:v>
                </c:pt>
                <c:pt idx="142">
                  <c:v>6086177</c:v>
                </c:pt>
                <c:pt idx="143">
                  <c:v>6113590</c:v>
                </c:pt>
                <c:pt idx="144">
                  <c:v>6104056</c:v>
                </c:pt>
                <c:pt idx="145">
                  <c:v>6163377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27625576"/>
        <c:axId val="1127629496"/>
      </c:lineChart>
      <c:catAx>
        <c:axId val="1127625576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nextTo"/>
        <c:txPr>
          <a:bodyPr rot="0"/>
          <a:lstStyle/>
          <a:p>
            <a:pPr>
              <a:defRPr sz="1200">
                <a:solidFill>
                  <a:sysClr val="windowText" lastClr="000000"/>
                </a:solidFill>
              </a:defRPr>
            </a:pPr>
            <a:endParaRPr lang="sv-SE"/>
          </a:p>
        </c:txPr>
        <c:crossAx val="1127629496"/>
        <c:crosses val="autoZero"/>
        <c:auto val="1"/>
        <c:lblAlgn val="ctr"/>
        <c:lblOffset val="100"/>
        <c:tickLblSkip val="12"/>
        <c:tickMarkSkip val="6"/>
        <c:noMultiLvlLbl val="0"/>
      </c:catAx>
      <c:valAx>
        <c:axId val="1127629496"/>
        <c:scaling>
          <c:orientation val="minMax"/>
          <c:min val="3000000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spPr>
          <a:ln>
            <a:noFill/>
          </a:ln>
        </c:spPr>
        <c:crossAx val="1127625576"/>
        <c:crosses val="autoZero"/>
        <c:crossBetween val="between"/>
        <c:majorUnit val="1000000"/>
        <c:dispUnits>
          <c:builtInUnit val="millions"/>
          <c:dispUnitsLbl>
            <c:layout>
              <c:manualLayout>
                <c:xMode val="edge"/>
                <c:yMode val="edge"/>
                <c:x val="1.5440477415923417E-2"/>
                <c:y val="0.32812857305994625"/>
              </c:manualLayout>
            </c:layout>
            <c:tx>
              <c:rich>
                <a:bodyPr/>
                <a:lstStyle/>
                <a:p>
                  <a:pPr>
                    <a:defRPr sz="1400" b="0"/>
                  </a:pPr>
                  <a:r>
                    <a:rPr lang="en-US" sz="1400" b="0"/>
                    <a:t>Miljoner ton</a:t>
                  </a:r>
                </a:p>
              </c:rich>
            </c:tx>
          </c:dispUnitsLbl>
        </c:dispUnits>
      </c:valAx>
    </c:plotArea>
    <c:legend>
      <c:legendPos val="b"/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0.04523</cdr:x>
      <cdr:y>0.19754</cdr:y>
    </cdr:from>
    <cdr:to>
      <cdr:x>0.09178</cdr:x>
      <cdr:y>0.35638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420584" y="1199903"/>
          <a:ext cx="432955" cy="9648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0.02527</cdr:x>
      <cdr:y>0.3583</cdr:y>
    </cdr:from>
    <cdr:to>
      <cdr:x>0.0705</cdr:x>
      <cdr:y>0.46216</cdr:y>
    </cdr:to>
    <cdr:sp macro="" textlink="">
      <cdr:nvSpPr>
        <cdr:cNvPr id="3" name="textruta 2"/>
        <cdr:cNvSpPr txBox="1"/>
      </cdr:nvSpPr>
      <cdr:spPr>
        <a:xfrm xmlns:a="http://schemas.openxmlformats.org/drawingml/2006/main">
          <a:off x="234679" y="2177365"/>
          <a:ext cx="420046" cy="6311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sv-SE" sz="1800">
              <a:latin typeface="Arial" pitchFamily="34" charset="0"/>
              <a:cs typeface="Arial" pitchFamily="34" charset="0"/>
            </a:rPr>
            <a:t>%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0.32639</cdr:y>
    </cdr:from>
    <cdr:to>
      <cdr:x>0.02187</cdr:x>
      <cdr:y>0.52431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0" y="969966"/>
          <a:ext cx="104775" cy="5881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sv-SE" sz="1400" b="1" dirty="0">
              <a:latin typeface="Arial" panose="020B0604020202020204" pitchFamily="34" charset="0"/>
              <a:cs typeface="Arial" pitchFamily="34" charset="0"/>
            </a:rPr>
            <a:t>%</a:t>
          </a:r>
        </a:p>
      </cdr:txBody>
    </cdr:sp>
  </cdr:relSizeAnchor>
  <cdr:relSizeAnchor xmlns:cdr="http://schemas.openxmlformats.org/drawingml/2006/chartDrawing">
    <cdr:from>
      <cdr:x>0.30479</cdr:x>
      <cdr:y>0.70905</cdr:y>
    </cdr:from>
    <cdr:to>
      <cdr:x>0.47835</cdr:x>
      <cdr:y>0.80622</cdr:y>
    </cdr:to>
    <cdr:sp macro="" textlink="">
      <cdr:nvSpPr>
        <cdr:cNvPr id="4" name="textruta 3"/>
        <cdr:cNvSpPr txBox="1"/>
      </cdr:nvSpPr>
      <cdr:spPr>
        <a:xfrm xmlns:a="http://schemas.openxmlformats.org/drawingml/2006/main" rot="19187851">
          <a:off x="1701225" y="2485345"/>
          <a:ext cx="968765" cy="3406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sv-SE" sz="1100"/>
        </a:p>
      </cdr:txBody>
    </cdr:sp>
  </cdr:relSizeAnchor>
  <cdr:relSizeAnchor xmlns:cdr="http://schemas.openxmlformats.org/drawingml/2006/chartDrawing">
    <cdr:from>
      <cdr:x>0.36096</cdr:x>
      <cdr:y>0.73248</cdr:y>
    </cdr:from>
    <cdr:to>
      <cdr:x>0.44914</cdr:x>
      <cdr:y>0.80402</cdr:y>
    </cdr:to>
    <cdr:sp macro="" textlink="">
      <cdr:nvSpPr>
        <cdr:cNvPr id="5" name="textruta 4"/>
        <cdr:cNvSpPr txBox="1"/>
      </cdr:nvSpPr>
      <cdr:spPr>
        <a:xfrm xmlns:a="http://schemas.openxmlformats.org/drawingml/2006/main" rot="19024067">
          <a:off x="2988864" y="3112835"/>
          <a:ext cx="730204" cy="304026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v-SE" sz="1200" dirty="0">
              <a:solidFill>
                <a:srgbClr val="318944"/>
              </a:solidFill>
              <a:latin typeface="Arial" panose="020B0604020202020204" pitchFamily="34" charset="0"/>
              <a:cs typeface="Arial" panose="020B0604020202020204" pitchFamily="34" charset="0"/>
            </a:rPr>
            <a:t>Sverige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0.40996</cdr:x>
      <cdr:y>0.40478</cdr:y>
    </cdr:from>
    <cdr:to>
      <cdr:x>0.59003</cdr:x>
      <cdr:y>0.55017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3277878" y="1720195"/>
          <a:ext cx="1439751" cy="6178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square" lIns="91440" tIns="45720" rIns="91440" bIns="45720" rtlCol="0" anchor="ctr">
          <a:normAutofit/>
        </a:bodyPr>
        <a:lstStyle xmlns:a="http://schemas.openxmlformats.org/drawingml/2006/main"/>
        <a:p xmlns:a="http://schemas.openxmlformats.org/drawingml/2006/main">
          <a:pPr algn="ctr"/>
          <a:r>
            <a:rPr lang="sv-SE" sz="1600" dirty="0" smtClean="0"/>
            <a:t>34,7 </a:t>
          </a:r>
        </a:p>
        <a:p xmlns:a="http://schemas.openxmlformats.org/drawingml/2006/main">
          <a:pPr algn="ctr"/>
          <a:r>
            <a:rPr lang="sv-SE" sz="1600" dirty="0" smtClean="0"/>
            <a:t>miljoner ton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F212B9-E8EC-1042-8D70-E65DE5FFB1FD}" type="datetimeFigureOut">
              <a:rPr lang="sv-SE" smtClean="0"/>
              <a:t>2016-07-15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36EA15-DA39-A94C-B014-E5679062C59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423402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54A1ED-9107-7240-BB01-59E8F7936E1E}" type="datetimeFigureOut">
              <a:rPr lang="sv-SE" smtClean="0"/>
              <a:t>2016-07-15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203F00-27F1-6245-A891-A8E42547B2D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8008643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A9596C-00C6-47E9-B991-1B5B7B5E130B}" type="slidenum">
              <a:rPr lang="sv-SE" smtClean="0"/>
              <a:pPr/>
              <a:t>43</a:t>
            </a:fld>
            <a:endParaRPr lang="sv-SE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761" y="4345681"/>
            <a:ext cx="5025683" cy="4113869"/>
          </a:xfrm>
          <a:noFill/>
          <a:ln/>
        </p:spPr>
        <p:txBody>
          <a:bodyPr/>
          <a:lstStyle/>
          <a:p>
            <a:pPr eaLnBrk="1" hangingPunct="1"/>
            <a:r>
              <a:rPr lang="sv-SE" dirty="0" smtClean="0"/>
              <a:t>Produktion ack 2015</a:t>
            </a:r>
            <a:r>
              <a:rPr lang="sv-SE" baseline="0" dirty="0" smtClean="0"/>
              <a:t> 	     9 372/ack 2014     9 588	-2,3%</a:t>
            </a:r>
          </a:p>
          <a:p>
            <a:pPr eaLnBrk="1" hangingPunct="1"/>
            <a:r>
              <a:rPr lang="sv-SE" baseline="0" dirty="0" smtClean="0"/>
              <a:t>Export        ack 2015     	     8 585/ ack 2014    8 623	-0,4%</a:t>
            </a:r>
          </a:p>
          <a:p>
            <a:pPr eaLnBrk="1" hangingPunct="1"/>
            <a:endParaRPr lang="sv-SE" dirty="0" smtClean="0"/>
          </a:p>
          <a:p>
            <a:pPr eaLnBrk="1" hangingPunct="1"/>
            <a:endParaRPr lang="sv-SE" dirty="0" smtClean="0"/>
          </a:p>
          <a:p>
            <a:pPr eaLnBrk="1" hangingPunct="1"/>
            <a:endParaRPr lang="sv-SE" dirty="0" smtClean="0"/>
          </a:p>
          <a:p>
            <a:pPr eaLnBrk="1" hangingPunct="1"/>
            <a:endParaRPr lang="sv-SE" dirty="0" smtClean="0"/>
          </a:p>
          <a:p>
            <a:pPr eaLnBrk="1" hangingPunct="1"/>
            <a:endParaRPr lang="sv-SE" dirty="0" smtClean="0"/>
          </a:p>
          <a:p>
            <a:pPr eaLnBrk="1" hangingPunct="1"/>
            <a:endParaRPr lang="sv-SE" dirty="0" smtClean="0"/>
          </a:p>
          <a:p>
            <a:pPr eaLnBrk="1" hangingPunct="1"/>
            <a:r>
              <a:rPr lang="sv-SE" dirty="0" smtClean="0"/>
              <a:t>Produktion ack 2014</a:t>
            </a:r>
            <a:r>
              <a:rPr lang="sv-SE" baseline="0" dirty="0" smtClean="0"/>
              <a:t> 	  10 419/ack 2013     10 791  -3,5%</a:t>
            </a:r>
          </a:p>
          <a:p>
            <a:pPr eaLnBrk="1" hangingPunct="1"/>
            <a:r>
              <a:rPr lang="sv-SE" baseline="0" dirty="0" smtClean="0"/>
              <a:t>Export       ack 2014     	   9 327/ack 2013        9 664  -3,5%</a:t>
            </a:r>
            <a:endParaRPr lang="sv-SE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sv-SE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sv-SE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sv-SE" dirty="0" smtClean="0"/>
          </a:p>
          <a:p>
            <a:pPr eaLnBrk="1" hangingPunct="1"/>
            <a:endParaRPr lang="sv-SE" dirty="0" smtClean="0"/>
          </a:p>
          <a:p>
            <a:pPr eaLnBrk="1" hangingPunct="1"/>
            <a:endParaRPr lang="sv-SE" dirty="0" smtClean="0"/>
          </a:p>
          <a:p>
            <a:pPr eaLnBrk="1" hangingPunct="1"/>
            <a:endParaRPr lang="sv-SE" dirty="0" smtClean="0"/>
          </a:p>
          <a:p>
            <a:pPr eaLnBrk="1" hangingPunct="1"/>
            <a:endParaRPr lang="sv-SE" dirty="0" smtClean="0"/>
          </a:p>
          <a:p>
            <a:pPr eaLnBrk="1" hangingPunct="1"/>
            <a:endParaRPr lang="sv-SE" dirty="0" smtClean="0"/>
          </a:p>
          <a:p>
            <a:pPr eaLnBrk="1" hangingPunct="1"/>
            <a:r>
              <a:rPr lang="sv-SE" dirty="0" smtClean="0"/>
              <a:t>Produktion ack 2013</a:t>
            </a:r>
            <a:r>
              <a:rPr lang="sv-SE" baseline="0" dirty="0" smtClean="0"/>
              <a:t> 	  10 782/ack 2012     11 417    -5,5%</a:t>
            </a:r>
          </a:p>
          <a:p>
            <a:pPr eaLnBrk="1" hangingPunct="1"/>
            <a:r>
              <a:rPr lang="sv-SE" baseline="0" dirty="0" smtClean="0"/>
              <a:t>Export       ack 2013     	  9 651/ack 2012       10 199    -5,4%</a:t>
            </a:r>
            <a:endParaRPr lang="sv-SE" dirty="0" smtClean="0"/>
          </a:p>
          <a:p>
            <a:pPr eaLnBrk="1" hangingPunct="1"/>
            <a:endParaRPr lang="sv-SE" baseline="0" dirty="0" smtClean="0"/>
          </a:p>
          <a:p>
            <a:pPr eaLnBrk="1" hangingPunct="1"/>
            <a:r>
              <a:rPr lang="sv-SE" baseline="0" dirty="0" smtClean="0"/>
              <a:t>Totala leveranser ack 2013   9 914/ ack 2012     10 524     -5,8%</a:t>
            </a:r>
            <a:endParaRPr lang="sv-SE" dirty="0" smtClean="0"/>
          </a:p>
          <a:p>
            <a:pPr eaLnBrk="1" hangingPunct="1"/>
            <a:r>
              <a:rPr lang="sv-SE" baseline="0" dirty="0" smtClean="0"/>
              <a:t>%</a:t>
            </a:r>
            <a:endParaRPr lang="sv-SE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sv-SE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745988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Inlednings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082675"/>
          </a:xfrm>
        </p:spPr>
        <p:txBody>
          <a:bodyPr>
            <a:noAutofit/>
          </a:bodyPr>
          <a:lstStyle>
            <a:lvl1pPr algn="l">
              <a:defRPr sz="5000" b="1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85800" y="3225800"/>
            <a:ext cx="7772400" cy="24257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FFFFFF"/>
                </a:solidFill>
                <a:latin typeface="Century Gothic"/>
                <a:cs typeface="Century Gothic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60" y="6082350"/>
            <a:ext cx="1610588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134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31800" y="1484313"/>
            <a:ext cx="3995738" cy="4249737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 b="1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579FB8E-5E58-400D-8C85-4F3259A234CD}" type="datetime1">
              <a:rPr lang="sv-SE" smtClean="0"/>
              <a:t>2016-07-15</a:t>
            </a:fld>
            <a:endParaRPr lang="sv-SE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931A803-F81C-F446-974C-A6CEBFE125E9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Rubrik 10"/>
          <p:cNvSpPr>
            <a:spLocks noGrp="1"/>
          </p:cNvSpPr>
          <p:nvPr>
            <p:ph type="title"/>
          </p:nvPr>
        </p:nvSpPr>
        <p:spPr>
          <a:xfrm>
            <a:off x="431800" y="471305"/>
            <a:ext cx="8280400" cy="75600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4" name="Platshållare för bild 3"/>
          <p:cNvSpPr>
            <a:spLocks noGrp="1"/>
          </p:cNvSpPr>
          <p:nvPr>
            <p:ph type="pic" sz="quarter" idx="17" hasCustomPrompt="1"/>
          </p:nvPr>
        </p:nvSpPr>
        <p:spPr>
          <a:xfrm>
            <a:off x="4716462" y="1484313"/>
            <a:ext cx="3995737" cy="42497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 smtClean="0"/>
              <a:t>För att infoga bild, klicka på bildikonen.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265986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9FB8E-5E58-400D-8C85-4F3259A234CD}" type="datetime1">
              <a:rPr lang="sv-SE" smtClean="0"/>
              <a:t>2016-07-15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A803-F81C-F446-974C-A6CEBFE125E9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Rubrik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32431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anfatt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ktangel 7"/>
          <p:cNvSpPr/>
          <p:nvPr userDrawn="1"/>
        </p:nvSpPr>
        <p:spPr>
          <a:xfrm>
            <a:off x="266327" y="481612"/>
            <a:ext cx="8640000" cy="5323876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Platshållare för innehåll 2"/>
          <p:cNvSpPr>
            <a:spLocks noGrp="1"/>
          </p:cNvSpPr>
          <p:nvPr>
            <p:ph sz="half" idx="1"/>
          </p:nvPr>
        </p:nvSpPr>
        <p:spPr>
          <a:xfrm>
            <a:off x="431800" y="1484313"/>
            <a:ext cx="8280400" cy="4238819"/>
          </a:xfrm>
        </p:spPr>
        <p:txBody>
          <a:bodyPr/>
          <a:lstStyle>
            <a:lvl1pPr>
              <a:defRPr sz="2000">
                <a:solidFill>
                  <a:srgbClr val="FFFFFF"/>
                </a:solidFill>
              </a:defRPr>
            </a:lvl1pPr>
            <a:lvl2pPr>
              <a:defRPr sz="1600">
                <a:solidFill>
                  <a:srgbClr val="FFFFFF"/>
                </a:solidFill>
              </a:defRPr>
            </a:lvl2pPr>
            <a:lvl3pPr>
              <a:defRPr sz="1400" b="1">
                <a:solidFill>
                  <a:srgbClr val="FFFFFF"/>
                </a:solidFill>
              </a:defRPr>
            </a:lvl3pPr>
            <a:lvl4pPr>
              <a:defRPr sz="1200">
                <a:solidFill>
                  <a:srgbClr val="FFFFFF"/>
                </a:solidFill>
              </a:defRPr>
            </a:lvl4pPr>
            <a:lvl5pPr>
              <a:defRPr sz="10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67B96C-FFD9-41B8-9A06-547618DDB067}" type="datetime1">
              <a:rPr lang="sv-SE" smtClean="0"/>
              <a:t>2016-07-15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931A803-F81C-F446-974C-A6CEBFE125E9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Rubrik 5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Sammanfattning</a:t>
            </a:r>
            <a:endParaRPr lang="sv-SE" dirty="0"/>
          </a:p>
        </p:txBody>
      </p:sp>
      <p:pic>
        <p:nvPicPr>
          <p:cNvPr id="11" name="Bildobjekt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60" y="6082350"/>
            <a:ext cx="1610588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01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Rubrik och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iagram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3989388"/>
          </a:xfrm>
        </p:spPr>
        <p:txBody>
          <a:bodyPr/>
          <a:lstStyle/>
          <a:p>
            <a:pPr lvl="0"/>
            <a:endParaRPr lang="sv-SE" noProof="0" smtClean="0"/>
          </a:p>
        </p:txBody>
      </p:sp>
    </p:spTree>
    <p:extLst>
      <p:ext uri="{BB962C8B-B14F-4D97-AF65-F5344CB8AC3E}">
        <p14:creationId xmlns:p14="http://schemas.microsoft.com/office/powerpoint/2010/main" val="1135786859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31800" y="1484313"/>
            <a:ext cx="8280400" cy="4249737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9FB8E-5E58-400D-8C85-4F3259A234CD}" type="datetime1">
              <a:rPr lang="sv-SE" smtClean="0"/>
              <a:t>2016-07-15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A803-F81C-F446-974C-A6CEBFE125E9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Rubrik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543788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under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31800" y="2133600"/>
            <a:ext cx="8280400" cy="360045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9FB8E-5E58-400D-8C85-4F3259A234CD}" type="datetime1">
              <a:rPr lang="sv-SE" smtClean="0"/>
              <a:t>2016-07-15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A803-F81C-F446-974C-A6CEBFE125E9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Rubrik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3" hasCustomPrompt="1"/>
          </p:nvPr>
        </p:nvSpPr>
        <p:spPr>
          <a:xfrm>
            <a:off x="431800" y="1439922"/>
            <a:ext cx="8280400" cy="649287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358775" indent="0">
              <a:buNone/>
              <a:defRPr/>
            </a:lvl2pPr>
            <a:lvl3pPr marL="627062" indent="0">
              <a:buNone/>
              <a:defRPr/>
            </a:lvl3pPr>
            <a:lvl4pPr marL="806450" indent="0">
              <a:buNone/>
              <a:defRPr/>
            </a:lvl4pPr>
            <a:lvl5pPr marL="985838" indent="0">
              <a:buNone/>
              <a:defRPr/>
            </a:lvl5pPr>
          </a:lstStyle>
          <a:p>
            <a:pPr lvl="0"/>
            <a:r>
              <a:rPr lang="sv-SE" dirty="0" smtClean="0"/>
              <a:t>Underrubrik</a:t>
            </a:r>
            <a:br>
              <a:rPr lang="sv-SE" dirty="0" smtClean="0"/>
            </a:br>
            <a:r>
              <a:rPr lang="sv-SE" dirty="0" smtClean="0"/>
              <a:t>(kan vara två rader)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76520959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1344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ubrik 1"/>
          <p:cNvSpPr>
            <a:spLocks noGrp="1"/>
          </p:cNvSpPr>
          <p:nvPr>
            <p:ph type="ctrTitle" hasCustomPrompt="1"/>
          </p:nvPr>
        </p:nvSpPr>
        <p:spPr>
          <a:xfrm>
            <a:off x="440445" y="1855787"/>
            <a:ext cx="8271755" cy="1082675"/>
          </a:xfrm>
        </p:spPr>
        <p:txBody>
          <a:bodyPr>
            <a:noAutofit/>
          </a:bodyPr>
          <a:lstStyle>
            <a:lvl1pPr algn="l">
              <a:defRPr sz="4000" b="1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r>
              <a:rPr lang="sv-SE" dirty="0" smtClean="0"/>
              <a:t>Kapitelrubrik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579FB8E-5E58-400D-8C85-4F3259A234CD}" type="datetime1">
              <a:rPr lang="sv-SE" smtClean="0"/>
              <a:pPr/>
              <a:t>2016-07-15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931A803-F81C-F446-974C-A6CEBFE125E9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12" name="Bildobjekt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60" y="6082350"/>
            <a:ext cx="1610588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5170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 Sv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 userDrawn="1"/>
        </p:nvSpPr>
        <p:spPr>
          <a:xfrm>
            <a:off x="0" y="-3175"/>
            <a:ext cx="9144000" cy="324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Platshållare för innehåll 2"/>
          <p:cNvSpPr>
            <a:spLocks noGrp="1"/>
          </p:cNvSpPr>
          <p:nvPr>
            <p:ph idx="1"/>
          </p:nvPr>
        </p:nvSpPr>
        <p:spPr>
          <a:xfrm>
            <a:off x="431800" y="1484313"/>
            <a:ext cx="8280400" cy="4249737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9FB8E-5E58-400D-8C85-4F3259A234CD}" type="datetime1">
              <a:rPr lang="sv-SE" smtClean="0"/>
              <a:t>2016-07-15</a:t>
            </a:fld>
            <a:endParaRPr lang="sv-SE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A803-F81C-F446-974C-A6CEBFE125E9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Rubrik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15" name="Platshållare för text 14"/>
          <p:cNvSpPr>
            <a:spLocks noGrp="1"/>
          </p:cNvSpPr>
          <p:nvPr>
            <p:ph type="body" sz="quarter" idx="14" hasCustomPrompt="1"/>
          </p:nvPr>
        </p:nvSpPr>
        <p:spPr>
          <a:xfrm>
            <a:off x="431800" y="-3175"/>
            <a:ext cx="8280401" cy="324000"/>
          </a:xfrm>
        </p:spPr>
        <p:txBody>
          <a:bodyPr vert="horz" lIns="0" tIns="0" rIns="0" bIns="0" rtlCol="0" anchor="ctr">
            <a:normAutofit/>
          </a:bodyPr>
          <a:lstStyle>
            <a:lvl1pPr marL="0" indent="0" algn="r">
              <a:buNone/>
              <a:defRPr lang="sv-SE" sz="1000" b="0" smtClean="0">
                <a:solidFill>
                  <a:schemeClr val="bg1"/>
                </a:solidFill>
              </a:defRPr>
            </a:lvl1pPr>
            <a:lvl2pPr>
              <a:defRPr lang="sv-SE" sz="1000" b="0" smtClean="0">
                <a:solidFill>
                  <a:schemeClr val="bg1"/>
                </a:solidFill>
              </a:defRPr>
            </a:lvl2pPr>
            <a:lvl3pPr>
              <a:defRPr lang="sv-SE" sz="1000" smtClean="0">
                <a:solidFill>
                  <a:schemeClr val="bg1"/>
                </a:solidFill>
              </a:defRPr>
            </a:lvl3pPr>
            <a:lvl4pPr>
              <a:defRPr lang="sv-SE" sz="1000" smtClean="0">
                <a:solidFill>
                  <a:schemeClr val="bg1"/>
                </a:solidFill>
              </a:defRPr>
            </a:lvl4pPr>
            <a:lvl5pPr>
              <a:defRPr lang="sv-SE">
                <a:solidFill>
                  <a:schemeClr val="bg1"/>
                </a:solidFill>
              </a:defRPr>
            </a:lvl5pPr>
          </a:lstStyle>
          <a:p>
            <a:pPr marL="342900" lvl="0" indent="-342900" algn="r"/>
            <a:r>
              <a:rPr lang="sv-SE" dirty="0" smtClean="0"/>
              <a:t> Kapitelnamn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76130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 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 userDrawn="1"/>
        </p:nvSpPr>
        <p:spPr>
          <a:xfrm>
            <a:off x="0" y="-3175"/>
            <a:ext cx="91440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Platshållare för innehåll 2"/>
          <p:cNvSpPr>
            <a:spLocks noGrp="1"/>
          </p:cNvSpPr>
          <p:nvPr>
            <p:ph idx="1"/>
          </p:nvPr>
        </p:nvSpPr>
        <p:spPr>
          <a:xfrm>
            <a:off x="431800" y="1484313"/>
            <a:ext cx="8280400" cy="4249737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9FB8E-5E58-400D-8C85-4F3259A234CD}" type="datetime1">
              <a:rPr lang="sv-SE" smtClean="0"/>
              <a:t>2016-07-15</a:t>
            </a:fld>
            <a:endParaRPr lang="sv-SE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A803-F81C-F446-974C-A6CEBFE125E9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Rubrik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15" name="Platshållare för text 14"/>
          <p:cNvSpPr>
            <a:spLocks noGrp="1"/>
          </p:cNvSpPr>
          <p:nvPr>
            <p:ph type="body" sz="quarter" idx="14" hasCustomPrompt="1"/>
          </p:nvPr>
        </p:nvSpPr>
        <p:spPr>
          <a:xfrm>
            <a:off x="431800" y="-3175"/>
            <a:ext cx="8280401" cy="324000"/>
          </a:xfrm>
        </p:spPr>
        <p:txBody>
          <a:bodyPr vert="horz" lIns="0" tIns="0" rIns="0" bIns="0" rtlCol="0" anchor="ctr">
            <a:normAutofit/>
          </a:bodyPr>
          <a:lstStyle>
            <a:lvl1pPr marL="0" indent="0" algn="r">
              <a:buNone/>
              <a:defRPr lang="sv-SE" sz="1000" b="0" smtClean="0">
                <a:solidFill>
                  <a:schemeClr val="bg1"/>
                </a:solidFill>
              </a:defRPr>
            </a:lvl1pPr>
            <a:lvl2pPr>
              <a:defRPr lang="sv-SE" sz="1000" b="0" smtClean="0">
                <a:solidFill>
                  <a:schemeClr val="bg1"/>
                </a:solidFill>
              </a:defRPr>
            </a:lvl2pPr>
            <a:lvl3pPr>
              <a:defRPr lang="sv-SE" sz="1000" smtClean="0">
                <a:solidFill>
                  <a:schemeClr val="bg1"/>
                </a:solidFill>
              </a:defRPr>
            </a:lvl3pPr>
            <a:lvl4pPr>
              <a:defRPr lang="sv-SE" sz="1000" smtClean="0">
                <a:solidFill>
                  <a:schemeClr val="bg1"/>
                </a:solidFill>
              </a:defRPr>
            </a:lvl4pPr>
            <a:lvl5pPr>
              <a:defRPr lang="sv-SE">
                <a:solidFill>
                  <a:schemeClr val="bg1"/>
                </a:solidFill>
              </a:defRPr>
            </a:lvl5pPr>
          </a:lstStyle>
          <a:p>
            <a:pPr marL="342900" lvl="0" indent="-342900" algn="r"/>
            <a:r>
              <a:rPr lang="sv-SE" dirty="0" smtClean="0"/>
              <a:t> Kapitelnamn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15786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 userDrawn="1"/>
        </p:nvSpPr>
        <p:spPr>
          <a:xfrm>
            <a:off x="0" y="-3175"/>
            <a:ext cx="9144000" cy="324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Platshållare för innehåll 2"/>
          <p:cNvSpPr>
            <a:spLocks noGrp="1"/>
          </p:cNvSpPr>
          <p:nvPr>
            <p:ph idx="1"/>
          </p:nvPr>
        </p:nvSpPr>
        <p:spPr>
          <a:xfrm>
            <a:off x="431800" y="1484313"/>
            <a:ext cx="8280400" cy="4249737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9FB8E-5E58-400D-8C85-4F3259A234CD}" type="datetime1">
              <a:rPr lang="sv-SE" smtClean="0"/>
              <a:t>2016-07-15</a:t>
            </a:fld>
            <a:endParaRPr lang="sv-SE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A803-F81C-F446-974C-A6CEBFE125E9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Rubrik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15" name="Platshållare för text 14"/>
          <p:cNvSpPr>
            <a:spLocks noGrp="1"/>
          </p:cNvSpPr>
          <p:nvPr>
            <p:ph type="body" sz="quarter" idx="14" hasCustomPrompt="1"/>
          </p:nvPr>
        </p:nvSpPr>
        <p:spPr>
          <a:xfrm>
            <a:off x="431800" y="-3175"/>
            <a:ext cx="8280401" cy="324000"/>
          </a:xfrm>
        </p:spPr>
        <p:txBody>
          <a:bodyPr vert="horz" lIns="0" tIns="0" rIns="0" bIns="0" rtlCol="0" anchor="ctr">
            <a:normAutofit/>
          </a:bodyPr>
          <a:lstStyle>
            <a:lvl1pPr marL="0" indent="0" algn="r">
              <a:buNone/>
              <a:defRPr lang="sv-SE" sz="1000" b="0" smtClean="0">
                <a:solidFill>
                  <a:schemeClr val="bg1"/>
                </a:solidFill>
              </a:defRPr>
            </a:lvl1pPr>
            <a:lvl2pPr>
              <a:defRPr lang="sv-SE" sz="1000" b="0" smtClean="0">
                <a:solidFill>
                  <a:schemeClr val="bg1"/>
                </a:solidFill>
              </a:defRPr>
            </a:lvl2pPr>
            <a:lvl3pPr>
              <a:defRPr lang="sv-SE" sz="1000" smtClean="0">
                <a:solidFill>
                  <a:schemeClr val="bg1"/>
                </a:solidFill>
              </a:defRPr>
            </a:lvl3pPr>
            <a:lvl4pPr>
              <a:defRPr lang="sv-SE" sz="1000" smtClean="0">
                <a:solidFill>
                  <a:schemeClr val="bg1"/>
                </a:solidFill>
              </a:defRPr>
            </a:lvl4pPr>
            <a:lvl5pPr>
              <a:defRPr lang="sv-SE">
                <a:solidFill>
                  <a:schemeClr val="bg1"/>
                </a:solidFill>
              </a:defRPr>
            </a:lvl5pPr>
          </a:lstStyle>
          <a:p>
            <a:pPr marL="342900" lvl="0" indent="-342900" algn="r"/>
            <a:r>
              <a:rPr lang="sv-SE" dirty="0" smtClean="0"/>
              <a:t> Kapitelnamn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83019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 Blå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 userDrawn="1"/>
        </p:nvSpPr>
        <p:spPr>
          <a:xfrm>
            <a:off x="0" y="-3175"/>
            <a:ext cx="9144000" cy="324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Platshållare för innehåll 2"/>
          <p:cNvSpPr>
            <a:spLocks noGrp="1"/>
          </p:cNvSpPr>
          <p:nvPr>
            <p:ph idx="1"/>
          </p:nvPr>
        </p:nvSpPr>
        <p:spPr>
          <a:xfrm>
            <a:off x="431800" y="1484313"/>
            <a:ext cx="8280400" cy="4249737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9FB8E-5E58-400D-8C85-4F3259A234CD}" type="datetime1">
              <a:rPr lang="sv-SE" smtClean="0"/>
              <a:t>2016-07-15</a:t>
            </a:fld>
            <a:endParaRPr lang="sv-SE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A803-F81C-F446-974C-A6CEBFE125E9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Rubrik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15" name="Platshållare för text 14"/>
          <p:cNvSpPr>
            <a:spLocks noGrp="1"/>
          </p:cNvSpPr>
          <p:nvPr>
            <p:ph type="body" sz="quarter" idx="14" hasCustomPrompt="1"/>
          </p:nvPr>
        </p:nvSpPr>
        <p:spPr>
          <a:xfrm>
            <a:off x="431800" y="-3175"/>
            <a:ext cx="8280401" cy="324000"/>
          </a:xfrm>
        </p:spPr>
        <p:txBody>
          <a:bodyPr vert="horz" lIns="0" tIns="0" rIns="0" bIns="0" rtlCol="0" anchor="ctr">
            <a:normAutofit/>
          </a:bodyPr>
          <a:lstStyle>
            <a:lvl1pPr marL="0" indent="0" algn="r">
              <a:buNone/>
              <a:defRPr lang="sv-SE" sz="1000" b="0" smtClean="0">
                <a:solidFill>
                  <a:schemeClr val="bg1"/>
                </a:solidFill>
              </a:defRPr>
            </a:lvl1pPr>
            <a:lvl2pPr>
              <a:defRPr lang="sv-SE" sz="1000" b="0" smtClean="0">
                <a:solidFill>
                  <a:schemeClr val="bg1"/>
                </a:solidFill>
              </a:defRPr>
            </a:lvl2pPr>
            <a:lvl3pPr>
              <a:defRPr lang="sv-SE" sz="1000" smtClean="0">
                <a:solidFill>
                  <a:schemeClr val="bg1"/>
                </a:solidFill>
              </a:defRPr>
            </a:lvl3pPr>
            <a:lvl4pPr>
              <a:defRPr lang="sv-SE" sz="1000" smtClean="0">
                <a:solidFill>
                  <a:schemeClr val="bg1"/>
                </a:solidFill>
              </a:defRPr>
            </a:lvl4pPr>
            <a:lvl5pPr>
              <a:defRPr lang="sv-SE">
                <a:solidFill>
                  <a:schemeClr val="bg1"/>
                </a:solidFill>
              </a:defRPr>
            </a:lvl5pPr>
          </a:lstStyle>
          <a:p>
            <a:pPr marL="342900" lvl="0" indent="-342900" algn="r"/>
            <a:r>
              <a:rPr lang="sv-SE" dirty="0" smtClean="0"/>
              <a:t> Kapitelnamn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66661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31800" y="1484313"/>
            <a:ext cx="3995738" cy="4249737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 b="1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8" name="Platshållare för innehåll 2"/>
          <p:cNvSpPr>
            <a:spLocks noGrp="1"/>
          </p:cNvSpPr>
          <p:nvPr>
            <p:ph sz="half" idx="13"/>
          </p:nvPr>
        </p:nvSpPr>
        <p:spPr>
          <a:xfrm>
            <a:off x="4716462" y="1484313"/>
            <a:ext cx="3995737" cy="4249737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 b="1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579FB8E-5E58-400D-8C85-4F3259A234CD}" type="datetime1">
              <a:rPr lang="sv-SE" smtClean="0"/>
              <a:t>2016-07-15</a:t>
            </a:fld>
            <a:endParaRPr lang="sv-SE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931A803-F81C-F446-974C-A6CEBFE125E9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Rubrik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226337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31800" y="471305"/>
            <a:ext cx="8280400" cy="75600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31800" y="1484313"/>
            <a:ext cx="8280400" cy="424973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12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894120" y="6145751"/>
            <a:ext cx="4458587" cy="365125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900" b="1">
                <a:solidFill>
                  <a:srgbClr val="000000"/>
                </a:solidFill>
                <a:latin typeface="Century Gothic"/>
                <a:cs typeface="Century Gothic"/>
              </a:defRPr>
            </a:lvl1pPr>
          </a:lstStyle>
          <a:p>
            <a:endParaRPr lang="sv-SE" dirty="0"/>
          </a:p>
        </p:txBody>
      </p:sp>
      <p:sp>
        <p:nvSpPr>
          <p:cNvPr id="13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7373207" y="6145751"/>
            <a:ext cx="472224" cy="365125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900" b="1">
                <a:latin typeface="Century Gothic"/>
                <a:cs typeface="Century Gothic"/>
              </a:defRPr>
            </a:lvl1pPr>
          </a:lstStyle>
          <a:p>
            <a:fld id="{0931A803-F81C-F446-974C-A6CEBFE125E9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4" name="Platshållare för datum 2"/>
          <p:cNvSpPr>
            <a:spLocks noGrp="1"/>
          </p:cNvSpPr>
          <p:nvPr>
            <p:ph type="dt" sz="half" idx="2"/>
          </p:nvPr>
        </p:nvSpPr>
        <p:spPr>
          <a:xfrm>
            <a:off x="7864860" y="6145751"/>
            <a:ext cx="847340" cy="365125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900" b="1">
                <a:latin typeface="Century Gothic"/>
                <a:cs typeface="Century Gothic"/>
              </a:defRPr>
            </a:lvl1pPr>
          </a:lstStyle>
          <a:p>
            <a:fld id="{8579FB8E-5E58-400D-8C85-4F3259A234CD}" type="datetime1">
              <a:rPr lang="sv-SE" smtClean="0"/>
              <a:t>2016-07-15</a:t>
            </a:fld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60" y="6082350"/>
            <a:ext cx="1610588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122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  <p:sldLayoutId id="2147483651" r:id="rId4"/>
    <p:sldLayoutId id="2147483654" r:id="rId5"/>
    <p:sldLayoutId id="2147483659" r:id="rId6"/>
    <p:sldLayoutId id="2147483660" r:id="rId7"/>
    <p:sldLayoutId id="2147483661" r:id="rId8"/>
    <p:sldLayoutId id="2147483652" r:id="rId9"/>
    <p:sldLayoutId id="2147483658" r:id="rId10"/>
    <p:sldLayoutId id="2147483656" r:id="rId11"/>
    <p:sldLayoutId id="2147483655" r:id="rId12"/>
    <p:sldLayoutId id="2147483662" r:id="rId1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457200" rtl="0" eaLnBrk="1" latinLnBrk="0" hangingPunct="1">
        <a:lnSpc>
          <a:spcPct val="80000"/>
        </a:lnSpc>
        <a:spcBef>
          <a:spcPct val="0"/>
        </a:spcBef>
        <a:buNone/>
        <a:defRPr sz="3200" b="1" kern="1200">
          <a:solidFill>
            <a:schemeClr val="tx1"/>
          </a:solidFill>
          <a:latin typeface="Century Gothic"/>
          <a:ea typeface="+mj-ea"/>
          <a:cs typeface="Century Gothic"/>
        </a:defRPr>
      </a:lvl1pPr>
    </p:titleStyle>
    <p:bodyStyle>
      <a:lvl1pPr marL="342900" indent="-342900" algn="l" defTabSz="457200" rtl="0" eaLnBrk="1" latinLnBrk="0" hangingPunct="1">
        <a:spcBef>
          <a:spcPts val="600"/>
        </a:spcBef>
        <a:spcAft>
          <a:spcPts val="600"/>
        </a:spcAft>
        <a:buFont typeface="Arial"/>
        <a:buChar char="•"/>
        <a:defRPr sz="2000" b="1" kern="1200">
          <a:solidFill>
            <a:schemeClr val="tx1"/>
          </a:solidFill>
          <a:latin typeface="Century Gothic"/>
          <a:ea typeface="+mn-ea"/>
          <a:cs typeface="Century Gothic"/>
        </a:defRPr>
      </a:lvl1pPr>
      <a:lvl2pPr marL="627063" indent="-268288" algn="l" defTabSz="457200" rtl="0" eaLnBrk="1" latinLnBrk="0" hangingPunct="1">
        <a:spcBef>
          <a:spcPts val="600"/>
        </a:spcBef>
        <a:spcAft>
          <a:spcPts val="600"/>
        </a:spcAft>
        <a:buFont typeface="Arial"/>
        <a:buChar char="–"/>
        <a:defRPr sz="1600" b="1" kern="1200">
          <a:solidFill>
            <a:schemeClr val="tx1"/>
          </a:solidFill>
          <a:latin typeface="Century Gothic"/>
          <a:ea typeface="+mn-ea"/>
          <a:cs typeface="Century Gothic"/>
        </a:defRPr>
      </a:lvl2pPr>
      <a:lvl3pPr marL="806450" indent="-179388" algn="l" defTabSz="457200" rtl="0" eaLnBrk="1" latinLnBrk="0" hangingPunct="1">
        <a:spcBef>
          <a:spcPts val="600"/>
        </a:spcBef>
        <a:spcAft>
          <a:spcPts val="600"/>
        </a:spcAft>
        <a:buFont typeface="Arial"/>
        <a:buChar char="•"/>
        <a:defRPr sz="1400" b="0" kern="1200">
          <a:solidFill>
            <a:schemeClr val="tx1"/>
          </a:solidFill>
          <a:latin typeface="Century Gothic"/>
          <a:ea typeface="+mn-ea"/>
          <a:cs typeface="Century Gothic"/>
        </a:defRPr>
      </a:lvl3pPr>
      <a:lvl4pPr marL="985838" indent="-179388" algn="l" defTabSz="457200" rtl="0" eaLnBrk="1" latinLnBrk="0" hangingPunct="1">
        <a:spcBef>
          <a:spcPts val="600"/>
        </a:spcBef>
        <a:spcAft>
          <a:spcPts val="600"/>
        </a:spcAft>
        <a:buFont typeface="Arial"/>
        <a:buChar char="–"/>
        <a:defRPr sz="1200" b="0" kern="1200">
          <a:solidFill>
            <a:schemeClr val="tx1"/>
          </a:solidFill>
          <a:latin typeface="Century Gothic"/>
          <a:ea typeface="+mn-ea"/>
          <a:cs typeface="Century Gothic"/>
        </a:defRPr>
      </a:lvl4pPr>
      <a:lvl5pPr marL="1163638" indent="-177800" algn="l" defTabSz="457200" rtl="0" eaLnBrk="1" latinLnBrk="0" hangingPunct="1">
        <a:spcBef>
          <a:spcPts val="600"/>
        </a:spcBef>
        <a:spcAft>
          <a:spcPts val="600"/>
        </a:spcAft>
        <a:buFont typeface="Arial"/>
        <a:buChar char="»"/>
        <a:defRPr sz="1000" b="0" kern="1200">
          <a:solidFill>
            <a:schemeClr val="tx1"/>
          </a:solidFill>
          <a:latin typeface="Century Gothic"/>
          <a:ea typeface="+mn-ea"/>
          <a:cs typeface="Century Gothi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  <p15:guide id="3" orient="horz" pos="3816" userDrawn="1">
          <p15:clr>
            <a:srgbClr val="F26B43"/>
          </p15:clr>
        </p15:guide>
        <p15:guide id="4" pos="272" userDrawn="1">
          <p15:clr>
            <a:srgbClr val="F26B43"/>
          </p15:clr>
        </p15:guide>
        <p15:guide id="5" pos="5488" userDrawn="1">
          <p15:clr>
            <a:srgbClr val="F26B43"/>
          </p15:clr>
        </p15:guide>
        <p15:guide id="6" orient="horz" pos="3612" userDrawn="1">
          <p15:clr>
            <a:srgbClr val="F26B43"/>
          </p15:clr>
        </p15:guide>
        <p15:guide id="7" orient="horz" pos="709" userDrawn="1">
          <p15:clr>
            <a:srgbClr val="F26B43"/>
          </p15:clr>
        </p15:guide>
        <p15:guide id="8" orient="horz" pos="935" userDrawn="1">
          <p15:clr>
            <a:srgbClr val="F26B43"/>
          </p15:clr>
        </p15:guide>
        <p15:guide id="9" orient="horz" pos="4088" userDrawn="1">
          <p15:clr>
            <a:srgbClr val="F26B43"/>
          </p15:clr>
        </p15:guide>
        <p15:guide id="10" pos="2971" userDrawn="1">
          <p15:clr>
            <a:srgbClr val="F26B43"/>
          </p15:clr>
        </p15:guide>
        <p15:guide id="11" pos="278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5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6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17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18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19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20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e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.emf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Kvartalsrapport, mars 2016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1878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431800" y="430115"/>
            <a:ext cx="8280400" cy="756000"/>
          </a:xfrm>
        </p:spPr>
        <p:txBody>
          <a:bodyPr>
            <a:normAutofit/>
          </a:bodyPr>
          <a:lstStyle/>
          <a:p>
            <a:r>
              <a:rPr lang="sv-SE" sz="2400" dirty="0"/>
              <a:t>Kina: Fortsatt svag utrikeshandel</a:t>
            </a:r>
          </a:p>
        </p:txBody>
      </p:sp>
      <p:graphicFrame>
        <p:nvGraphicFramePr>
          <p:cNvPr id="5" name="Platshållare för innehåll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57377"/>
              </p:ext>
            </p:extLst>
          </p:nvPr>
        </p:nvGraphicFramePr>
        <p:xfrm>
          <a:off x="1743951" y="1484313"/>
          <a:ext cx="5656098" cy="424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4" name="Macrobond document" r:id="rId3" imgW="7616592" imgH="5723194" progId="Mbnd.mbnd">
                  <p:embed/>
                </p:oleObj>
              </mc:Choice>
              <mc:Fallback>
                <p:oleObj name="Macrobond document" r:id="rId3" imgW="7616592" imgH="5723194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43951" y="1484313"/>
                        <a:ext cx="5656098" cy="4249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914873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431800" y="421877"/>
            <a:ext cx="8280400" cy="756000"/>
          </a:xfrm>
        </p:spPr>
        <p:txBody>
          <a:bodyPr>
            <a:normAutofit/>
          </a:bodyPr>
          <a:lstStyle/>
          <a:p>
            <a:r>
              <a:rPr lang="sv-SE" sz="2400" dirty="0"/>
              <a:t>USA: Konsumtion och inkomster i slängdans</a:t>
            </a:r>
          </a:p>
        </p:txBody>
      </p:sp>
      <p:graphicFrame>
        <p:nvGraphicFramePr>
          <p:cNvPr id="5" name="Platshållare för innehåll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0753839"/>
              </p:ext>
            </p:extLst>
          </p:nvPr>
        </p:nvGraphicFramePr>
        <p:xfrm>
          <a:off x="1743951" y="1484313"/>
          <a:ext cx="5656098" cy="424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8" name="Macrobond document" r:id="rId3" imgW="7616592" imgH="5723194" progId="Mbnd.mbnd">
                  <p:embed/>
                </p:oleObj>
              </mc:Choice>
              <mc:Fallback>
                <p:oleObj name="Macrobond document" r:id="rId3" imgW="7616592" imgH="5723194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43951" y="1484313"/>
                        <a:ext cx="5656098" cy="4249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409564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431800" y="413639"/>
            <a:ext cx="8280400" cy="756000"/>
          </a:xfrm>
        </p:spPr>
        <p:txBody>
          <a:bodyPr>
            <a:normAutofit/>
          </a:bodyPr>
          <a:lstStyle/>
          <a:p>
            <a:r>
              <a:rPr lang="sv-SE" sz="2400" dirty="0"/>
              <a:t>USA: En ekonomi i otakt</a:t>
            </a:r>
          </a:p>
        </p:txBody>
      </p:sp>
      <p:graphicFrame>
        <p:nvGraphicFramePr>
          <p:cNvPr id="5" name="Platshållare för innehåll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1842011"/>
              </p:ext>
            </p:extLst>
          </p:nvPr>
        </p:nvGraphicFramePr>
        <p:xfrm>
          <a:off x="1743951" y="1484313"/>
          <a:ext cx="5656098" cy="424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2" name="Macrobond document" r:id="rId3" imgW="7616592" imgH="5723194" progId="Mbnd.mbnd">
                  <p:embed/>
                </p:oleObj>
              </mc:Choice>
              <mc:Fallback>
                <p:oleObj name="Macrobond document" r:id="rId3" imgW="7616592" imgH="5723194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43951" y="1484313"/>
                        <a:ext cx="5656098" cy="4249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84095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431800" y="405401"/>
            <a:ext cx="8280400" cy="756000"/>
          </a:xfrm>
        </p:spPr>
        <p:txBody>
          <a:bodyPr>
            <a:normAutofit/>
          </a:bodyPr>
          <a:lstStyle/>
          <a:p>
            <a:r>
              <a:rPr lang="sv-SE" sz="2400" dirty="0"/>
              <a:t>Eurozonen: Näsan över vattenytan</a:t>
            </a:r>
          </a:p>
        </p:txBody>
      </p:sp>
      <p:graphicFrame>
        <p:nvGraphicFramePr>
          <p:cNvPr id="6" name="Platshållare för innehåll 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3792320"/>
              </p:ext>
            </p:extLst>
          </p:nvPr>
        </p:nvGraphicFramePr>
        <p:xfrm>
          <a:off x="1743951" y="1484313"/>
          <a:ext cx="5656098" cy="424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6" name="Macrobond document" r:id="rId3" imgW="7616592" imgH="5723194" progId="Mbnd.mbnd">
                  <p:embed/>
                </p:oleObj>
              </mc:Choice>
              <mc:Fallback>
                <p:oleObj name="Macrobond document" r:id="rId3" imgW="7616592" imgH="5723194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43951" y="1484313"/>
                        <a:ext cx="5656098" cy="4249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928314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431800" y="421877"/>
            <a:ext cx="8280400" cy="756000"/>
          </a:xfrm>
        </p:spPr>
        <p:txBody>
          <a:bodyPr>
            <a:normAutofit/>
          </a:bodyPr>
          <a:lstStyle/>
          <a:p>
            <a:r>
              <a:rPr lang="sv-SE" sz="2400" dirty="0"/>
              <a:t>Eurozonen: Tudelat även här</a:t>
            </a:r>
          </a:p>
        </p:txBody>
      </p:sp>
      <p:graphicFrame>
        <p:nvGraphicFramePr>
          <p:cNvPr id="5" name="Platshållare för innehåll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9617615"/>
              </p:ext>
            </p:extLst>
          </p:nvPr>
        </p:nvGraphicFramePr>
        <p:xfrm>
          <a:off x="1743951" y="1484313"/>
          <a:ext cx="5656098" cy="424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1" name="Macrobond document" r:id="rId3" imgW="7616592" imgH="5723194" progId="Mbnd.mbnd">
                  <p:embed/>
                </p:oleObj>
              </mc:Choice>
              <mc:Fallback>
                <p:oleObj name="Macrobond document" r:id="rId3" imgW="7616592" imgH="5723194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43951" y="1484313"/>
                        <a:ext cx="5656098" cy="4249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573323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431800" y="421877"/>
            <a:ext cx="8280400" cy="756000"/>
          </a:xfrm>
        </p:spPr>
        <p:txBody>
          <a:bodyPr>
            <a:normAutofit/>
          </a:bodyPr>
          <a:lstStyle/>
          <a:p>
            <a:r>
              <a:rPr lang="sv-SE" sz="2400" dirty="0"/>
              <a:t>Storbritannien: Sprickor i fasaden</a:t>
            </a:r>
          </a:p>
        </p:txBody>
      </p:sp>
      <p:graphicFrame>
        <p:nvGraphicFramePr>
          <p:cNvPr id="5" name="Platshållare för innehåll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4023374"/>
              </p:ext>
            </p:extLst>
          </p:nvPr>
        </p:nvGraphicFramePr>
        <p:xfrm>
          <a:off x="1743951" y="1484313"/>
          <a:ext cx="5656098" cy="424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1" name="Macrobond document" r:id="rId3" imgW="7616592" imgH="5723554" progId="Mbnd.mbnd">
                  <p:embed/>
                </p:oleObj>
              </mc:Choice>
              <mc:Fallback>
                <p:oleObj name="Macrobond document" r:id="rId3" imgW="7616592" imgH="5723554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43951" y="1484313"/>
                        <a:ext cx="5656098" cy="4249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081006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431800" y="405401"/>
            <a:ext cx="8280400" cy="756000"/>
          </a:xfrm>
        </p:spPr>
        <p:txBody>
          <a:bodyPr>
            <a:normAutofit/>
          </a:bodyPr>
          <a:lstStyle/>
          <a:p>
            <a:r>
              <a:rPr lang="sv-SE" sz="2400" dirty="0"/>
              <a:t>Storbritannien: Fortsatt inbromsning i början av 2016</a:t>
            </a:r>
          </a:p>
        </p:txBody>
      </p:sp>
      <p:graphicFrame>
        <p:nvGraphicFramePr>
          <p:cNvPr id="5" name="Platshållare för innehåll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8459484"/>
              </p:ext>
            </p:extLst>
          </p:nvPr>
        </p:nvGraphicFramePr>
        <p:xfrm>
          <a:off x="1743951" y="1484313"/>
          <a:ext cx="5656098" cy="424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5" name="Macrobond document" r:id="rId3" imgW="7616592" imgH="5723194" progId="Mbnd.mbnd">
                  <p:embed/>
                </p:oleObj>
              </mc:Choice>
              <mc:Fallback>
                <p:oleObj name="Macrobond document" r:id="rId3" imgW="7616592" imgH="5723194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43951" y="1484313"/>
                        <a:ext cx="5656098" cy="4249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426722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431800" y="405401"/>
            <a:ext cx="8280400" cy="756000"/>
          </a:xfrm>
        </p:spPr>
        <p:txBody>
          <a:bodyPr>
            <a:normAutofit/>
          </a:bodyPr>
          <a:lstStyle/>
          <a:p>
            <a:r>
              <a:rPr lang="sv-SE" sz="2400" dirty="0"/>
              <a:t>Sverige: Kraftigare konjunktursvängningar än i omvärlden</a:t>
            </a:r>
          </a:p>
        </p:txBody>
      </p:sp>
      <p:graphicFrame>
        <p:nvGraphicFramePr>
          <p:cNvPr id="5" name="Platshållare för innehåll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1214893"/>
              </p:ext>
            </p:extLst>
          </p:nvPr>
        </p:nvGraphicFramePr>
        <p:xfrm>
          <a:off x="1743951" y="1484313"/>
          <a:ext cx="5656098" cy="424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8" name="Macrobond document" r:id="rId3" imgW="7616592" imgH="5723194" progId="Mbnd.mbnd">
                  <p:embed/>
                </p:oleObj>
              </mc:Choice>
              <mc:Fallback>
                <p:oleObj name="Macrobond document" r:id="rId3" imgW="7616592" imgH="5723194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43951" y="1484313"/>
                        <a:ext cx="5656098" cy="4249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284702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/>
          <p:cNvSpPr>
            <a:spLocks noGrp="1"/>
          </p:cNvSpPr>
          <p:nvPr>
            <p:ph type="title"/>
          </p:nvPr>
        </p:nvSpPr>
        <p:spPr>
          <a:xfrm>
            <a:off x="431800" y="421877"/>
            <a:ext cx="8280400" cy="756000"/>
          </a:xfrm>
        </p:spPr>
        <p:txBody>
          <a:bodyPr>
            <a:normAutofit/>
          </a:bodyPr>
          <a:lstStyle/>
          <a:p>
            <a:r>
              <a:rPr lang="sv-SE" sz="2400" dirty="0"/>
              <a:t>KI-barometer signalerar svensk normalisering</a:t>
            </a:r>
          </a:p>
        </p:txBody>
      </p:sp>
      <p:graphicFrame>
        <p:nvGraphicFramePr>
          <p:cNvPr id="10" name="Platshållare för innehåll 9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7686035"/>
              </p:ext>
            </p:extLst>
          </p:nvPr>
        </p:nvGraphicFramePr>
        <p:xfrm>
          <a:off x="1743951" y="1484313"/>
          <a:ext cx="5656098" cy="424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7" name="Macrobond document" r:id="rId3" imgW="7616592" imgH="5723194" progId="Mbnd.mbnd">
                  <p:embed/>
                </p:oleObj>
              </mc:Choice>
              <mc:Fallback>
                <p:oleObj name="Macrobond document" r:id="rId3" imgW="7616592" imgH="5723194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43951" y="1484313"/>
                        <a:ext cx="5656098" cy="4249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116265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431800" y="413639"/>
            <a:ext cx="8280400" cy="756000"/>
          </a:xfrm>
        </p:spPr>
        <p:txBody>
          <a:bodyPr>
            <a:noAutofit/>
          </a:bodyPr>
          <a:lstStyle/>
          <a:p>
            <a:r>
              <a:rPr lang="sv-SE" sz="2400" dirty="0"/>
              <a:t>Sverige: Tecken på viss avmattning i början av </a:t>
            </a:r>
            <a:r>
              <a:rPr lang="sv-SE" sz="2400" dirty="0" smtClean="0"/>
              <a:t>2016</a:t>
            </a:r>
            <a:endParaRPr lang="sv-SE" sz="2400" dirty="0"/>
          </a:p>
        </p:txBody>
      </p:sp>
      <p:graphicFrame>
        <p:nvGraphicFramePr>
          <p:cNvPr id="5" name="Platshållare för innehåll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3401052"/>
              </p:ext>
            </p:extLst>
          </p:nvPr>
        </p:nvGraphicFramePr>
        <p:xfrm>
          <a:off x="1743951" y="1484313"/>
          <a:ext cx="5656098" cy="424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4" name="Macrobond document" r:id="rId3" imgW="7616592" imgH="5723194" progId="Mbnd.mbnd">
                  <p:embed/>
                </p:oleObj>
              </mc:Choice>
              <mc:Fallback>
                <p:oleObj name="Macrobond document" r:id="rId3" imgW="7616592" imgH="5723194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43951" y="1484313"/>
                        <a:ext cx="5656098" cy="4249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43090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3069772" y="2467429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graphicFrame>
        <p:nvGraphicFramePr>
          <p:cNvPr id="16" name="Platshållare för innehåll 1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6612056"/>
              </p:ext>
            </p:extLst>
          </p:nvPr>
        </p:nvGraphicFramePr>
        <p:xfrm>
          <a:off x="1743951" y="1484313"/>
          <a:ext cx="5656098" cy="424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4" name="Macrobond document" r:id="rId3" imgW="7616592" imgH="5723194" progId="Mbnd.mbnd">
                  <p:embed/>
                </p:oleObj>
              </mc:Choice>
              <mc:Fallback>
                <p:oleObj name="Macrobond document" r:id="rId3" imgW="7616592" imgH="5723194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43951" y="1484313"/>
                        <a:ext cx="5656098" cy="4249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353099" y="761923"/>
            <a:ext cx="502733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sv-SE" sz="240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Stor volatilitet på världens börser</a:t>
            </a:r>
            <a:endParaRPr kumimoji="0" lang="sv-SE" altLang="sv-SE" sz="4800" u="none" strike="noStrike" cap="none" normalizeH="0" baseline="0" dirty="0" smtClean="0">
              <a:ln>
                <a:noFill/>
              </a:ln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0991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431800" y="454829"/>
            <a:ext cx="8280400" cy="756000"/>
          </a:xfrm>
        </p:spPr>
        <p:txBody>
          <a:bodyPr>
            <a:normAutofit fontScale="90000"/>
          </a:bodyPr>
          <a:lstStyle/>
          <a:p>
            <a:r>
              <a:rPr lang="sv-SE" dirty="0" smtClean="0"/>
              <a:t>Förtroendeindikatorn massaindustrin, </a:t>
            </a:r>
            <a:br>
              <a:rPr lang="sv-SE" dirty="0" smtClean="0"/>
            </a:br>
            <a:r>
              <a:rPr lang="sv-SE" dirty="0" smtClean="0"/>
              <a:t>januari 2008 – mars 2016</a:t>
            </a:r>
            <a:endParaRPr lang="sv-SE" dirty="0"/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1492739"/>
              </p:ext>
            </p:extLst>
          </p:nvPr>
        </p:nvGraphicFramePr>
        <p:xfrm>
          <a:off x="538892" y="1484313"/>
          <a:ext cx="7578810" cy="41915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ruta 4"/>
          <p:cNvSpPr txBox="1"/>
          <p:nvPr/>
        </p:nvSpPr>
        <p:spPr>
          <a:xfrm>
            <a:off x="7076303" y="6219568"/>
            <a:ext cx="2273642" cy="33603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sv-SE" sz="1000" dirty="0" smtClean="0"/>
              <a:t>Källa: Konjunkturinstitutet</a:t>
            </a:r>
          </a:p>
        </p:txBody>
      </p:sp>
    </p:spTree>
    <p:extLst>
      <p:ext uri="{BB962C8B-B14F-4D97-AF65-F5344CB8AC3E}">
        <p14:creationId xmlns:p14="http://schemas.microsoft.com/office/powerpoint/2010/main" val="19709452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Medelexportpriser, barrträvaror</a:t>
            </a:r>
            <a:endParaRPr lang="sv-SE" dirty="0"/>
          </a:p>
        </p:txBody>
      </p:sp>
      <p:pic>
        <p:nvPicPr>
          <p:cNvPr id="4" name="Platshållare för innehåll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5775" y="1484313"/>
            <a:ext cx="6972449" cy="4249737"/>
          </a:xfrm>
          <a:prstGeom prst="rect">
            <a:avLst/>
          </a:prstGeom>
        </p:spPr>
      </p:pic>
      <p:sp>
        <p:nvSpPr>
          <p:cNvPr id="5" name="Rektangel 4"/>
          <p:cNvSpPr/>
          <p:nvPr/>
        </p:nvSpPr>
        <p:spPr>
          <a:xfrm>
            <a:off x="1085775" y="5600936"/>
            <a:ext cx="1212640" cy="2662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200"/>
              </a:lnSpc>
              <a:spcAft>
                <a:spcPts val="0"/>
              </a:spcAft>
            </a:pPr>
            <a:r>
              <a:rPr lang="sv-SE" dirty="0">
                <a:latin typeface="Swift Com Light" panose="0200050307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Källa: SCB</a:t>
            </a:r>
            <a:endParaRPr lang="sv-SE" dirty="0">
              <a:effectLst/>
              <a:latin typeface="Swift Com Light" panose="02000503070000020004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72554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Svenskt valutaindex för trävaror. 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sz="2700" dirty="0" err="1" smtClean="0"/>
              <a:t>Uppdat</a:t>
            </a:r>
            <a:r>
              <a:rPr lang="sv-SE" sz="2700" dirty="0"/>
              <a:t>. 22 </a:t>
            </a:r>
            <a:r>
              <a:rPr lang="sv-SE" sz="2700" dirty="0" smtClean="0"/>
              <a:t>mars. Ju </a:t>
            </a:r>
            <a:r>
              <a:rPr lang="sv-SE" sz="2700" dirty="0"/>
              <a:t>högre indextal desto svagare SEK. </a:t>
            </a:r>
          </a:p>
        </p:txBody>
      </p:sp>
      <p:pic>
        <p:nvPicPr>
          <p:cNvPr id="4" name="Platshållare för innehåll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3179" y="1484313"/>
            <a:ext cx="6497642" cy="4249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4289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Sågverk och träimpregneringsindustri: Konfidensindikator </a:t>
            </a:r>
            <a:r>
              <a:rPr lang="sv-SE" dirty="0" smtClean="0"/>
              <a:t>januari </a:t>
            </a:r>
            <a:r>
              <a:rPr lang="sv-SE" dirty="0"/>
              <a:t>2006 – mars 2016</a:t>
            </a:r>
          </a:p>
        </p:txBody>
      </p:sp>
      <p:pic>
        <p:nvPicPr>
          <p:cNvPr id="4" name="Platshållare för innehåll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9377" y="1484313"/>
            <a:ext cx="6965246" cy="4249737"/>
          </a:xfrm>
          <a:prstGeom prst="rect">
            <a:avLst/>
          </a:prstGeom>
        </p:spPr>
      </p:pic>
      <p:sp>
        <p:nvSpPr>
          <p:cNvPr id="5" name="Rektangel 4"/>
          <p:cNvSpPr/>
          <p:nvPr/>
        </p:nvSpPr>
        <p:spPr>
          <a:xfrm>
            <a:off x="1089377" y="5448243"/>
            <a:ext cx="2949590" cy="2662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200"/>
              </a:lnSpc>
              <a:spcAft>
                <a:spcPts val="0"/>
              </a:spcAft>
            </a:pPr>
            <a:r>
              <a:rPr lang="sv-SE" dirty="0">
                <a:latin typeface="Swift Com Light" panose="0200050307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Källa: Konjunkturinstitutet</a:t>
            </a:r>
            <a:endParaRPr lang="sv-SE" dirty="0">
              <a:effectLst/>
              <a:latin typeface="Swift Com Light" panose="02000503070000020004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9088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Produktion av barrträvaror i Sverige till och med februari 2016. Rullande 12 månader</a:t>
            </a:r>
            <a:r>
              <a:rPr lang="sv-SE" dirty="0" smtClean="0"/>
              <a:t>.</a:t>
            </a:r>
            <a:endParaRPr lang="sv-SE" dirty="0"/>
          </a:p>
        </p:txBody>
      </p:sp>
      <p:pic>
        <p:nvPicPr>
          <p:cNvPr id="4" name="Platshållare för innehåll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5775" y="1484313"/>
            <a:ext cx="6972449" cy="4249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6997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Export av sågade trävaror från svenska sågverk </a:t>
            </a:r>
          </a:p>
        </p:txBody>
      </p:sp>
      <p:pic>
        <p:nvPicPr>
          <p:cNvPr id="4" name="Platshållare för innehåll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3179" y="1484313"/>
            <a:ext cx="6497642" cy="4249737"/>
          </a:xfrm>
          <a:prstGeom prst="rect">
            <a:avLst/>
          </a:prstGeom>
        </p:spPr>
      </p:pic>
      <p:sp>
        <p:nvSpPr>
          <p:cNvPr id="5" name="Rektangel 4"/>
          <p:cNvSpPr/>
          <p:nvPr/>
        </p:nvSpPr>
        <p:spPr>
          <a:xfrm>
            <a:off x="1323179" y="5857944"/>
            <a:ext cx="3190745" cy="2662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ts val="1200"/>
              </a:lnSpc>
              <a:spcAft>
                <a:spcPts val="0"/>
              </a:spcAft>
            </a:pPr>
            <a:r>
              <a:rPr lang="sv-SE" dirty="0">
                <a:latin typeface="Swift Com Light" panose="0200050307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Källa: SCB, Skogsindustrierna</a:t>
            </a:r>
            <a:endParaRPr lang="sv-SE" dirty="0">
              <a:effectLst/>
              <a:latin typeface="Swift Com Light" panose="020005030700000200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6135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Leveranser av barrträvaror till svenska </a:t>
            </a:r>
            <a:r>
              <a:rPr lang="sv-SE" dirty="0" smtClean="0"/>
              <a:t>marknaden</a:t>
            </a:r>
            <a:endParaRPr lang="sv-SE" dirty="0"/>
          </a:p>
        </p:txBody>
      </p:sp>
      <p:pic>
        <p:nvPicPr>
          <p:cNvPr id="4" name="Platshållare för innehåll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5775" y="1484313"/>
            <a:ext cx="6972449" cy="4249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4966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Svenska sågverks leveranser 2015 av granträvaror, fördelning per </a:t>
            </a:r>
            <a:r>
              <a:rPr lang="sv-SE" dirty="0" smtClean="0"/>
              <a:t>marknad</a:t>
            </a:r>
            <a:endParaRPr lang="sv-SE" dirty="0"/>
          </a:p>
        </p:txBody>
      </p:sp>
      <p:pic>
        <p:nvPicPr>
          <p:cNvPr id="4" name="Platshållare för innehåll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9854" y="1484313"/>
            <a:ext cx="6504292" cy="4249737"/>
          </a:xfrm>
          <a:prstGeom prst="rect">
            <a:avLst/>
          </a:prstGeom>
        </p:spPr>
      </p:pic>
      <p:sp>
        <p:nvSpPr>
          <p:cNvPr id="5" name="Rektangel 4"/>
          <p:cNvSpPr/>
          <p:nvPr/>
        </p:nvSpPr>
        <p:spPr>
          <a:xfrm>
            <a:off x="1319854" y="5754678"/>
            <a:ext cx="2184957" cy="2467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200"/>
              </a:lnSpc>
              <a:spcAft>
                <a:spcPts val="0"/>
              </a:spcAft>
            </a:pPr>
            <a:r>
              <a:rPr lang="sv-SE" sz="1200" dirty="0">
                <a:latin typeface="Swift Com Light" panose="0200050307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Källa: SCB, Skogsindustrierna</a:t>
            </a:r>
            <a:endParaRPr lang="sv-SE" sz="1200" dirty="0">
              <a:effectLst/>
              <a:latin typeface="Swift Com Light" panose="02000503070000020004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4337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Svenska sågverks leveranser 2015 av furuträvaror, fördelning per </a:t>
            </a:r>
            <a:r>
              <a:rPr lang="sv-SE" dirty="0" smtClean="0"/>
              <a:t>marknad</a:t>
            </a:r>
            <a:endParaRPr lang="sv-SE" dirty="0"/>
          </a:p>
        </p:txBody>
      </p:sp>
      <p:pic>
        <p:nvPicPr>
          <p:cNvPr id="4" name="Platshållare för innehåll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9854" y="1484313"/>
            <a:ext cx="6504292" cy="4249737"/>
          </a:xfrm>
          <a:prstGeom prst="rect">
            <a:avLst/>
          </a:prstGeom>
        </p:spPr>
      </p:pic>
      <p:sp>
        <p:nvSpPr>
          <p:cNvPr id="5" name="Rektangel 4"/>
          <p:cNvSpPr/>
          <p:nvPr/>
        </p:nvSpPr>
        <p:spPr>
          <a:xfrm>
            <a:off x="1319854" y="5754678"/>
            <a:ext cx="2184957" cy="2467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200"/>
              </a:lnSpc>
              <a:spcAft>
                <a:spcPts val="0"/>
              </a:spcAft>
            </a:pPr>
            <a:r>
              <a:rPr lang="sv-SE" sz="1200" dirty="0">
                <a:latin typeface="Swift Com Light" panose="0200050307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Källa: SCB, Skogsindustrierna</a:t>
            </a:r>
            <a:endParaRPr lang="sv-SE" sz="1200" dirty="0">
              <a:effectLst/>
              <a:latin typeface="Swift Com Light" panose="02000503070000020004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89341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Sveriges export av barrträvaror till Asien utom Mellanöstern </a:t>
            </a:r>
            <a:r>
              <a:rPr lang="sv-SE" dirty="0" smtClean="0"/>
              <a:t>2010- 2015</a:t>
            </a:r>
            <a:endParaRPr lang="sv-SE" dirty="0"/>
          </a:p>
        </p:txBody>
      </p:sp>
      <p:pic>
        <p:nvPicPr>
          <p:cNvPr id="4" name="Platshållare för innehåll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8087" y="1484313"/>
            <a:ext cx="6507826" cy="4249737"/>
          </a:xfrm>
          <a:prstGeom prst="rect">
            <a:avLst/>
          </a:prstGeom>
        </p:spPr>
      </p:pic>
      <p:sp>
        <p:nvSpPr>
          <p:cNvPr id="5" name="Rektangel 4"/>
          <p:cNvSpPr/>
          <p:nvPr/>
        </p:nvSpPr>
        <p:spPr>
          <a:xfrm>
            <a:off x="1318087" y="5721726"/>
            <a:ext cx="235032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200"/>
              </a:lnSpc>
              <a:spcAft>
                <a:spcPts val="0"/>
              </a:spcAft>
            </a:pPr>
            <a:r>
              <a:rPr lang="sv-SE" sz="1100" dirty="0">
                <a:latin typeface="Swift Com Light" panose="0200050307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Källa: </a:t>
            </a:r>
            <a:r>
              <a:rPr lang="sv-SE" sz="1100" dirty="0" err="1">
                <a:latin typeface="Swift Com Light" panose="0200050307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Svandata</a:t>
            </a:r>
            <a:r>
              <a:rPr lang="sv-SE" sz="1100" dirty="0">
                <a:latin typeface="Swift Com Light" panose="0200050307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Skogsindustrierna</a:t>
            </a:r>
            <a:endParaRPr lang="sv-SE" sz="1100" dirty="0">
              <a:effectLst/>
              <a:latin typeface="Swift Com Light" panose="02000503070000020004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02936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431800" y="421877"/>
            <a:ext cx="8280400" cy="756000"/>
          </a:xfrm>
        </p:spPr>
        <p:txBody>
          <a:bodyPr>
            <a:normAutofit/>
          </a:bodyPr>
          <a:lstStyle/>
          <a:p>
            <a:r>
              <a:rPr lang="sv-SE" sz="2400" dirty="0"/>
              <a:t>Räntefall i spåren av konjunkturbesvikelser</a:t>
            </a:r>
          </a:p>
        </p:txBody>
      </p:sp>
      <p:graphicFrame>
        <p:nvGraphicFramePr>
          <p:cNvPr id="5" name="Platshållare för innehåll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8047426"/>
              </p:ext>
            </p:extLst>
          </p:nvPr>
        </p:nvGraphicFramePr>
        <p:xfrm>
          <a:off x="1743951" y="1484313"/>
          <a:ext cx="5656098" cy="424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0" name="Macrobond document" r:id="rId3" imgW="7616592" imgH="5723194" progId="Mbnd.mbnd">
                  <p:embed/>
                </p:oleObj>
              </mc:Choice>
              <mc:Fallback>
                <p:oleObj name="Macrobond document" r:id="rId3" imgW="7616592" imgH="5723194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43951" y="1484313"/>
                        <a:ext cx="5656098" cy="4249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554263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Produktion och konsumtion av barrträvaror i Nordamerika </a:t>
            </a:r>
          </a:p>
        </p:txBody>
      </p:sp>
      <p:pic>
        <p:nvPicPr>
          <p:cNvPr id="4" name="Platshållare för innehåll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9854" y="1484313"/>
            <a:ext cx="6504292" cy="4249737"/>
          </a:xfrm>
          <a:prstGeom prst="rect">
            <a:avLst/>
          </a:prstGeom>
        </p:spPr>
      </p:pic>
      <p:sp>
        <p:nvSpPr>
          <p:cNvPr id="5" name="Rektangel 4"/>
          <p:cNvSpPr/>
          <p:nvPr/>
        </p:nvSpPr>
        <p:spPr>
          <a:xfrm>
            <a:off x="1319854" y="5670150"/>
            <a:ext cx="1048685" cy="2466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200"/>
              </a:lnSpc>
              <a:spcAft>
                <a:spcPts val="0"/>
              </a:spcAft>
            </a:pPr>
            <a:r>
              <a:rPr lang="sv-SE" sz="1200" i="1" dirty="0">
                <a:latin typeface="Swift Com Light" panose="0200050307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Källa: WWPA</a:t>
            </a:r>
            <a:endParaRPr lang="sv-SE" sz="1200" i="1" dirty="0">
              <a:effectLst/>
              <a:latin typeface="Swift Com Light" panose="02000503070000020004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86979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Nybyggnation av villor i </a:t>
            </a:r>
            <a:r>
              <a:rPr lang="sv-SE" dirty="0" smtClean="0"/>
              <a:t>USA</a:t>
            </a:r>
            <a:endParaRPr lang="sv-SE" dirty="0"/>
          </a:p>
        </p:txBody>
      </p:sp>
      <p:pic>
        <p:nvPicPr>
          <p:cNvPr id="4" name="Platshållare för innehåll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3179" y="1484313"/>
            <a:ext cx="6497642" cy="4249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5291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Investeringar i ROT, USA inkl. prognos</a:t>
            </a:r>
            <a:r>
              <a:rPr lang="sv-SE" dirty="0" smtClean="0"/>
              <a:t>.</a:t>
            </a:r>
            <a:endParaRPr lang="sv-SE" dirty="0"/>
          </a:p>
        </p:txBody>
      </p:sp>
      <p:pic>
        <p:nvPicPr>
          <p:cNvPr id="4" name="Platshållare för innehåll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322" y="1484313"/>
            <a:ext cx="5665356" cy="42497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64467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431800" y="405401"/>
            <a:ext cx="8280400" cy="756000"/>
          </a:xfrm>
        </p:spPr>
        <p:txBody>
          <a:bodyPr>
            <a:noAutofit/>
          </a:bodyPr>
          <a:lstStyle/>
          <a:p>
            <a:r>
              <a:rPr lang="sv-SE" sz="2400" dirty="0" smtClean="0"/>
              <a:t>Produktion av marknadsmassa i Sverige, 2006 – februari 2016, rullande 12 månader</a:t>
            </a:r>
            <a:endParaRPr lang="sv-SE" sz="2400" dirty="0"/>
          </a:p>
        </p:txBody>
      </p:sp>
      <p:sp>
        <p:nvSpPr>
          <p:cNvPr id="4" name="textruta 3"/>
          <p:cNvSpPr txBox="1"/>
          <p:nvPr/>
        </p:nvSpPr>
        <p:spPr>
          <a:xfrm>
            <a:off x="7026875" y="6219568"/>
            <a:ext cx="1771135" cy="33603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sv-SE" sz="1000" dirty="0" smtClean="0"/>
              <a:t>Källa: Skogsindustrierna</a:t>
            </a:r>
          </a:p>
        </p:txBody>
      </p:sp>
      <p:pic>
        <p:nvPicPr>
          <p:cNvPr id="5" name="Bildobjekt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11" y="1484313"/>
            <a:ext cx="6672648" cy="42497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95026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431800" y="405401"/>
            <a:ext cx="8280400" cy="756000"/>
          </a:xfrm>
        </p:spPr>
        <p:txBody>
          <a:bodyPr>
            <a:noAutofit/>
          </a:bodyPr>
          <a:lstStyle/>
          <a:p>
            <a:r>
              <a:rPr lang="sv-SE" sz="2400" dirty="0" smtClean="0"/>
              <a:t>Sveriges export av massa till EU, rullande 12 månader tom februari 2016</a:t>
            </a:r>
            <a:endParaRPr lang="sv-SE" sz="2400" dirty="0"/>
          </a:p>
        </p:txBody>
      </p:sp>
      <p:sp>
        <p:nvSpPr>
          <p:cNvPr id="4" name="textruta 3"/>
          <p:cNvSpPr txBox="1"/>
          <p:nvPr/>
        </p:nvSpPr>
        <p:spPr>
          <a:xfrm>
            <a:off x="7026875" y="6219568"/>
            <a:ext cx="1771135" cy="33603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sv-SE" sz="1000" dirty="0" smtClean="0"/>
              <a:t>Källa: Skogsindustrierna</a:t>
            </a:r>
          </a:p>
        </p:txBody>
      </p:sp>
      <p:pic>
        <p:nvPicPr>
          <p:cNvPr id="6" name="Bildobjekt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648" y="1598141"/>
            <a:ext cx="7348151" cy="41359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41438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431800" y="405401"/>
            <a:ext cx="8280400" cy="756000"/>
          </a:xfrm>
        </p:spPr>
        <p:txBody>
          <a:bodyPr>
            <a:noAutofit/>
          </a:bodyPr>
          <a:lstStyle/>
          <a:p>
            <a:r>
              <a:rPr lang="sv-SE" sz="2400" dirty="0" smtClean="0"/>
              <a:t>Sveriges leveranser av massa, till olika länder och regioner, januari – december 2015</a:t>
            </a:r>
            <a:endParaRPr lang="sv-SE" sz="2400" dirty="0"/>
          </a:p>
        </p:txBody>
      </p:sp>
      <p:sp>
        <p:nvSpPr>
          <p:cNvPr id="4" name="textruta 3"/>
          <p:cNvSpPr txBox="1"/>
          <p:nvPr/>
        </p:nvSpPr>
        <p:spPr>
          <a:xfrm>
            <a:off x="7026875" y="6219568"/>
            <a:ext cx="1771135" cy="33603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sv-SE" sz="1000" dirty="0" smtClean="0"/>
              <a:t>Källa: Skogsindustrierna</a:t>
            </a:r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3164" y="1853512"/>
            <a:ext cx="6757216" cy="3674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8494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431800" y="405401"/>
            <a:ext cx="8280400" cy="756000"/>
          </a:xfrm>
        </p:spPr>
        <p:txBody>
          <a:bodyPr>
            <a:noAutofit/>
          </a:bodyPr>
          <a:lstStyle/>
          <a:p>
            <a:r>
              <a:rPr lang="sv-SE" sz="2800" dirty="0" smtClean="0"/>
              <a:t>Världens produktion av marknadsmassa, </a:t>
            </a:r>
            <a:br>
              <a:rPr lang="sv-SE" sz="2800" dirty="0" smtClean="0"/>
            </a:br>
            <a:r>
              <a:rPr lang="sv-SE" sz="2800" dirty="0" smtClean="0"/>
              <a:t>blekt sulfat 2010-2015</a:t>
            </a:r>
            <a:endParaRPr lang="sv-SE" sz="2800" dirty="0"/>
          </a:p>
        </p:txBody>
      </p:sp>
      <p:sp>
        <p:nvSpPr>
          <p:cNvPr id="4" name="textruta 3"/>
          <p:cNvSpPr txBox="1"/>
          <p:nvPr/>
        </p:nvSpPr>
        <p:spPr>
          <a:xfrm>
            <a:off x="6524369" y="6219568"/>
            <a:ext cx="2273642" cy="33603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92500"/>
          </a:bodyPr>
          <a:lstStyle/>
          <a:p>
            <a:r>
              <a:rPr lang="sv-SE" sz="1000" dirty="0" smtClean="0"/>
              <a:t>Källa: European Pulp Industry Sector</a:t>
            </a:r>
          </a:p>
        </p:txBody>
      </p:sp>
      <p:graphicFrame>
        <p:nvGraphicFramePr>
          <p:cNvPr id="6" name="Diagram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0575601"/>
              </p:ext>
            </p:extLst>
          </p:nvPr>
        </p:nvGraphicFramePr>
        <p:xfrm>
          <a:off x="708454" y="1484313"/>
          <a:ext cx="7825946" cy="42497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859289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431800" y="413639"/>
            <a:ext cx="8280400" cy="756000"/>
          </a:xfrm>
        </p:spPr>
        <p:txBody>
          <a:bodyPr>
            <a:noAutofit/>
          </a:bodyPr>
          <a:lstStyle/>
          <a:p>
            <a:r>
              <a:rPr lang="sv-SE" sz="2800" dirty="0"/>
              <a:t>Globala massaleveranser av blekt sulfatmassa, </a:t>
            </a:r>
            <a:r>
              <a:rPr lang="sv-SE" sz="2000" b="0" dirty="0"/>
              <a:t>ackumulerad procentuell förändring jan- dec 2015 jämfört med jan-dec 2014</a:t>
            </a:r>
            <a:endParaRPr lang="sv-SE" sz="2000" dirty="0"/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7500641"/>
              </p:ext>
            </p:extLst>
          </p:nvPr>
        </p:nvGraphicFramePr>
        <p:xfrm>
          <a:off x="431800" y="1548715"/>
          <a:ext cx="8280400" cy="4185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ruta 4"/>
          <p:cNvSpPr txBox="1"/>
          <p:nvPr/>
        </p:nvSpPr>
        <p:spPr>
          <a:xfrm>
            <a:off x="6524369" y="6219568"/>
            <a:ext cx="2273642" cy="33603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92500"/>
          </a:bodyPr>
          <a:lstStyle/>
          <a:p>
            <a:r>
              <a:rPr lang="sv-SE" sz="1000" dirty="0" smtClean="0"/>
              <a:t>Källa: European Pulp Industry Sector</a:t>
            </a:r>
          </a:p>
        </p:txBody>
      </p:sp>
    </p:spTree>
    <p:extLst>
      <p:ext uri="{BB962C8B-B14F-4D97-AF65-F5344CB8AC3E}">
        <p14:creationId xmlns:p14="http://schemas.microsoft.com/office/powerpoint/2010/main" val="36005749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431800" y="405401"/>
            <a:ext cx="8280400" cy="756000"/>
          </a:xfrm>
        </p:spPr>
        <p:txBody>
          <a:bodyPr>
            <a:normAutofit fontScale="90000"/>
          </a:bodyPr>
          <a:lstStyle/>
          <a:p>
            <a:r>
              <a:rPr lang="sv-SE" dirty="0" smtClean="0"/>
              <a:t>Pris blekt sulfat i Västeuropa tom februari 2016, </a:t>
            </a:r>
            <a:r>
              <a:rPr lang="sv-SE" sz="2200" b="0" dirty="0" smtClean="0"/>
              <a:t>( i USD samt omräknat till EUR </a:t>
            </a:r>
            <a:r>
              <a:rPr lang="sv-SE" sz="2200" b="0" dirty="0" err="1" smtClean="0"/>
              <a:t>vä</a:t>
            </a:r>
            <a:r>
              <a:rPr lang="sv-SE" sz="2200" b="0" dirty="0" smtClean="0"/>
              <a:t> skala, omräknat Sek hö skala)</a:t>
            </a:r>
            <a:endParaRPr lang="sv-SE" sz="2200" b="0" dirty="0"/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8040767"/>
              </p:ext>
            </p:extLst>
          </p:nvPr>
        </p:nvGraphicFramePr>
        <p:xfrm>
          <a:off x="576263" y="1484313"/>
          <a:ext cx="7826332" cy="42497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ruta 4"/>
          <p:cNvSpPr txBox="1"/>
          <p:nvPr/>
        </p:nvSpPr>
        <p:spPr>
          <a:xfrm>
            <a:off x="7026875" y="6219568"/>
            <a:ext cx="1771135" cy="33603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sv-SE" sz="1000" dirty="0" smtClean="0"/>
              <a:t>Källa: Skogsindustrierna</a:t>
            </a:r>
          </a:p>
        </p:txBody>
      </p:sp>
    </p:spTree>
    <p:extLst>
      <p:ext uri="{BB962C8B-B14F-4D97-AF65-F5344CB8AC3E}">
        <p14:creationId xmlns:p14="http://schemas.microsoft.com/office/powerpoint/2010/main" val="53182520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3958860"/>
              </p:ext>
            </p:extLst>
          </p:nvPr>
        </p:nvGraphicFramePr>
        <p:xfrm>
          <a:off x="431800" y="1484313"/>
          <a:ext cx="8280400" cy="42497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ruta 5"/>
          <p:cNvSpPr txBox="1"/>
          <p:nvPr/>
        </p:nvSpPr>
        <p:spPr>
          <a:xfrm>
            <a:off x="7026875" y="6219568"/>
            <a:ext cx="1771135" cy="33603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92500"/>
          </a:bodyPr>
          <a:lstStyle/>
          <a:p>
            <a:r>
              <a:rPr lang="sv-SE" sz="1000" dirty="0" smtClean="0"/>
              <a:t>Källa: RISI, Skogsindustrierna</a:t>
            </a:r>
          </a:p>
        </p:txBody>
      </p:sp>
    </p:spTree>
    <p:extLst>
      <p:ext uri="{BB962C8B-B14F-4D97-AF65-F5344CB8AC3E}">
        <p14:creationId xmlns:p14="http://schemas.microsoft.com/office/powerpoint/2010/main" val="2633865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431800" y="413639"/>
            <a:ext cx="8280400" cy="756000"/>
          </a:xfrm>
        </p:spPr>
        <p:txBody>
          <a:bodyPr>
            <a:normAutofit/>
          </a:bodyPr>
          <a:lstStyle/>
          <a:p>
            <a:r>
              <a:rPr lang="sv-SE" sz="2400" dirty="0"/>
              <a:t>IMF:s igelkottar: BNP-prognoser 2011-2016</a:t>
            </a:r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</p:nvPr>
        </p:nvGraphicFramePr>
        <p:xfrm>
          <a:off x="431800" y="1484313"/>
          <a:ext cx="8280400" cy="42497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6702968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431800" y="454829"/>
            <a:ext cx="8280400" cy="756000"/>
          </a:xfrm>
        </p:spPr>
        <p:txBody>
          <a:bodyPr>
            <a:normAutofit fontScale="90000"/>
          </a:bodyPr>
          <a:lstStyle/>
          <a:p>
            <a:r>
              <a:rPr lang="sv-SE" dirty="0" smtClean="0"/>
              <a:t>Förtroendeindikatorn pappersindustrin, </a:t>
            </a:r>
            <a:br>
              <a:rPr lang="sv-SE" dirty="0" smtClean="0"/>
            </a:br>
            <a:r>
              <a:rPr lang="sv-SE" dirty="0" smtClean="0"/>
              <a:t>januari 2008 – mars 2016</a:t>
            </a:r>
            <a:endParaRPr lang="sv-SE" dirty="0"/>
          </a:p>
        </p:txBody>
      </p:sp>
      <p:graphicFrame>
        <p:nvGraphicFramePr>
          <p:cNvPr id="5" name="Diagram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5744926"/>
              </p:ext>
            </p:extLst>
          </p:nvPr>
        </p:nvGraphicFramePr>
        <p:xfrm>
          <a:off x="675503" y="1582179"/>
          <a:ext cx="7644712" cy="4102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ruta 6"/>
          <p:cNvSpPr txBox="1"/>
          <p:nvPr/>
        </p:nvSpPr>
        <p:spPr>
          <a:xfrm>
            <a:off x="7002163" y="6219568"/>
            <a:ext cx="2273642" cy="33603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sv-SE" sz="1000" dirty="0" smtClean="0"/>
              <a:t>Källa: Konjunkturinstitutet</a:t>
            </a:r>
          </a:p>
        </p:txBody>
      </p:sp>
    </p:spTree>
    <p:extLst>
      <p:ext uri="{BB962C8B-B14F-4D97-AF65-F5344CB8AC3E}">
        <p14:creationId xmlns:p14="http://schemas.microsoft.com/office/powerpoint/2010/main" val="75832740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431800" y="397163"/>
            <a:ext cx="8280400" cy="756000"/>
          </a:xfrm>
        </p:spPr>
        <p:txBody>
          <a:bodyPr>
            <a:normAutofit fontScale="90000"/>
          </a:bodyPr>
          <a:lstStyle/>
          <a:p>
            <a:r>
              <a:rPr lang="sv-SE" dirty="0" smtClean="0"/>
              <a:t>Sveriges pappersproduktion 2006- februari 2016, rullande 12 månader</a:t>
            </a:r>
            <a:endParaRPr lang="sv-SE" dirty="0"/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3598708"/>
              </p:ext>
            </p:extLst>
          </p:nvPr>
        </p:nvGraphicFramePr>
        <p:xfrm>
          <a:off x="431800" y="1484313"/>
          <a:ext cx="8280400" cy="42497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3158863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431800" y="743155"/>
            <a:ext cx="8280400" cy="756000"/>
          </a:xfrm>
        </p:spPr>
        <p:txBody>
          <a:bodyPr>
            <a:normAutofit fontScale="90000"/>
          </a:bodyPr>
          <a:lstStyle/>
          <a:p>
            <a:r>
              <a:rPr lang="sv-SE" sz="3100" dirty="0" smtClean="0"/>
              <a:t>Produktion av papper </a:t>
            </a:r>
            <a:r>
              <a:rPr lang="sv-SE" sz="3100" dirty="0" err="1" smtClean="0"/>
              <a:t>iSverige</a:t>
            </a:r>
            <a:r>
              <a:rPr lang="sv-SE" sz="3100" dirty="0" smtClean="0"/>
              <a:t>, fördelat grafiskt papper och övriga papperskvaliteter, </a:t>
            </a:r>
            <a:br>
              <a:rPr lang="sv-SE" sz="3100" dirty="0" smtClean="0"/>
            </a:br>
            <a:r>
              <a:rPr lang="sv-SE" sz="2700" dirty="0" smtClean="0"/>
              <a:t>rullande 12 månader</a:t>
            </a:r>
            <a:endParaRPr lang="sv-SE" sz="2700" dirty="0"/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6093355"/>
              </p:ext>
            </p:extLst>
          </p:nvPr>
        </p:nvGraphicFramePr>
        <p:xfrm>
          <a:off x="431800" y="1484313"/>
          <a:ext cx="8280400" cy="42497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ruta 4"/>
          <p:cNvSpPr txBox="1"/>
          <p:nvPr/>
        </p:nvSpPr>
        <p:spPr>
          <a:xfrm>
            <a:off x="7026875" y="6219568"/>
            <a:ext cx="1771135" cy="33603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sv-SE" sz="1000" dirty="0" smtClean="0"/>
              <a:t>Källa: Skogsindustrierna</a:t>
            </a:r>
          </a:p>
        </p:txBody>
      </p:sp>
    </p:spTree>
    <p:extLst>
      <p:ext uri="{BB962C8B-B14F-4D97-AF65-F5344CB8AC3E}">
        <p14:creationId xmlns:p14="http://schemas.microsoft.com/office/powerpoint/2010/main" val="89790913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31800" y="41190"/>
            <a:ext cx="7772400" cy="1152426"/>
          </a:xfrm>
        </p:spPr>
        <p:txBody>
          <a:bodyPr>
            <a:normAutofit/>
          </a:bodyPr>
          <a:lstStyle/>
          <a:p>
            <a:pPr algn="l" eaLnBrk="1" hangingPunct="1"/>
            <a:r>
              <a:rPr lang="sv-SE" sz="2800" b="1" dirty="0" smtClean="0"/>
              <a:t>Export per papperskvalitet, januari−</a:t>
            </a:r>
            <a:r>
              <a:rPr lang="sv-SE" sz="2800" dirty="0" smtClean="0"/>
              <a:t>december</a:t>
            </a:r>
            <a:r>
              <a:rPr lang="sv-SE" sz="2800" b="1" dirty="0" smtClean="0"/>
              <a:t> 2015</a:t>
            </a:r>
          </a:p>
        </p:txBody>
      </p:sp>
      <p:graphicFrame>
        <p:nvGraphicFramePr>
          <p:cNvPr id="4" name="Object 3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1908905881"/>
              </p:ext>
            </p:extLst>
          </p:nvPr>
        </p:nvGraphicFramePr>
        <p:xfrm>
          <a:off x="619063" y="1484313"/>
          <a:ext cx="8093137" cy="42497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ruta 4"/>
          <p:cNvSpPr txBox="1"/>
          <p:nvPr/>
        </p:nvSpPr>
        <p:spPr>
          <a:xfrm>
            <a:off x="7026875" y="6219568"/>
            <a:ext cx="1771135" cy="33603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sv-SE" sz="1000" dirty="0" smtClean="0"/>
              <a:t>Källa: Skogsindustrierna</a:t>
            </a:r>
          </a:p>
        </p:txBody>
      </p:sp>
    </p:spTree>
    <p:extLst>
      <p:ext uri="{BB962C8B-B14F-4D97-AF65-F5344CB8AC3E}">
        <p14:creationId xmlns:p14="http://schemas.microsoft.com/office/powerpoint/2010/main" val="26656692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431800" y="430115"/>
            <a:ext cx="8280400" cy="756000"/>
          </a:xfrm>
        </p:spPr>
        <p:txBody>
          <a:bodyPr>
            <a:normAutofit fontScale="90000"/>
          </a:bodyPr>
          <a:lstStyle/>
          <a:p>
            <a:r>
              <a:rPr lang="sv-SE" dirty="0" smtClean="0"/>
              <a:t>Sveriges pappersexport till EU, rullande 12 månader, 2006- februari 2016</a:t>
            </a:r>
            <a:endParaRPr lang="sv-SE" dirty="0"/>
          </a:p>
        </p:txBody>
      </p:sp>
      <p:graphicFrame>
        <p:nvGraphicFramePr>
          <p:cNvPr id="4" name="Diagram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9656693"/>
              </p:ext>
            </p:extLst>
          </p:nvPr>
        </p:nvGraphicFramePr>
        <p:xfrm>
          <a:off x="683741" y="1614616"/>
          <a:ext cx="7274397" cy="4024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ruta 4"/>
          <p:cNvSpPr txBox="1"/>
          <p:nvPr/>
        </p:nvSpPr>
        <p:spPr>
          <a:xfrm>
            <a:off x="7150442" y="6219568"/>
            <a:ext cx="1771135" cy="33603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sv-SE" sz="1000" dirty="0" smtClean="0"/>
              <a:t>Källa: Skogsindustrierna</a:t>
            </a:r>
          </a:p>
        </p:txBody>
      </p:sp>
    </p:spTree>
    <p:extLst>
      <p:ext uri="{BB962C8B-B14F-4D97-AF65-F5344CB8AC3E}">
        <p14:creationId xmlns:p14="http://schemas.microsoft.com/office/powerpoint/2010/main" val="399674011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431800" y="446591"/>
            <a:ext cx="8280400" cy="756000"/>
          </a:xfrm>
        </p:spPr>
        <p:txBody>
          <a:bodyPr/>
          <a:lstStyle/>
          <a:p>
            <a:r>
              <a:rPr lang="sv-SE" dirty="0" smtClean="0"/>
              <a:t>Sverigeleveranser per land/region, 2015</a:t>
            </a:r>
            <a:endParaRPr lang="sv-SE" dirty="0"/>
          </a:p>
        </p:txBody>
      </p:sp>
      <p:graphicFrame>
        <p:nvGraphicFramePr>
          <p:cNvPr id="6" name="Platshållare för innehåll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7750007"/>
              </p:ext>
            </p:extLst>
          </p:nvPr>
        </p:nvGraphicFramePr>
        <p:xfrm>
          <a:off x="893504" y="1655806"/>
          <a:ext cx="6936259" cy="37894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ruta 6"/>
          <p:cNvSpPr txBox="1"/>
          <p:nvPr/>
        </p:nvSpPr>
        <p:spPr>
          <a:xfrm>
            <a:off x="7150442" y="6219568"/>
            <a:ext cx="1771135" cy="33603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sv-SE" sz="1000" dirty="0" smtClean="0"/>
              <a:t>Källa: Skogsindustrierna</a:t>
            </a:r>
          </a:p>
        </p:txBody>
      </p:sp>
    </p:spTree>
    <p:extLst>
      <p:ext uri="{BB962C8B-B14F-4D97-AF65-F5344CB8AC3E}">
        <p14:creationId xmlns:p14="http://schemas.microsoft.com/office/powerpoint/2010/main" val="346823036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Platshållare för innehåll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2526446"/>
              </p:ext>
            </p:extLst>
          </p:nvPr>
        </p:nvGraphicFramePr>
        <p:xfrm>
          <a:off x="431800" y="1484313"/>
          <a:ext cx="8280400" cy="42497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431800" y="421877"/>
            <a:ext cx="8280400" cy="756000"/>
          </a:xfrm>
        </p:spPr>
        <p:txBody>
          <a:bodyPr>
            <a:normAutofit fontScale="90000"/>
          </a:bodyPr>
          <a:lstStyle/>
          <a:p>
            <a:r>
              <a:rPr lang="sv-SE" dirty="0" smtClean="0"/>
              <a:t>Sveriges papperskonsumtion per kvalitet,</a:t>
            </a:r>
            <a:br>
              <a:rPr lang="sv-SE" dirty="0" smtClean="0"/>
            </a:br>
            <a:r>
              <a:rPr lang="sv-SE" dirty="0" smtClean="0"/>
              <a:t>2000-2015</a:t>
            </a:r>
            <a:endParaRPr lang="sv-SE" dirty="0"/>
          </a:p>
        </p:txBody>
      </p:sp>
      <p:sp>
        <p:nvSpPr>
          <p:cNvPr id="9" name="textruta 8"/>
          <p:cNvSpPr txBox="1"/>
          <p:nvPr/>
        </p:nvSpPr>
        <p:spPr>
          <a:xfrm>
            <a:off x="7035113" y="6219568"/>
            <a:ext cx="1771135" cy="33603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92500"/>
          </a:bodyPr>
          <a:lstStyle/>
          <a:p>
            <a:r>
              <a:rPr lang="sv-SE" sz="1000" dirty="0" smtClean="0"/>
              <a:t>Källa: SCB, Skogsindustrierna</a:t>
            </a:r>
          </a:p>
        </p:txBody>
      </p:sp>
    </p:spTree>
    <p:extLst>
      <p:ext uri="{BB962C8B-B14F-4D97-AF65-F5344CB8AC3E}">
        <p14:creationId xmlns:p14="http://schemas.microsoft.com/office/powerpoint/2010/main" val="43293645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431800" y="413506"/>
            <a:ext cx="8280400" cy="756000"/>
          </a:xfrm>
        </p:spPr>
        <p:txBody>
          <a:bodyPr>
            <a:normAutofit fontScale="90000"/>
          </a:bodyPr>
          <a:lstStyle/>
          <a:p>
            <a:r>
              <a:rPr lang="sv-SE" dirty="0" smtClean="0"/>
              <a:t>Produktion av papper inom CEPI området 1991-2015</a:t>
            </a:r>
            <a:endParaRPr lang="sv-SE" dirty="0"/>
          </a:p>
        </p:txBody>
      </p:sp>
      <p:graphicFrame>
        <p:nvGraphicFramePr>
          <p:cNvPr id="7" name="Platshållare för innehåll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7521507"/>
              </p:ext>
            </p:extLst>
          </p:nvPr>
        </p:nvGraphicFramePr>
        <p:xfrm>
          <a:off x="431800" y="1569668"/>
          <a:ext cx="8280400" cy="42497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ruta 7"/>
          <p:cNvSpPr txBox="1"/>
          <p:nvPr/>
        </p:nvSpPr>
        <p:spPr>
          <a:xfrm>
            <a:off x="7035113" y="6219568"/>
            <a:ext cx="1771135" cy="33603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sv-SE" sz="1000" dirty="0" smtClean="0"/>
              <a:t>Källa: CEPI Estimates</a:t>
            </a:r>
          </a:p>
        </p:txBody>
      </p:sp>
    </p:spTree>
    <p:extLst>
      <p:ext uri="{BB962C8B-B14F-4D97-AF65-F5344CB8AC3E}">
        <p14:creationId xmlns:p14="http://schemas.microsoft.com/office/powerpoint/2010/main" val="226527881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431800" y="413506"/>
            <a:ext cx="8280400" cy="756000"/>
          </a:xfrm>
        </p:spPr>
        <p:txBody>
          <a:bodyPr>
            <a:normAutofit fontScale="90000"/>
          </a:bodyPr>
          <a:lstStyle/>
          <a:p>
            <a:r>
              <a:rPr lang="sv-SE" dirty="0" smtClean="0"/>
              <a:t>Produktion av marknadsmassa i CEPI länder 1991-2015</a:t>
            </a:r>
            <a:endParaRPr lang="sv-SE" dirty="0"/>
          </a:p>
        </p:txBody>
      </p:sp>
      <p:sp>
        <p:nvSpPr>
          <p:cNvPr id="8" name="textruta 7"/>
          <p:cNvSpPr txBox="1"/>
          <p:nvPr/>
        </p:nvSpPr>
        <p:spPr>
          <a:xfrm>
            <a:off x="7249297" y="6219568"/>
            <a:ext cx="1771135" cy="33603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sv-SE" sz="1000" dirty="0" smtClean="0"/>
              <a:t>Källa: CEPI Estimates</a:t>
            </a:r>
          </a:p>
        </p:txBody>
      </p:sp>
      <p:graphicFrame>
        <p:nvGraphicFramePr>
          <p:cNvPr id="6" name="Platshållare för innehåll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2732220"/>
              </p:ext>
            </p:extLst>
          </p:nvPr>
        </p:nvGraphicFramePr>
        <p:xfrm>
          <a:off x="431800" y="1484313"/>
          <a:ext cx="8280400" cy="42497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4930635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431800" y="430115"/>
            <a:ext cx="8280400" cy="756000"/>
          </a:xfrm>
        </p:spPr>
        <p:txBody>
          <a:bodyPr>
            <a:normAutofit fontScale="90000"/>
          </a:bodyPr>
          <a:lstStyle/>
          <a:p>
            <a:r>
              <a:rPr lang="sv-SE" dirty="0" smtClean="0"/>
              <a:t>Procentuell förändring av pappersproduktion, i vissa länder helår 2015/2014 och helår 2014/2013 </a:t>
            </a:r>
            <a:endParaRPr lang="sv-SE" dirty="0"/>
          </a:p>
        </p:txBody>
      </p:sp>
      <p:graphicFrame>
        <p:nvGraphicFramePr>
          <p:cNvPr id="7" name="Platshållare för innehåll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2842432"/>
              </p:ext>
            </p:extLst>
          </p:nvPr>
        </p:nvGraphicFramePr>
        <p:xfrm>
          <a:off x="431800" y="1484313"/>
          <a:ext cx="8280400" cy="42497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ruta 7"/>
          <p:cNvSpPr txBox="1"/>
          <p:nvPr/>
        </p:nvSpPr>
        <p:spPr>
          <a:xfrm>
            <a:off x="6804454" y="6219568"/>
            <a:ext cx="2117124" cy="33603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sv-SE" sz="1000" dirty="0" smtClean="0"/>
              <a:t>Källa: CEPI, Skogsindustrierna</a:t>
            </a:r>
          </a:p>
        </p:txBody>
      </p:sp>
    </p:spTree>
    <p:extLst>
      <p:ext uri="{BB962C8B-B14F-4D97-AF65-F5344CB8AC3E}">
        <p14:creationId xmlns:p14="http://schemas.microsoft.com/office/powerpoint/2010/main" val="694016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431800" y="405401"/>
            <a:ext cx="8280400" cy="756000"/>
          </a:xfrm>
        </p:spPr>
        <p:txBody>
          <a:bodyPr>
            <a:normAutofit/>
          </a:bodyPr>
          <a:lstStyle/>
          <a:p>
            <a:r>
              <a:rPr lang="sv-SE" sz="2400" dirty="0"/>
              <a:t>Inköpschefsindex: Ordentliga fall senaste åren</a:t>
            </a:r>
          </a:p>
        </p:txBody>
      </p:sp>
      <p:graphicFrame>
        <p:nvGraphicFramePr>
          <p:cNvPr id="5" name="Platshållare för innehåll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7387157"/>
              </p:ext>
            </p:extLst>
          </p:nvPr>
        </p:nvGraphicFramePr>
        <p:xfrm>
          <a:off x="1743951" y="1484313"/>
          <a:ext cx="5656098" cy="424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4" name="Macrobond document" r:id="rId3" imgW="7616592" imgH="5723194" progId="Mbnd.mbnd">
                  <p:embed/>
                </p:oleObj>
              </mc:Choice>
              <mc:Fallback>
                <p:oleObj name="Macrobond document" r:id="rId3" imgW="7616592" imgH="5723194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43951" y="1484313"/>
                        <a:ext cx="5656098" cy="4249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0663715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431800" y="430115"/>
            <a:ext cx="8280400" cy="756000"/>
          </a:xfrm>
        </p:spPr>
        <p:txBody>
          <a:bodyPr>
            <a:normAutofit fontScale="90000"/>
          </a:bodyPr>
          <a:lstStyle/>
          <a:p>
            <a:r>
              <a:rPr lang="sv-SE" dirty="0" smtClean="0"/>
              <a:t>Europeisk efterfrågan av grafiskt papper  </a:t>
            </a:r>
            <a:br>
              <a:rPr lang="sv-SE" dirty="0" smtClean="0"/>
            </a:br>
            <a:r>
              <a:rPr lang="sv-SE" dirty="0" smtClean="0"/>
              <a:t>2000 – 2015</a:t>
            </a:r>
            <a:endParaRPr lang="sv-SE" dirty="0"/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0854341"/>
              </p:ext>
            </p:extLst>
          </p:nvPr>
        </p:nvGraphicFramePr>
        <p:xfrm>
          <a:off x="431800" y="1484313"/>
          <a:ext cx="8280400" cy="42497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ruta 4"/>
          <p:cNvSpPr txBox="1"/>
          <p:nvPr/>
        </p:nvSpPr>
        <p:spPr>
          <a:xfrm>
            <a:off x="7270577" y="6219568"/>
            <a:ext cx="1441623" cy="33603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sv-S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Källa: Euro-Graph</a:t>
            </a:r>
          </a:p>
        </p:txBody>
      </p:sp>
    </p:spTree>
    <p:extLst>
      <p:ext uri="{BB962C8B-B14F-4D97-AF65-F5344CB8AC3E}">
        <p14:creationId xmlns:p14="http://schemas.microsoft.com/office/powerpoint/2010/main" val="37396179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431800" y="430115"/>
            <a:ext cx="8280400" cy="756000"/>
          </a:xfrm>
        </p:spPr>
        <p:txBody>
          <a:bodyPr>
            <a:normAutofit fontScale="90000"/>
          </a:bodyPr>
          <a:lstStyle/>
          <a:p>
            <a:r>
              <a:rPr lang="sv-SE" dirty="0" smtClean="0"/>
              <a:t>Europas totala leveranser av grafiskt papper</a:t>
            </a:r>
            <a:endParaRPr lang="sv-SE" dirty="0"/>
          </a:p>
        </p:txBody>
      </p:sp>
      <p:sp>
        <p:nvSpPr>
          <p:cNvPr id="5" name="textruta 4"/>
          <p:cNvSpPr txBox="1"/>
          <p:nvPr/>
        </p:nvSpPr>
        <p:spPr>
          <a:xfrm>
            <a:off x="7270577" y="6219568"/>
            <a:ext cx="1441623" cy="33603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sv-S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Källa: Euro-Graph</a:t>
            </a:r>
          </a:p>
        </p:txBody>
      </p:sp>
      <p:graphicFrame>
        <p:nvGraphicFramePr>
          <p:cNvPr id="6" name="Platshållare för innehåll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2063225"/>
              </p:ext>
            </p:extLst>
          </p:nvPr>
        </p:nvGraphicFramePr>
        <p:xfrm>
          <a:off x="574246" y="1484313"/>
          <a:ext cx="7995508" cy="42497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1774946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3748560"/>
              </p:ext>
            </p:extLst>
          </p:nvPr>
        </p:nvGraphicFramePr>
        <p:xfrm>
          <a:off x="431800" y="1484313"/>
          <a:ext cx="8280400" cy="42497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431800" y="652540"/>
            <a:ext cx="8280400" cy="756000"/>
          </a:xfrm>
        </p:spPr>
        <p:txBody>
          <a:bodyPr>
            <a:normAutofit fontScale="90000"/>
          </a:bodyPr>
          <a:lstStyle/>
          <a:p>
            <a:r>
              <a:rPr lang="sv-SE" dirty="0" smtClean="0"/>
              <a:t>Procentuell förändring av exportvärde för skogsindustriprodukter samt alla varor, ackumulerat 2015/2014</a:t>
            </a:r>
            <a:endParaRPr lang="sv-SE" dirty="0"/>
          </a:p>
        </p:txBody>
      </p:sp>
      <p:sp>
        <p:nvSpPr>
          <p:cNvPr id="8" name="textruta 7"/>
          <p:cNvSpPr txBox="1"/>
          <p:nvPr/>
        </p:nvSpPr>
        <p:spPr>
          <a:xfrm>
            <a:off x="7035113" y="6219568"/>
            <a:ext cx="1771135" cy="33603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92500"/>
          </a:bodyPr>
          <a:lstStyle/>
          <a:p>
            <a:r>
              <a:rPr lang="sv-SE" sz="1000" dirty="0" smtClean="0"/>
              <a:t>Källa: SCB, Skogsindustrierna</a:t>
            </a:r>
          </a:p>
        </p:txBody>
      </p:sp>
    </p:spTree>
    <p:extLst>
      <p:ext uri="{BB962C8B-B14F-4D97-AF65-F5344CB8AC3E}">
        <p14:creationId xmlns:p14="http://schemas.microsoft.com/office/powerpoint/2010/main" val="215109553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Platshållare för innehåll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1065717"/>
              </p:ext>
            </p:extLst>
          </p:nvPr>
        </p:nvGraphicFramePr>
        <p:xfrm>
          <a:off x="431800" y="1484313"/>
          <a:ext cx="8280400" cy="42497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431800" y="413639"/>
            <a:ext cx="8280400" cy="756000"/>
          </a:xfrm>
        </p:spPr>
        <p:txBody>
          <a:bodyPr>
            <a:normAutofit fontScale="90000"/>
          </a:bodyPr>
          <a:lstStyle/>
          <a:p>
            <a:r>
              <a:rPr lang="sv-SE" dirty="0" smtClean="0"/>
              <a:t>Exportvärde skogsindustriprodukter 2015, </a:t>
            </a:r>
            <a:br>
              <a:rPr lang="sv-SE" dirty="0" smtClean="0"/>
            </a:br>
            <a:r>
              <a:rPr lang="sv-SE" dirty="0" smtClean="0"/>
              <a:t>128 miljarder kronor </a:t>
            </a:r>
            <a:endParaRPr lang="sv-SE" dirty="0"/>
          </a:p>
        </p:txBody>
      </p:sp>
      <p:sp>
        <p:nvSpPr>
          <p:cNvPr id="6" name="textruta 5"/>
          <p:cNvSpPr txBox="1"/>
          <p:nvPr/>
        </p:nvSpPr>
        <p:spPr>
          <a:xfrm>
            <a:off x="7035113" y="6219568"/>
            <a:ext cx="1771135" cy="33603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92500"/>
          </a:bodyPr>
          <a:lstStyle/>
          <a:p>
            <a:r>
              <a:rPr lang="sv-SE" sz="1000" dirty="0" smtClean="0"/>
              <a:t>Källa: SCB, Skogsindustrierna</a:t>
            </a:r>
          </a:p>
        </p:txBody>
      </p:sp>
    </p:spTree>
    <p:extLst>
      <p:ext uri="{BB962C8B-B14F-4D97-AF65-F5344CB8AC3E}">
        <p14:creationId xmlns:p14="http://schemas.microsoft.com/office/powerpoint/2010/main" val="9463104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431800" y="410209"/>
            <a:ext cx="8280400" cy="756000"/>
          </a:xfrm>
        </p:spPr>
        <p:txBody>
          <a:bodyPr>
            <a:normAutofit/>
          </a:bodyPr>
          <a:lstStyle/>
          <a:p>
            <a:r>
              <a:rPr lang="sv-SE" sz="2400" dirty="0"/>
              <a:t>USA: Långsamma räntehöjningar i korten</a:t>
            </a:r>
          </a:p>
        </p:txBody>
      </p:sp>
      <p:graphicFrame>
        <p:nvGraphicFramePr>
          <p:cNvPr id="5" name="Platshållare för innehåll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023048"/>
              </p:ext>
            </p:extLst>
          </p:nvPr>
        </p:nvGraphicFramePr>
        <p:xfrm>
          <a:off x="1743951" y="1484313"/>
          <a:ext cx="5656098" cy="424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8" name="Macrobond document" r:id="rId3" imgW="7616592" imgH="5723194" progId="Mbnd.mbnd">
                  <p:embed/>
                </p:oleObj>
              </mc:Choice>
              <mc:Fallback>
                <p:oleObj name="Macrobond document" r:id="rId3" imgW="7616592" imgH="5723194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43951" y="1484313"/>
                        <a:ext cx="5656098" cy="4249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300262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431800" y="421877"/>
            <a:ext cx="8280400" cy="756000"/>
          </a:xfrm>
        </p:spPr>
        <p:txBody>
          <a:bodyPr>
            <a:normAutofit/>
          </a:bodyPr>
          <a:lstStyle/>
          <a:p>
            <a:r>
              <a:rPr lang="sv-SE" sz="2400" dirty="0"/>
              <a:t>Dollarn och pundet tappar kraften</a:t>
            </a:r>
          </a:p>
        </p:txBody>
      </p:sp>
      <p:graphicFrame>
        <p:nvGraphicFramePr>
          <p:cNvPr id="5" name="Platshållare för innehåll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6295365"/>
              </p:ext>
            </p:extLst>
          </p:nvPr>
        </p:nvGraphicFramePr>
        <p:xfrm>
          <a:off x="1743951" y="1484313"/>
          <a:ext cx="5656098" cy="424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2" name="Macrobond document" r:id="rId3" imgW="7616592" imgH="5723194" progId="Mbnd.mbnd">
                  <p:embed/>
                </p:oleObj>
              </mc:Choice>
              <mc:Fallback>
                <p:oleObj name="Macrobond document" r:id="rId3" imgW="7616592" imgH="5723194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43951" y="1484313"/>
                        <a:ext cx="5656098" cy="4249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539558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431800" y="421877"/>
            <a:ext cx="8280400" cy="756000"/>
          </a:xfrm>
        </p:spPr>
        <p:txBody>
          <a:bodyPr>
            <a:normAutofit/>
          </a:bodyPr>
          <a:lstStyle/>
          <a:p>
            <a:r>
              <a:rPr lang="sv-SE" sz="2400" dirty="0"/>
              <a:t>Kina: Avmattning i produktion och svagt byggande</a:t>
            </a:r>
          </a:p>
        </p:txBody>
      </p:sp>
      <p:graphicFrame>
        <p:nvGraphicFramePr>
          <p:cNvPr id="5" name="Platshållare för innehåll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7753010"/>
              </p:ext>
            </p:extLst>
          </p:nvPr>
        </p:nvGraphicFramePr>
        <p:xfrm>
          <a:off x="1743951" y="1484313"/>
          <a:ext cx="5656098" cy="424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6" name="Macrobond document" r:id="rId3" imgW="7616592" imgH="5723194" progId="Mbnd.mbnd">
                  <p:embed/>
                </p:oleObj>
              </mc:Choice>
              <mc:Fallback>
                <p:oleObj name="Macrobond document" r:id="rId3" imgW="7616592" imgH="5723194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43951" y="1484313"/>
                        <a:ext cx="5656098" cy="4249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713236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431800" y="413639"/>
            <a:ext cx="8280400" cy="756000"/>
          </a:xfrm>
        </p:spPr>
        <p:txBody>
          <a:bodyPr>
            <a:normAutofit/>
          </a:bodyPr>
          <a:lstStyle/>
          <a:p>
            <a:r>
              <a:rPr lang="sv-SE" sz="2400" dirty="0" smtClean="0"/>
              <a:t>Kina</a:t>
            </a:r>
            <a:r>
              <a:rPr lang="sv-SE" sz="2400" dirty="0"/>
              <a:t>: Detaljhandel ångar på – men i något lägre takt</a:t>
            </a:r>
          </a:p>
        </p:txBody>
      </p:sp>
      <p:graphicFrame>
        <p:nvGraphicFramePr>
          <p:cNvPr id="5" name="Platshållare för innehåll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9500342"/>
              </p:ext>
            </p:extLst>
          </p:nvPr>
        </p:nvGraphicFramePr>
        <p:xfrm>
          <a:off x="1743951" y="1484313"/>
          <a:ext cx="5656098" cy="424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0" name="Macrobond document" r:id="rId3" imgW="7616592" imgH="5723194" progId="Mbnd.mbnd">
                  <p:embed/>
                </p:oleObj>
              </mc:Choice>
              <mc:Fallback>
                <p:oleObj name="Macrobond document" r:id="rId3" imgW="7616592" imgH="5723194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43951" y="1484313"/>
                        <a:ext cx="5656098" cy="4249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13296586"/>
      </p:ext>
    </p:extLst>
  </p:cSld>
  <p:clrMapOvr>
    <a:masterClrMapping/>
  </p:clrMapOvr>
</p:sld>
</file>

<file path=ppt/theme/theme1.xml><?xml version="1.0" encoding="utf-8"?>
<a:theme xmlns:a="http://schemas.openxmlformats.org/drawingml/2006/main" name="Vanlig sida">
  <a:themeElements>
    <a:clrScheme name="Skogsindustrierna_Color">
      <a:dk1>
        <a:sysClr val="windowText" lastClr="000000"/>
      </a:dk1>
      <a:lt1>
        <a:sysClr val="window" lastClr="FFFFFF"/>
      </a:lt1>
      <a:dk2>
        <a:srgbClr val="7992A5"/>
      </a:dk2>
      <a:lt2>
        <a:srgbClr val="E5F6DC"/>
      </a:lt2>
      <a:accent1>
        <a:srgbClr val="93B379"/>
      </a:accent1>
      <a:accent2>
        <a:srgbClr val="E5F6DC"/>
      </a:accent2>
      <a:accent3>
        <a:srgbClr val="F37F50"/>
      </a:accent3>
      <a:accent4>
        <a:srgbClr val="7992A5"/>
      </a:accent4>
      <a:accent5>
        <a:srgbClr val="94B5AB"/>
      </a:accent5>
      <a:accent6>
        <a:srgbClr val="000000"/>
      </a:accent6>
      <a:hlink>
        <a:srgbClr val="000000"/>
      </a:hlink>
      <a:folHlink>
        <a:srgbClr val="000000"/>
      </a:folHlink>
    </a:clrScheme>
    <a:fontScheme name="Skogsindustrierna_Fon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Skogsindustrierna.potx" id="{1DA288FB-BEB9-43D0-9886-1EA182E9DC38}" vid="{6B0CE84A-B1FF-4CA1-821B-E00B7C2DC505}"/>
    </a:ext>
  </a:extLst>
</a:theme>
</file>

<file path=ppt/theme/theme2.xml><?xml version="1.0" encoding="utf-8"?>
<a:theme xmlns:a="http://schemas.openxmlformats.org/drawingml/2006/main" name="Office-tema">
  <a:themeElements>
    <a:clrScheme name="Skogsindustrierna_Color">
      <a:dk1>
        <a:sysClr val="windowText" lastClr="000000"/>
      </a:dk1>
      <a:lt1>
        <a:sysClr val="window" lastClr="FFFFFF"/>
      </a:lt1>
      <a:dk2>
        <a:srgbClr val="7992A5"/>
      </a:dk2>
      <a:lt2>
        <a:srgbClr val="E5F6DC"/>
      </a:lt2>
      <a:accent1>
        <a:srgbClr val="93B379"/>
      </a:accent1>
      <a:accent2>
        <a:srgbClr val="E5F6DC"/>
      </a:accent2>
      <a:accent3>
        <a:srgbClr val="F37F50"/>
      </a:accent3>
      <a:accent4>
        <a:srgbClr val="7992A5"/>
      </a:accent4>
      <a:accent5>
        <a:srgbClr val="94B5AB"/>
      </a:accent5>
      <a:accent6>
        <a:srgbClr val="000000"/>
      </a:accent6>
      <a:hlink>
        <a:srgbClr val="000000"/>
      </a:hlink>
      <a:folHlink>
        <a:srgbClr val="000000"/>
      </a:folHlink>
    </a:clrScheme>
    <a:fontScheme name="Skogsindustrierna_Fon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Skogsindustrierna_Color">
      <a:dk1>
        <a:sysClr val="windowText" lastClr="000000"/>
      </a:dk1>
      <a:lt1>
        <a:sysClr val="window" lastClr="FFFFFF"/>
      </a:lt1>
      <a:dk2>
        <a:srgbClr val="7992A5"/>
      </a:dk2>
      <a:lt2>
        <a:srgbClr val="E5F6DC"/>
      </a:lt2>
      <a:accent1>
        <a:srgbClr val="93B379"/>
      </a:accent1>
      <a:accent2>
        <a:srgbClr val="E5F6DC"/>
      </a:accent2>
      <a:accent3>
        <a:srgbClr val="F37F50"/>
      </a:accent3>
      <a:accent4>
        <a:srgbClr val="7992A5"/>
      </a:accent4>
      <a:accent5>
        <a:srgbClr val="94B5AB"/>
      </a:accent5>
      <a:accent6>
        <a:srgbClr val="000000"/>
      </a:accent6>
      <a:hlink>
        <a:srgbClr val="000000"/>
      </a:hlink>
      <a:folHlink>
        <a:srgbClr val="000000"/>
      </a:folHlink>
    </a:clrScheme>
    <a:fontScheme name="Skogsindustrierna_Fon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Skogsindustrierna SV</Template>
  <TotalTime>1237</TotalTime>
  <Words>575</Words>
  <Application>Microsoft Office PowerPoint</Application>
  <PresentationFormat>Bildspel på skärmen (4:3)</PresentationFormat>
  <Paragraphs>129</Paragraphs>
  <Slides>53</Slides>
  <Notes>1</Notes>
  <HiddenSlides>0</HiddenSlides>
  <MMClips>0</MMClips>
  <ScaleCrop>false</ScaleCrop>
  <HeadingPairs>
    <vt:vector size="8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Serverprogram för OLE-inbäddning</vt:lpstr>
      </vt:variant>
      <vt:variant>
        <vt:i4>1</vt:i4>
      </vt:variant>
      <vt:variant>
        <vt:lpstr>Bildrubriker</vt:lpstr>
      </vt:variant>
      <vt:variant>
        <vt:i4>53</vt:i4>
      </vt:variant>
    </vt:vector>
  </HeadingPairs>
  <TitlesOfParts>
    <vt:vector size="60" baseType="lpstr">
      <vt:lpstr>Arial</vt:lpstr>
      <vt:lpstr>Calibri</vt:lpstr>
      <vt:lpstr>Century Gothic</vt:lpstr>
      <vt:lpstr>Swift Com Light</vt:lpstr>
      <vt:lpstr>Times New Roman</vt:lpstr>
      <vt:lpstr>Vanlig sida</vt:lpstr>
      <vt:lpstr>Macrobond document</vt:lpstr>
      <vt:lpstr>Kvartalsrapport, mars 2016</vt:lpstr>
      <vt:lpstr>Stor volatilitet på världens börser</vt:lpstr>
      <vt:lpstr>Räntefall i spåren av konjunkturbesvikelser</vt:lpstr>
      <vt:lpstr>IMF:s igelkottar: BNP-prognoser 2011-2016</vt:lpstr>
      <vt:lpstr>Inköpschefsindex: Ordentliga fall senaste åren</vt:lpstr>
      <vt:lpstr>USA: Långsamma räntehöjningar i korten</vt:lpstr>
      <vt:lpstr>Dollarn och pundet tappar kraften</vt:lpstr>
      <vt:lpstr>Kina: Avmattning i produktion och svagt byggande</vt:lpstr>
      <vt:lpstr>Kina: Detaljhandel ångar på – men i något lägre takt</vt:lpstr>
      <vt:lpstr>Kina: Fortsatt svag utrikeshandel</vt:lpstr>
      <vt:lpstr>USA: Konsumtion och inkomster i slängdans</vt:lpstr>
      <vt:lpstr>USA: En ekonomi i otakt</vt:lpstr>
      <vt:lpstr>Eurozonen: Näsan över vattenytan</vt:lpstr>
      <vt:lpstr>Eurozonen: Tudelat även här</vt:lpstr>
      <vt:lpstr>Storbritannien: Sprickor i fasaden</vt:lpstr>
      <vt:lpstr>Storbritannien: Fortsatt inbromsning i början av 2016</vt:lpstr>
      <vt:lpstr>Sverige: Kraftigare konjunktursvängningar än i omvärlden</vt:lpstr>
      <vt:lpstr>KI-barometer signalerar svensk normalisering</vt:lpstr>
      <vt:lpstr>Sverige: Tecken på viss avmattning i början av 2016</vt:lpstr>
      <vt:lpstr>Förtroendeindikatorn massaindustrin,  januari 2008 – mars 2016</vt:lpstr>
      <vt:lpstr>Medelexportpriser, barrträvaror</vt:lpstr>
      <vt:lpstr>Svenskt valutaindex för trävaror.  Uppdat. 22 mars. Ju högre indextal desto svagare SEK. </vt:lpstr>
      <vt:lpstr>Sågverk och träimpregneringsindustri: Konfidensindikator januari 2006 – mars 2016</vt:lpstr>
      <vt:lpstr>Produktion av barrträvaror i Sverige till och med februari 2016. Rullande 12 månader.</vt:lpstr>
      <vt:lpstr>Export av sågade trävaror från svenska sågverk </vt:lpstr>
      <vt:lpstr>Leveranser av barrträvaror till svenska marknaden</vt:lpstr>
      <vt:lpstr>Svenska sågverks leveranser 2015 av granträvaror, fördelning per marknad</vt:lpstr>
      <vt:lpstr>Svenska sågverks leveranser 2015 av furuträvaror, fördelning per marknad</vt:lpstr>
      <vt:lpstr>Sveriges export av barrträvaror till Asien utom Mellanöstern 2010- 2015</vt:lpstr>
      <vt:lpstr>Produktion och konsumtion av barrträvaror i Nordamerika </vt:lpstr>
      <vt:lpstr>Nybyggnation av villor i USA</vt:lpstr>
      <vt:lpstr>Investeringar i ROT, USA inkl. prognos.</vt:lpstr>
      <vt:lpstr>Produktion av marknadsmassa i Sverige, 2006 – februari 2016, rullande 12 månader</vt:lpstr>
      <vt:lpstr>Sveriges export av massa till EU, rullande 12 månader tom februari 2016</vt:lpstr>
      <vt:lpstr>Sveriges leveranser av massa, till olika länder och regioner, januari – december 2015</vt:lpstr>
      <vt:lpstr>Världens produktion av marknadsmassa,  blekt sulfat 2010-2015</vt:lpstr>
      <vt:lpstr>Globala massaleveranser av blekt sulfatmassa, ackumulerad procentuell förändring jan- dec 2015 jämfört med jan-dec 2014</vt:lpstr>
      <vt:lpstr>Pris blekt sulfat i Västeuropa tom februari 2016, ( i USD samt omräknat till EUR vä skala, omräknat Sek hö skala)</vt:lpstr>
      <vt:lpstr>PowerPoint-presentation</vt:lpstr>
      <vt:lpstr>Förtroendeindikatorn pappersindustrin,  januari 2008 – mars 2016</vt:lpstr>
      <vt:lpstr>Sveriges pappersproduktion 2006- februari 2016, rullande 12 månader</vt:lpstr>
      <vt:lpstr>Produktion av papper iSverige, fördelat grafiskt papper och övriga papperskvaliteter,  rullande 12 månader</vt:lpstr>
      <vt:lpstr>Export per papperskvalitet, januari−december 2015</vt:lpstr>
      <vt:lpstr>Sveriges pappersexport till EU, rullande 12 månader, 2006- februari 2016</vt:lpstr>
      <vt:lpstr>Sverigeleveranser per land/region, 2015</vt:lpstr>
      <vt:lpstr>Sveriges papperskonsumtion per kvalitet, 2000-2015</vt:lpstr>
      <vt:lpstr>Produktion av papper inom CEPI området 1991-2015</vt:lpstr>
      <vt:lpstr>Produktion av marknadsmassa i CEPI länder 1991-2015</vt:lpstr>
      <vt:lpstr>Procentuell förändring av pappersproduktion, i vissa länder helår 2015/2014 och helår 2014/2013 </vt:lpstr>
      <vt:lpstr>Europeisk efterfrågan av grafiskt papper   2000 – 2015</vt:lpstr>
      <vt:lpstr>Europas totala leveranser av grafiskt papper</vt:lpstr>
      <vt:lpstr>Procentuell förändring av exportvärde för skogsindustriprodukter samt alla varor, ackumulerat 2015/2014</vt:lpstr>
      <vt:lpstr>Exportvärde skogsindustriprodukter 2015,  128 miljarder kronor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Kinnwall, Mats</dc:creator>
  <cp:lastModifiedBy>Häggblad, Ylva</cp:lastModifiedBy>
  <cp:revision>49</cp:revision>
  <dcterms:created xsi:type="dcterms:W3CDTF">2016-03-30T11:05:30Z</dcterms:created>
  <dcterms:modified xsi:type="dcterms:W3CDTF">2016-07-15T08:42:38Z</dcterms:modified>
</cp:coreProperties>
</file>