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71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MNN$\Documents\Bygghandeln\bygg%20j&#228;rninde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308021"/>
              </a:solidFill>
            </a:ln>
          </c:spPr>
          <c:marker>
            <c:symbol val="none"/>
          </c:marker>
          <c:cat>
            <c:numRef>
              <c:f>Blad1!$B$5:$B$26</c:f>
              <c:numCache>
                <c:formatCode>mmm\-yy</c:formatCode>
                <c:ptCount val="2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</c:numCache>
            </c:numRef>
          </c:cat>
          <c:val>
            <c:numRef>
              <c:f>Blad1!$C$5:$C$26</c:f>
              <c:numCache>
                <c:formatCode>General</c:formatCode>
                <c:ptCount val="22"/>
                <c:pt idx="0">
                  <c:v>5</c:v>
                </c:pt>
                <c:pt idx="1">
                  <c:v>7.4</c:v>
                </c:pt>
                <c:pt idx="2">
                  <c:v>19.399999999999999</c:v>
                </c:pt>
                <c:pt idx="3">
                  <c:v>10.8</c:v>
                </c:pt>
                <c:pt idx="4">
                  <c:v>-1.2</c:v>
                </c:pt>
                <c:pt idx="5">
                  <c:v>8</c:v>
                </c:pt>
                <c:pt idx="6">
                  <c:v>-0.6</c:v>
                </c:pt>
                <c:pt idx="7">
                  <c:v>0.4</c:v>
                </c:pt>
                <c:pt idx="8">
                  <c:v>7.8</c:v>
                </c:pt>
                <c:pt idx="9">
                  <c:v>4.3</c:v>
                </c:pt>
                <c:pt idx="10">
                  <c:v>3.3</c:v>
                </c:pt>
                <c:pt idx="11">
                  <c:v>12</c:v>
                </c:pt>
                <c:pt idx="12">
                  <c:v>1.8</c:v>
                </c:pt>
                <c:pt idx="13">
                  <c:v>10</c:v>
                </c:pt>
                <c:pt idx="14">
                  <c:v>12.5</c:v>
                </c:pt>
                <c:pt idx="15">
                  <c:v>8.5</c:v>
                </c:pt>
                <c:pt idx="16">
                  <c:v>6.2</c:v>
                </c:pt>
                <c:pt idx="17">
                  <c:v>16</c:v>
                </c:pt>
                <c:pt idx="18">
                  <c:v>10.9</c:v>
                </c:pt>
                <c:pt idx="19">
                  <c:v>12.5</c:v>
                </c:pt>
                <c:pt idx="20">
                  <c:v>11.3</c:v>
                </c:pt>
                <c:pt idx="21">
                  <c:v>11.5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0942400"/>
        <c:axId val="1000942792"/>
      </c:lineChart>
      <c:dateAx>
        <c:axId val="1000942400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crossAx val="1000942792"/>
        <c:crosses val="autoZero"/>
        <c:auto val="1"/>
        <c:lblOffset val="100"/>
        <c:baseTimeUnit val="months"/>
      </c:dateAx>
      <c:valAx>
        <c:axId val="1000942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Förändring,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009424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65BC5-9FBF-46AE-824A-5E844A46AC4F}" type="datetimeFigureOut">
              <a:rPr lang="sv-SE" smtClean="0"/>
              <a:t>2016-07-15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20CC8-7DAA-493A-B32D-40274DCFC0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22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B16CD-3238-4D17-BD39-1C0C3CB19AB4}" type="slidenum">
              <a:rPr lang="sv-SE" smtClean="0"/>
              <a:pPr/>
              <a:t>30</a:t>
            </a:fld>
            <a:endParaRPr lang="sv-S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5076"/>
            <a:ext cx="4989514" cy="4472542"/>
          </a:xfrm>
          <a:noFill/>
          <a:ln/>
        </p:spPr>
        <p:txBody>
          <a:bodyPr/>
          <a:lstStyle/>
          <a:p>
            <a:pPr eaLnBrk="1" hangingPunct="1"/>
            <a:r>
              <a:rPr lang="sv-SE" dirty="0" smtClean="0"/>
              <a:t>Avsalu</a:t>
            </a:r>
            <a:r>
              <a:rPr lang="sv-SE" baseline="0" dirty="0" smtClean="0"/>
              <a:t>  total massa </a:t>
            </a:r>
          </a:p>
          <a:p>
            <a:pPr eaLnBrk="1" hangingPunct="1"/>
            <a:r>
              <a:rPr lang="sv-SE" dirty="0" smtClean="0"/>
              <a:t>Produktion ack 2015</a:t>
            </a:r>
            <a:r>
              <a:rPr lang="sv-SE" baseline="0" dirty="0" smtClean="0"/>
              <a:t>	3 298/ ack 2014  3 155	   4,5%</a:t>
            </a:r>
          </a:p>
          <a:p>
            <a:pPr eaLnBrk="1" hangingPunct="1"/>
            <a:r>
              <a:rPr lang="sv-SE" baseline="0" dirty="0" smtClean="0"/>
              <a:t>Export         ack 2015              2 896/ ack 2014  2 898	  -0,1%</a:t>
            </a:r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Produktion ack 2014</a:t>
            </a:r>
            <a:r>
              <a:rPr lang="sv-SE" baseline="0" dirty="0" smtClean="0"/>
              <a:t> 	 3 845/ ack 2013         3 826   0,5%</a:t>
            </a:r>
          </a:p>
          <a:p>
            <a:pPr eaLnBrk="1" hangingPunct="1"/>
            <a:r>
              <a:rPr lang="sv-SE" baseline="0" dirty="0" smtClean="0"/>
              <a:t>Export       ack 2014     	 3 441/ ack 2013         3 331   3,3%</a:t>
            </a:r>
          </a:p>
          <a:p>
            <a:pPr eaLnBrk="1" hangingPunct="1"/>
            <a:endParaRPr lang="sv-SE" dirty="0" smtClean="0">
              <a:latin typeface="Arial" charset="0"/>
            </a:endParaRPr>
          </a:p>
          <a:p>
            <a:pPr eaLnBrk="1" hangingPunct="1"/>
            <a:endParaRPr lang="sv-SE" dirty="0">
              <a:latin typeface="Arial" charset="0"/>
            </a:endParaRPr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Produktion ack 2013</a:t>
            </a:r>
            <a:r>
              <a:rPr lang="sv-SE" baseline="0" dirty="0" smtClean="0"/>
              <a:t> 	 3 827/ ack 2012          3 758       1,8%</a:t>
            </a:r>
          </a:p>
          <a:p>
            <a:pPr eaLnBrk="1" hangingPunct="1"/>
            <a:r>
              <a:rPr lang="sv-SE" baseline="0" dirty="0" smtClean="0"/>
              <a:t>Export       ack 2013     	 3 332/ ack 2012          3 344      -0,4%</a:t>
            </a:r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96162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B16CD-3238-4D17-BD39-1C0C3CB19AB4}" type="slidenum">
              <a:rPr lang="sv-SE" smtClean="0"/>
              <a:pPr/>
              <a:t>37</a:t>
            </a:fld>
            <a:endParaRPr lang="sv-S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5076"/>
            <a:ext cx="4989514" cy="4472542"/>
          </a:xfrm>
          <a:noFill/>
          <a:ln/>
        </p:spPr>
        <p:txBody>
          <a:bodyPr/>
          <a:lstStyle/>
          <a:p>
            <a:pPr eaLnBrk="1" hangingPunct="1"/>
            <a:r>
              <a:rPr lang="sv-SE" dirty="0" smtClean="0"/>
              <a:t>Produktion ack 2015</a:t>
            </a:r>
            <a:r>
              <a:rPr lang="sv-SE" baseline="0" dirty="0" smtClean="0"/>
              <a:t> 	     8 569/ack 2014     8 727    -1,8%</a:t>
            </a:r>
          </a:p>
          <a:p>
            <a:pPr eaLnBrk="1" hangingPunct="1"/>
            <a:r>
              <a:rPr lang="sv-SE" baseline="0" dirty="0" smtClean="0"/>
              <a:t>Export        ack 2015     	     7 827/ ack 2014    7 907    -1,0%</a:t>
            </a:r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Produktion ack 2014</a:t>
            </a:r>
            <a:r>
              <a:rPr lang="sv-SE" baseline="0" dirty="0" smtClean="0"/>
              <a:t> 	10 419/ack 2013       10 791  -3,5%</a:t>
            </a:r>
          </a:p>
          <a:p>
            <a:pPr eaLnBrk="1" hangingPunct="1"/>
            <a:r>
              <a:rPr lang="sv-SE" baseline="0" dirty="0" smtClean="0"/>
              <a:t>Export       ack 2014     	  9 327/ack 2013        9 664   -3,5%</a:t>
            </a:r>
          </a:p>
          <a:p>
            <a:pPr eaLnBrk="1" hangingPunct="1"/>
            <a:endParaRPr lang="sv-SE" baseline="0" dirty="0" smtClean="0">
              <a:latin typeface="Arial" charset="0"/>
            </a:endParaRPr>
          </a:p>
          <a:p>
            <a:pPr eaLnBrk="1" hangingPunct="1"/>
            <a:endParaRPr lang="sv-SE" baseline="0" dirty="0" smtClean="0">
              <a:latin typeface="Arial" charset="0"/>
            </a:endParaRPr>
          </a:p>
          <a:p>
            <a:pPr eaLnBrk="1" hangingPunct="1"/>
            <a:endParaRPr lang="sv-SE" dirty="0">
              <a:latin typeface="Arial" charset="0"/>
            </a:endParaRPr>
          </a:p>
          <a:p>
            <a:pPr eaLnBrk="1" hangingPunct="1"/>
            <a:endParaRPr lang="sv-SE" dirty="0">
              <a:latin typeface="Arial" charset="0"/>
            </a:endParaRPr>
          </a:p>
          <a:p>
            <a:pPr eaLnBrk="1" hangingPunct="1"/>
            <a:r>
              <a:rPr lang="sv-SE" dirty="0" smtClean="0"/>
              <a:t>Produktion ack 2013</a:t>
            </a:r>
            <a:r>
              <a:rPr lang="sv-SE" baseline="0" dirty="0" smtClean="0"/>
              <a:t> 	 10 782/ack 2012       11 417  -5,6%</a:t>
            </a:r>
          </a:p>
          <a:p>
            <a:pPr eaLnBrk="1" hangingPunct="1"/>
            <a:r>
              <a:rPr lang="sv-SE" baseline="0" dirty="0" smtClean="0"/>
              <a:t>Export       ack 2013     	  9 651/ack  2012       10 199  -5,4%</a:t>
            </a:r>
            <a:endParaRPr lang="sv-SE" dirty="0" smtClean="0">
              <a:latin typeface="Arial" charset="0"/>
            </a:endParaRPr>
          </a:p>
          <a:p>
            <a:pPr eaLnBrk="1" hangingPunct="1"/>
            <a:endParaRPr lang="sv-SE" i="1" dirty="0" smtClean="0"/>
          </a:p>
        </p:txBody>
      </p:sp>
    </p:spTree>
    <p:extLst>
      <p:ext uri="{BB962C8B-B14F-4D97-AF65-F5344CB8AC3E}">
        <p14:creationId xmlns:p14="http://schemas.microsoft.com/office/powerpoint/2010/main" val="401861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6534D-1C1B-4166-A7A2-BB8E03566895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460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v-SE" dirty="0" smtClean="0"/>
              <a:t>2015-11-26</a:t>
            </a:r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EBF3A-35DB-438C-A422-F5E4CC005A3E}" type="slidenum">
              <a:rPr lang="sv-SE" smtClean="0"/>
              <a:pPr>
                <a:defRPr/>
              </a:pPr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984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v-SE" dirty="0" smtClean="0"/>
              <a:t>2015-11-26</a:t>
            </a:r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EBF3A-35DB-438C-A422-F5E4CC005A3E}" type="slidenum">
              <a:rPr lang="sv-SE" smtClean="0"/>
              <a:pPr>
                <a:defRPr/>
              </a:pPr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62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dirty="0" smtClean="0"/>
              <a:t>Ytterligare en bild som sätter in svensk skogsindustri i ett internationellt perspektiv. </a:t>
            </a:r>
          </a:p>
          <a:p>
            <a:r>
              <a:rPr lang="sv-SE" dirty="0" smtClean="0"/>
              <a:t>Sverige är världens</a:t>
            </a:r>
            <a:r>
              <a:rPr lang="sv-SE" baseline="0" dirty="0" smtClean="0"/>
              <a:t> näst störste exportör </a:t>
            </a:r>
            <a:r>
              <a:rPr lang="sv-SE" u="sng" baseline="0" dirty="0" smtClean="0"/>
              <a:t>sammantaget</a:t>
            </a:r>
            <a:r>
              <a:rPr lang="sv-SE" baseline="0" dirty="0" smtClean="0"/>
              <a:t> av massa, papper och sågade trävaror. </a:t>
            </a:r>
            <a:endParaRPr lang="sv-S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För</a:t>
            </a:r>
            <a:r>
              <a:rPr lang="sv-SE" baseline="0" dirty="0" smtClean="0"/>
              <a:t> sågade trävaror har exporten mätt i m3 räknats om till ton; faktorn 2 m</a:t>
            </a:r>
            <a:r>
              <a:rPr lang="sv-SE" baseline="0" dirty="0" smtClean="0">
                <a:latin typeface="+mn-lt"/>
                <a:cs typeface="Calibri"/>
              </a:rPr>
              <a:t>³</a:t>
            </a:r>
            <a:r>
              <a:rPr lang="sv-SE" baseline="0" dirty="0" smtClean="0"/>
              <a:t>=1 ton har använts.</a:t>
            </a:r>
          </a:p>
          <a:p>
            <a:endParaRPr lang="sv-SE" baseline="0" dirty="0" smtClean="0"/>
          </a:p>
          <a:p>
            <a:r>
              <a:rPr lang="sv-SE" dirty="0" smtClean="0"/>
              <a:t>För enskilda produkter är rangordningen</a:t>
            </a:r>
            <a:r>
              <a:rPr lang="sv-SE" baseline="0" dirty="0" smtClean="0"/>
              <a:t> följande:</a:t>
            </a:r>
          </a:p>
          <a:p>
            <a:r>
              <a:rPr lang="sv-SE" baseline="0" dirty="0" smtClean="0"/>
              <a:t>Massa nr 5 efter Kanada, Brasilien, USA och Chile.</a:t>
            </a:r>
          </a:p>
          <a:p>
            <a:r>
              <a:rPr lang="sv-SE" baseline="0" dirty="0" smtClean="0"/>
              <a:t>Papper nr 3 efter Tyskland och USA. </a:t>
            </a:r>
          </a:p>
          <a:p>
            <a:r>
              <a:rPr lang="sv-SE" baseline="0" dirty="0" smtClean="0"/>
              <a:t>Sågade trävaror nr 3 efter Kanada och Ryssland. </a:t>
            </a:r>
            <a:endParaRPr lang="sv-SE" i="1" dirty="0" smtClean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26AACF-643E-49D7-BDD3-ECD121C61BA6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569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dirty="0" smtClean="0"/>
              <a:t>Ytterligare en bild som sätter in svensk skogsindustri i ett internationellt perspektiv. </a:t>
            </a:r>
          </a:p>
          <a:p>
            <a:r>
              <a:rPr lang="sv-SE" dirty="0" smtClean="0"/>
              <a:t>Sverige är världens</a:t>
            </a:r>
            <a:r>
              <a:rPr lang="sv-SE" baseline="0" dirty="0" smtClean="0"/>
              <a:t> näst störste exportör </a:t>
            </a:r>
            <a:r>
              <a:rPr lang="sv-SE" u="sng" baseline="0" dirty="0" smtClean="0"/>
              <a:t>sammantaget</a:t>
            </a:r>
            <a:r>
              <a:rPr lang="sv-SE" baseline="0" dirty="0" smtClean="0"/>
              <a:t> av massa, papper och sågade trävaror. </a:t>
            </a:r>
            <a:endParaRPr lang="sv-S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För</a:t>
            </a:r>
            <a:r>
              <a:rPr lang="sv-SE" baseline="0" dirty="0" smtClean="0"/>
              <a:t> sågade trävaror har exporten mätt i m3 räknats om till ton; faktorn 2 m</a:t>
            </a:r>
            <a:r>
              <a:rPr lang="sv-SE" baseline="0" dirty="0" smtClean="0">
                <a:latin typeface="+mn-lt"/>
                <a:cs typeface="Calibri"/>
              </a:rPr>
              <a:t>³</a:t>
            </a:r>
            <a:r>
              <a:rPr lang="sv-SE" baseline="0" dirty="0" smtClean="0"/>
              <a:t>=1 ton har använts.</a:t>
            </a:r>
          </a:p>
          <a:p>
            <a:endParaRPr lang="sv-SE" baseline="0" dirty="0" smtClean="0"/>
          </a:p>
          <a:p>
            <a:r>
              <a:rPr lang="sv-SE" dirty="0" smtClean="0"/>
              <a:t>För enskilda produkter är rangordningen</a:t>
            </a:r>
            <a:r>
              <a:rPr lang="sv-SE" baseline="0" dirty="0" smtClean="0"/>
              <a:t> följande:</a:t>
            </a:r>
          </a:p>
          <a:p>
            <a:r>
              <a:rPr lang="sv-SE" baseline="0" dirty="0" smtClean="0"/>
              <a:t>Massa nr 5 efter Kanada, Brasilien, USA och Chile.</a:t>
            </a:r>
          </a:p>
          <a:p>
            <a:r>
              <a:rPr lang="sv-SE" baseline="0" dirty="0" smtClean="0"/>
              <a:t>Papper nr 3 efter Tyskland och USA. </a:t>
            </a:r>
          </a:p>
          <a:p>
            <a:r>
              <a:rPr lang="sv-SE" baseline="0" dirty="0" smtClean="0"/>
              <a:t>Sågade trävaror nr 3 efter Kanada och Ryssland. </a:t>
            </a:r>
            <a:endParaRPr lang="sv-SE" i="1" dirty="0" smtClean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26AACF-643E-49D7-BDD3-ECD121C61BA6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6642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E05DA-9303-47A0-AEEA-4F0D8E19D09E}" type="slidenum">
              <a:rPr lang="sv-SE"/>
              <a:pPr/>
              <a:t>51</a:t>
            </a:fld>
            <a:endParaRPr lang="sv-SE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84462" y="0"/>
            <a:ext cx="2973538" cy="4567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884462" y="8687298"/>
            <a:ext cx="2973538" cy="4567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419" tIns="41961" rIns="85419" bIns="41961" anchor="b"/>
          <a:lstStyle/>
          <a:p>
            <a:pPr algn="r" defTabSz="864501" eaLnBrk="0" hangingPunct="0"/>
            <a:r>
              <a:rPr lang="sv-SE" sz="1100" dirty="0">
                <a:latin typeface="Times New Roman" pitchFamily="18" charset="0"/>
              </a:rPr>
              <a:t>4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8687298"/>
            <a:ext cx="2970471" cy="4567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0"/>
            <a:ext cx="2970471" cy="4567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3587" cy="3429000"/>
          </a:xfrm>
          <a:ln w="12700" cap="flat"/>
        </p:spPr>
      </p:sp>
      <p:sp>
        <p:nvSpPr>
          <p:cNvPr id="122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10350" y="4342940"/>
            <a:ext cx="5867332" cy="4110332"/>
          </a:xfrm>
          <a:noFill/>
          <a:ln/>
        </p:spPr>
        <p:txBody>
          <a:bodyPr lIns="85419" tIns="41961" rIns="85419" bIns="41961">
            <a:normAutofit fontScale="77500" lnSpcReduction="20000"/>
          </a:bodyPr>
          <a:lstStyle/>
          <a:p>
            <a:pPr eaLnBrk="1" hangingPunct="1"/>
            <a:r>
              <a:rPr lang="sv-SE" dirty="0" smtClean="0"/>
              <a:t>Investeringarna i skogsindustrin avser investeringar i byggnader och anläggningar, maskiner och inventarier vid anläggningar i Sverige. Även investeringar för miljöskydd och IT investeringar (enbart hårdvara) ingår. Källa är SCBs investeringsenkäter, som genomförs 3 gånger per år. Diagrammet visar de senast publicerade uppgifterna och är uttryckta i löpande penningvärde. </a:t>
            </a:r>
          </a:p>
          <a:p>
            <a:pPr>
              <a:spcAft>
                <a:spcPts val="553"/>
              </a:spcAft>
            </a:pPr>
            <a:r>
              <a:rPr lang="sv-SE" dirty="0" smtClean="0"/>
              <a:t>Investeringsprojekt som löper över flera år fördelas på undersökningsår i den takt investeringarna färdigställs. Det är därför inte möjligt att finna direkt överensstämmelse mellan SCB:s uppgifter från investeringsenkäterna och företagens kungjorda investeringsprojekt.  </a:t>
            </a:r>
          </a:p>
          <a:p>
            <a:pPr eaLnBrk="1" hangingPunct="1"/>
            <a:r>
              <a:rPr lang="sv-SE" dirty="0" smtClean="0"/>
              <a:t>Investeringar i skogsindustrin utgör ungefär 20 % av de totala industriinvesteringarna årligen. 	</a:t>
            </a:r>
          </a:p>
          <a:p>
            <a:pPr eaLnBrk="1" hangingPunct="1"/>
            <a:r>
              <a:rPr lang="sv-SE" dirty="0" smtClean="0"/>
              <a:t>	Massa		Pappers	Övr. </a:t>
            </a:r>
          </a:p>
          <a:p>
            <a:pPr eaLnBrk="1" hangingPunct="1"/>
            <a:r>
              <a:rPr lang="sv-SE" dirty="0" smtClean="0"/>
              <a:t>	och papper	Sågverk	konvertering	trävaruindustri	</a:t>
            </a:r>
          </a:p>
          <a:p>
            <a:pPr eaLnBrk="1" hangingPunct="1"/>
            <a:r>
              <a:rPr lang="sv-SE" dirty="0" smtClean="0"/>
              <a:t>1990	7,5	1,412	0,79	0,998	</a:t>
            </a:r>
          </a:p>
          <a:p>
            <a:pPr eaLnBrk="1" hangingPunct="1"/>
            <a:r>
              <a:rPr lang="sv-SE" dirty="0" smtClean="0"/>
              <a:t>1991	4,1	1,095	0,62	0,741	</a:t>
            </a:r>
          </a:p>
          <a:p>
            <a:pPr eaLnBrk="1" hangingPunct="1"/>
            <a:r>
              <a:rPr lang="sv-SE" dirty="0" smtClean="0"/>
              <a:t>1992	2,8	0,854	0,56	0,462	</a:t>
            </a:r>
          </a:p>
          <a:p>
            <a:pPr eaLnBrk="1" hangingPunct="1"/>
            <a:r>
              <a:rPr lang="sv-SE" dirty="0" smtClean="0"/>
              <a:t>1993	3,4	0,986	0,46	0,379	</a:t>
            </a:r>
          </a:p>
          <a:p>
            <a:pPr eaLnBrk="1" hangingPunct="1"/>
            <a:r>
              <a:rPr lang="sv-SE" dirty="0" smtClean="0"/>
              <a:t>1994	5,2	1,576	0,76	0,608	</a:t>
            </a:r>
          </a:p>
          <a:p>
            <a:pPr eaLnBrk="1" hangingPunct="1"/>
            <a:r>
              <a:rPr lang="sv-SE" dirty="0" smtClean="0"/>
              <a:t>1995	11,5	2,167	0,76	0,835	</a:t>
            </a:r>
          </a:p>
          <a:p>
            <a:pPr eaLnBrk="1" hangingPunct="1"/>
            <a:r>
              <a:rPr lang="sv-SE" dirty="0" smtClean="0"/>
              <a:t>1996	12,3	1,764	1,2	0,701	</a:t>
            </a:r>
          </a:p>
          <a:p>
            <a:pPr eaLnBrk="1" hangingPunct="1"/>
            <a:r>
              <a:rPr lang="sv-SE" dirty="0" smtClean="0"/>
              <a:t>1997	9,437	2,291	0,89	0,668	</a:t>
            </a:r>
          </a:p>
          <a:p>
            <a:pPr eaLnBrk="1" hangingPunct="1"/>
            <a:r>
              <a:rPr lang="sv-SE" dirty="0" smtClean="0"/>
              <a:t>1998	7,844	2,19	0,869	0,702	</a:t>
            </a:r>
          </a:p>
          <a:p>
            <a:pPr eaLnBrk="1" hangingPunct="1"/>
            <a:r>
              <a:rPr lang="sv-SE" dirty="0" smtClean="0"/>
              <a:t>1999	6,404	2,243	1,175	0,690	</a:t>
            </a:r>
          </a:p>
          <a:p>
            <a:pPr eaLnBrk="1" hangingPunct="1"/>
            <a:r>
              <a:rPr lang="sv-SE" dirty="0" smtClean="0"/>
              <a:t>2000	5,08	1,731	0,781	0,676	</a:t>
            </a:r>
          </a:p>
          <a:p>
            <a:pPr eaLnBrk="1" hangingPunct="1"/>
            <a:r>
              <a:rPr lang="sv-SE" dirty="0" smtClean="0"/>
              <a:t>2001	7,27	1,531	0,904	0,787	</a:t>
            </a:r>
          </a:p>
          <a:p>
            <a:pPr eaLnBrk="1" hangingPunct="1"/>
            <a:r>
              <a:rPr lang="sv-SE" dirty="0" smtClean="0"/>
              <a:t>2002	6,158	1,634	0,922	0,654	</a:t>
            </a:r>
          </a:p>
          <a:p>
            <a:pPr eaLnBrk="1" hangingPunct="1"/>
            <a:r>
              <a:rPr lang="sv-SE" dirty="0" smtClean="0"/>
              <a:t>2003	4,88	1,886	0,933	0,863	</a:t>
            </a:r>
          </a:p>
          <a:p>
            <a:pPr eaLnBrk="1" hangingPunct="1"/>
            <a:r>
              <a:rPr lang="sv-SE" dirty="0" smtClean="0"/>
              <a:t>2004	6,707	1,703	0,768	0,667	</a:t>
            </a:r>
          </a:p>
          <a:p>
            <a:pPr eaLnBrk="1" hangingPunct="1"/>
            <a:r>
              <a:rPr lang="sv-SE" dirty="0" smtClean="0"/>
              <a:t>2005	9,722	1,511	0,84	0,849</a:t>
            </a:r>
          </a:p>
          <a:p>
            <a:pPr eaLnBrk="1" hangingPunct="1"/>
            <a:r>
              <a:rPr lang="sv-SE" dirty="0" smtClean="0"/>
              <a:t>2006	6,061	1,401	0,974	0,946	</a:t>
            </a:r>
          </a:p>
          <a:p>
            <a:pPr eaLnBrk="1" hangingPunct="1"/>
            <a:r>
              <a:rPr lang="sv-SE" dirty="0" smtClean="0"/>
              <a:t>2007	6,672	2,268	0,735	1,435	</a:t>
            </a:r>
          </a:p>
          <a:p>
            <a:pPr eaLnBrk="1" hangingPunct="1"/>
            <a:r>
              <a:rPr lang="sv-SE" dirty="0" smtClean="0"/>
              <a:t>2008	6,410	2,402	0,704	1,544</a:t>
            </a:r>
          </a:p>
          <a:p>
            <a:pPr eaLnBrk="1" hangingPunct="1"/>
            <a:r>
              <a:rPr lang="sv-SE" dirty="0" smtClean="0"/>
              <a:t>2009	4,795	1,653	0,793	0,847</a:t>
            </a:r>
          </a:p>
          <a:p>
            <a:pPr eaLnBrk="1" hangingPunct="1"/>
            <a:r>
              <a:rPr lang="sv-SE" dirty="0" smtClean="0"/>
              <a:t>2010	4,221	2,998	0,710	0,990</a:t>
            </a:r>
          </a:p>
          <a:p>
            <a:pPr eaLnBrk="1" hangingPunct="1"/>
            <a:r>
              <a:rPr lang="sv-SE" dirty="0" smtClean="0"/>
              <a:t>2011	6,249	2,038	0,541	0,908</a:t>
            </a:r>
          </a:p>
          <a:p>
            <a:pPr eaLnBrk="1" hangingPunct="1"/>
            <a:r>
              <a:rPr lang="sv-SE" dirty="0" smtClean="0"/>
              <a:t>2012	5,758	1,685	0,715	0,715</a:t>
            </a:r>
          </a:p>
          <a:p>
            <a:pPr eaLnBrk="1" hangingPunct="1"/>
            <a:r>
              <a:rPr lang="sv-SE" dirty="0" smtClean="0"/>
              <a:t>2013	5,270	1,138	1,436	1,396</a:t>
            </a:r>
          </a:p>
          <a:p>
            <a:pPr eaLnBrk="1" hangingPunct="1"/>
            <a:r>
              <a:rPr lang="sv-SE" dirty="0" smtClean="0"/>
              <a:t>2014	5,638	0,668	0,816	0,812</a:t>
            </a:r>
          </a:p>
          <a:p>
            <a:pPr eaLnBrk="1" hangingPunct="1"/>
            <a:r>
              <a:rPr lang="sv-SE" dirty="0" smtClean="0"/>
              <a:t>	</a:t>
            </a:r>
          </a:p>
          <a:p>
            <a:pPr>
              <a:spcAft>
                <a:spcPts val="553"/>
              </a:spcAft>
            </a:pPr>
            <a:endParaRPr lang="sv-SE" dirty="0" smtClean="0"/>
          </a:p>
        </p:txBody>
      </p:sp>
      <p:sp>
        <p:nvSpPr>
          <p:cNvPr id="2" name="Platshållare för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3D86E9D-9EB7-4809-A2A1-875688F8AA1E}" type="datetime1">
              <a:rPr lang="sv-SE" smtClean="0"/>
              <a:t>2016-07-15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5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775600" y="4046400"/>
            <a:ext cx="3636000" cy="457200"/>
          </a:xfr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sv-SE" dirty="0" smtClean="0"/>
              <a:t>Klicka för att lägga till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72000" y="4600800"/>
            <a:ext cx="3657600" cy="619200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underrubrik</a:t>
            </a:r>
            <a:endParaRPr lang="sv-SE" dirty="0"/>
          </a:p>
        </p:txBody>
      </p:sp>
      <p:pic>
        <p:nvPicPr>
          <p:cNvPr id="7" name="Bildobjekt 6" descr="SkogsInd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000" y="2815201"/>
            <a:ext cx="3592800" cy="965109"/>
          </a:xfrm>
          <a:prstGeom prst="rect">
            <a:avLst/>
          </a:prstGeom>
        </p:spPr>
      </p:pic>
      <p:cxnSp>
        <p:nvCxnSpPr>
          <p:cNvPr id="9" name="Rak 8"/>
          <p:cNvCxnSpPr/>
          <p:nvPr userDrawn="1"/>
        </p:nvCxnSpPr>
        <p:spPr>
          <a:xfrm>
            <a:off x="2772000" y="3934800"/>
            <a:ext cx="3600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med 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4039200" cy="39888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11" name="Bildobjekt 10" descr="Sveri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7600" y="1602000"/>
            <a:ext cx="1737360" cy="4029891"/>
          </a:xfrm>
          <a:prstGeom prst="rect">
            <a:avLst/>
          </a:prstGeom>
        </p:spPr>
      </p:pic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6000" y="226800"/>
            <a:ext cx="3340800" cy="558000"/>
          </a:xfrm>
        </p:spPr>
        <p:txBody>
          <a:bodyPr anchor="t" anchorCtr="0">
            <a:noAutofit/>
          </a:bodyPr>
          <a:lstStyle>
            <a:lvl1pPr>
              <a:defRPr sz="2100" b="0"/>
            </a:lvl1pPr>
          </a:lstStyle>
          <a:p>
            <a:r>
              <a:rPr lang="sv-SE" dirty="0" smtClean="0"/>
              <a:t>Ange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8"/>
          <p:cNvSpPr>
            <a:spLocks noGrp="1"/>
          </p:cNvSpPr>
          <p:nvPr>
            <p:ph sz="quarter" idx="10"/>
          </p:nvPr>
        </p:nvSpPr>
        <p:spPr>
          <a:xfrm>
            <a:off x="457200" y="273600"/>
            <a:ext cx="8229600" cy="53136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</p:txBody>
      </p:sp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9" descr="1"/>
          <p:cNvPicPr>
            <a:picLocks noChangeAspect="1" noChangeArrowheads="1"/>
          </p:cNvPicPr>
          <p:nvPr userDrawn="1"/>
        </p:nvPicPr>
        <p:blipFill>
          <a:blip r:embed="rId2"/>
          <a:srcRect t="5284"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2"/>
          <p:cNvPicPr>
            <a:picLocks noChangeAspect="1" noChangeArrowheads="1"/>
          </p:cNvPicPr>
          <p:nvPr userDrawn="1"/>
        </p:nvPicPr>
        <p:blipFill>
          <a:blip r:embed="rId2"/>
          <a:srcRect t="5136" b="398"/>
          <a:stretch>
            <a:fillRect/>
          </a:stretch>
        </p:blipFill>
        <p:spPr bwMode="auto">
          <a:xfrm>
            <a:off x="-1800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3"/>
          <p:cNvPicPr>
            <a:picLocks noChangeAspect="1" noChangeArrowheads="1"/>
          </p:cNvPicPr>
          <p:nvPr userDrawn="1"/>
        </p:nvPicPr>
        <p:blipFill>
          <a:blip r:embed="rId2"/>
          <a:srcRect b="5486"/>
          <a:stretch>
            <a:fillRect/>
          </a:stretch>
        </p:blipFill>
        <p:spPr bwMode="auto">
          <a:xfrm>
            <a:off x="-3175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4"/>
          <p:cNvPicPr>
            <a:picLocks noChangeAspect="1" noChangeArrowheads="1"/>
          </p:cNvPicPr>
          <p:nvPr userDrawn="1"/>
        </p:nvPicPr>
        <p:blipFill>
          <a:blip r:embed="rId2"/>
          <a:srcRect t="4886" b="548"/>
          <a:stretch>
            <a:fillRect/>
          </a:stretch>
        </p:blipFill>
        <p:spPr bwMode="auto">
          <a:xfrm>
            <a:off x="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bild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ild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dirty="0" smtClean="0"/>
              <a:t>Klicka här för att lägga till text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för att lägga till text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4800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 descr="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11125"/>
            <a:ext cx="2800350" cy="2055813"/>
          </a:xfrm>
          <a:prstGeom prst="rect">
            <a:avLst/>
          </a:prstGeom>
          <a:noFill/>
        </p:spPr>
      </p:pic>
      <p:pic>
        <p:nvPicPr>
          <p:cNvPr id="16" name="Picture 26" descr="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111125"/>
            <a:ext cx="2752725" cy="2055813"/>
          </a:xfrm>
          <a:prstGeom prst="rect">
            <a:avLst/>
          </a:prstGeom>
          <a:noFill/>
        </p:spPr>
      </p:pic>
      <p:pic>
        <p:nvPicPr>
          <p:cNvPr id="17" name="Picture 29" descr="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80150" y="111125"/>
            <a:ext cx="2768600" cy="2055813"/>
          </a:xfrm>
          <a:prstGeom prst="rect">
            <a:avLst/>
          </a:prstGeom>
          <a:noFill/>
        </p:spPr>
      </p:pic>
      <p:pic>
        <p:nvPicPr>
          <p:cNvPr id="18" name="Picture 31" descr="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4463" y="2359025"/>
            <a:ext cx="2778125" cy="2108200"/>
          </a:xfrm>
          <a:prstGeom prst="rect">
            <a:avLst/>
          </a:prstGeom>
          <a:noFill/>
        </p:spPr>
      </p:pic>
      <p:pic>
        <p:nvPicPr>
          <p:cNvPr id="19" name="Picture 25" descr="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211513" y="2359025"/>
            <a:ext cx="2798762" cy="2055813"/>
          </a:xfrm>
          <a:prstGeom prst="rect">
            <a:avLst/>
          </a:prstGeom>
          <a:noFill/>
        </p:spPr>
      </p:pic>
      <p:pic>
        <p:nvPicPr>
          <p:cNvPr id="20" name="Picture 28" descr="6"/>
          <p:cNvPicPr>
            <a:picLocks noChangeAspect="1" noChangeArrowheads="1"/>
          </p:cNvPicPr>
          <p:nvPr userDrawn="1"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6280150" y="2359025"/>
            <a:ext cx="2768600" cy="2055813"/>
          </a:xfrm>
          <a:prstGeom prst="rect">
            <a:avLst/>
          </a:prstGeom>
          <a:noFill/>
        </p:spPr>
      </p:pic>
      <p:pic>
        <p:nvPicPr>
          <p:cNvPr id="21" name="Picture 23" descr="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44463" y="4606925"/>
            <a:ext cx="2768600" cy="2055813"/>
          </a:xfrm>
          <a:prstGeom prst="rect">
            <a:avLst/>
          </a:prstGeom>
          <a:noFill/>
        </p:spPr>
      </p:pic>
      <p:pic>
        <p:nvPicPr>
          <p:cNvPr id="22" name="Picture 24" descr="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211513" y="4594225"/>
            <a:ext cx="2814637" cy="2055813"/>
          </a:xfrm>
          <a:prstGeom prst="rect">
            <a:avLst/>
          </a:prstGeom>
          <a:noFill/>
        </p:spPr>
      </p:pic>
      <p:pic>
        <p:nvPicPr>
          <p:cNvPr id="23" name="Picture 27" descr="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280150" y="4594225"/>
            <a:ext cx="2754313" cy="20542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i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28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52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4572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6476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4572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46476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575050" y="273049"/>
            <a:ext cx="5111750" cy="543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284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360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8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3E82-5D67-4CD0-A94C-5170CB095896}" type="datetimeFigureOut">
              <a:rPr lang="sv-SE" smtClean="0"/>
              <a:pPr/>
              <a:t>2016-07-15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44B5-436F-4974-A144-A51C8E37C2E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0" r:id="rId6"/>
    <p:sldLayoutId id="2147483656" r:id="rId7"/>
    <p:sldLayoutId id="2147483657" r:id="rId8"/>
    <p:sldLayoutId id="2147483654" r:id="rId9"/>
    <p:sldLayoutId id="2147483661" r:id="rId10"/>
    <p:sldLayoutId id="2147483668" r:id="rId11"/>
    <p:sldLayoutId id="2147483662" r:id="rId12"/>
    <p:sldLayoutId id="2147483664" r:id="rId13"/>
    <p:sldLayoutId id="2147483663" r:id="rId14"/>
    <p:sldLayoutId id="2147483665" r:id="rId15"/>
    <p:sldLayoutId id="2147483666" r:id="rId16"/>
    <p:sldLayoutId id="2147483669" r:id="rId17"/>
    <p:sldLayoutId id="2147483670" r:id="rId18"/>
    <p:sldLayoutId id="2147483671" r:id="rId19"/>
    <p:sldLayoutId id="214748366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54"/>
        </a:spcBef>
        <a:spcAft>
          <a:spcPts val="18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2775600" y="4046400"/>
            <a:ext cx="4244672" cy="457200"/>
          </a:xfrm>
        </p:spPr>
        <p:txBody>
          <a:bodyPr/>
          <a:lstStyle/>
          <a:p>
            <a:r>
              <a:rPr lang="sv-SE" dirty="0" smtClean="0"/>
              <a:t>Kvartalsrapport, december 2015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148876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80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480879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01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455877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23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983541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24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728484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51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237741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73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i="1" dirty="0" smtClean="0"/>
              <a:t>Sågverk </a:t>
            </a:r>
            <a:r>
              <a:rPr lang="sv-SE" sz="1800" b="0" i="1" dirty="0"/>
              <a:t>och träimpregneringsindustri</a:t>
            </a:r>
            <a:r>
              <a:rPr lang="sv-SE" sz="1800" b="0" i="1"/>
              <a:t>: </a:t>
            </a:r>
            <a:r>
              <a:rPr lang="sv-SE" sz="1800" b="0" i="1" smtClean="0"/>
              <a:t/>
            </a:r>
            <a:br>
              <a:rPr lang="sv-SE" sz="1800" b="0" i="1" smtClean="0"/>
            </a:br>
            <a:r>
              <a:rPr lang="sv-SE" sz="1800" b="0" i="1" smtClean="0"/>
              <a:t>Konfidensindikator januari </a:t>
            </a:r>
            <a:r>
              <a:rPr lang="sv-SE" sz="1800" b="0" i="1" dirty="0"/>
              <a:t>2006 – november </a:t>
            </a:r>
            <a:r>
              <a:rPr lang="sv-SE" sz="1800" b="0" i="1" dirty="0" smtClean="0"/>
              <a:t>2015</a:t>
            </a:r>
            <a:endParaRPr lang="sv-SE" sz="1800" b="0" dirty="0"/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35" y="1600200"/>
            <a:ext cx="6550329" cy="39893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1547664" y="5525929"/>
            <a:ext cx="19159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Källa: Konjunkturinstitutet</a:t>
            </a:r>
            <a:endParaRPr lang="sv-SE" sz="12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93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i="1" dirty="0"/>
              <a:t>Timmerpris- och trävaruprisutveckling sedan 2000</a:t>
            </a:r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72" y="1600200"/>
            <a:ext cx="6125455" cy="398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20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i="1" dirty="0" smtClean="0"/>
              <a:t>Importen </a:t>
            </a:r>
            <a:r>
              <a:rPr lang="sv-SE" sz="1800" b="0" i="1" dirty="0"/>
              <a:t>av sågtimmer från </a:t>
            </a:r>
            <a:r>
              <a:rPr lang="sv-SE" sz="1800" b="0" i="1" dirty="0" smtClean="0"/>
              <a:t>Norge </a:t>
            </a:r>
            <a:endParaRPr lang="sv-SE" sz="1800" b="0" i="1" dirty="0"/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41" y="1600200"/>
            <a:ext cx="6120717" cy="398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14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i="1" dirty="0"/>
              <a:t>Svenskt ”valutaindex för trävaror”. Ju högre indextal desto svagare SEK.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114" y="1600200"/>
            <a:ext cx="6117771" cy="39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2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839426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938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i="1" dirty="0"/>
              <a:t>Produktion av sågade trävaror i Europas största producentländer, 2002-2016</a:t>
            </a:r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64" y="1600200"/>
            <a:ext cx="6555271" cy="398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27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i="1" dirty="0"/>
              <a:t>Leveranser av sågade trävaror från svenska sågverk till och med tredje kvartalet</a:t>
            </a:r>
          </a:p>
        </p:txBody>
      </p:sp>
      <p:pic>
        <p:nvPicPr>
          <p:cNvPr id="7" name="Platshållare för innehåll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10" y="1600200"/>
            <a:ext cx="6553580" cy="398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222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i="1" dirty="0"/>
              <a:t>Export av sågade trävaror från svenska sågverk </a:t>
            </a:r>
          </a:p>
        </p:txBody>
      </p:sp>
      <p:pic>
        <p:nvPicPr>
          <p:cNvPr id="6" name="Platshållare för innehåll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4" y="1600200"/>
            <a:ext cx="6117771" cy="398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35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i="1" dirty="0"/>
              <a:t>Svenska sågverks leveranser januari-september 2015, fördelning per marknad</a:t>
            </a:r>
          </a:p>
        </p:txBody>
      </p:sp>
      <p:pic>
        <p:nvPicPr>
          <p:cNvPr id="6" name="Platshållare för innehåll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14" y="1600200"/>
            <a:ext cx="6120372" cy="398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831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i="1" dirty="0" smtClean="0"/>
              <a:t>Sveriges </a:t>
            </a:r>
            <a:r>
              <a:rPr lang="sv-SE" sz="1800" b="0" i="1" dirty="0"/>
              <a:t>träförbrukning fördelat per </a:t>
            </a:r>
            <a:r>
              <a:rPr lang="sv-SE" sz="1800" b="0" i="1" dirty="0" smtClean="0"/>
              <a:t>segment </a:t>
            </a:r>
            <a:r>
              <a:rPr lang="sv-SE" sz="1800" b="0" i="1" dirty="0"/>
              <a:t/>
            </a:r>
            <a:br>
              <a:rPr lang="sv-SE" sz="1800" b="0" i="1" dirty="0"/>
            </a:br>
            <a:endParaRPr lang="sv-SE" sz="1800" b="0" dirty="0"/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88" y="1879949"/>
            <a:ext cx="4577424" cy="3429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25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i="1" dirty="0"/>
              <a:t>Svenska bygghandelns försäljning. Förändring jämfört med samma månad föregående </a:t>
            </a:r>
            <a:r>
              <a:rPr lang="sv-SE" sz="1800" b="0" i="1" dirty="0" smtClean="0"/>
              <a:t>år.</a:t>
            </a:r>
            <a:endParaRPr lang="sv-SE" sz="1800" b="0" i="1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895126"/>
              </p:ext>
            </p:extLst>
          </p:nvPr>
        </p:nvGraphicFramePr>
        <p:xfrm>
          <a:off x="457200" y="1600200"/>
          <a:ext cx="8229600" cy="398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9787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dirty="0"/>
              <a:t>Egyptens import av sågade barrträvaror, </a:t>
            </a:r>
            <a:br>
              <a:rPr lang="sv-SE" sz="1800" b="0" dirty="0"/>
            </a:br>
            <a:r>
              <a:rPr lang="sv-SE" sz="1800" b="0" dirty="0"/>
              <a:t>2009–september 2015</a:t>
            </a:r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4" y="1600200"/>
            <a:ext cx="6117771" cy="398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040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i="1" dirty="0"/>
              <a:t>Rysslands export av barrträvaror, </a:t>
            </a:r>
            <a:br>
              <a:rPr lang="sv-SE" sz="1800" b="0" i="1" dirty="0"/>
            </a:br>
            <a:r>
              <a:rPr lang="sv-SE" sz="1800" b="0" i="1" dirty="0"/>
              <a:t>2009–september 2015</a:t>
            </a:r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4" y="1600200"/>
            <a:ext cx="6117771" cy="398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865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1800" b="0" i="1" dirty="0"/>
              <a:t>Kinas import av sågade trävaror från Ryssland och Kanada samt Norden. Rullande kvartal. Obs, olika skalor. </a:t>
            </a:r>
            <a:br>
              <a:rPr lang="sv-SE" sz="1800" b="0" i="1" dirty="0"/>
            </a:br>
            <a:r>
              <a:rPr lang="sv-SE" sz="1800" b="0" i="1" dirty="0"/>
              <a:t>2013–september 2015</a:t>
            </a:r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16" y="1600200"/>
            <a:ext cx="6119368" cy="398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760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4106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rgbClr val="308021"/>
                </a:solidFill>
              </a:rPr>
              <a:t>Förtroendeindikator ”massaindustrin” ,</a:t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dirty="0">
                <a:solidFill>
                  <a:srgbClr val="308021"/>
                </a:solidFill>
              </a:rPr>
              <a:t>januari 2008-november 2015</a:t>
            </a:r>
          </a:p>
        </p:txBody>
      </p:sp>
      <p:sp>
        <p:nvSpPr>
          <p:cNvPr id="3" name="Rektangel 2"/>
          <p:cNvSpPr/>
          <p:nvPr/>
        </p:nvSpPr>
        <p:spPr>
          <a:xfrm>
            <a:off x="547325" y="6063219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87" y="1340768"/>
            <a:ext cx="8315665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4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278602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729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3300" dirty="0">
                <a:solidFill>
                  <a:srgbClr val="308021"/>
                </a:solidFill>
              </a:rPr>
              <a:t>Produktion av avsalumassa i Sverige </a:t>
            </a:r>
            <a:r>
              <a:rPr lang="sv-SE" dirty="0">
                <a:solidFill>
                  <a:srgbClr val="308021"/>
                </a:solidFill>
              </a:rPr>
              <a:t/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sz="2900" b="0" dirty="0" smtClean="0">
                <a:solidFill>
                  <a:srgbClr val="308021"/>
                </a:solidFill>
              </a:rPr>
              <a:t>2000</a:t>
            </a:r>
            <a:r>
              <a:rPr lang="sv-SE" sz="2900" b="0" dirty="0" smtClean="0">
                <a:solidFill>
                  <a:srgbClr val="308021"/>
                </a:solidFill>
                <a:cs typeface="Arial"/>
              </a:rPr>
              <a:t>–oktober 2015</a:t>
            </a:r>
            <a:r>
              <a:rPr lang="sv-SE" sz="2900" b="0" dirty="0" smtClean="0">
                <a:solidFill>
                  <a:srgbClr val="308021"/>
                </a:solidFill>
              </a:rPr>
              <a:t>, </a:t>
            </a:r>
            <a:r>
              <a:rPr lang="sv-SE" sz="2900" b="0" dirty="0">
                <a:solidFill>
                  <a:srgbClr val="308021"/>
                </a:solidFill>
              </a:rPr>
              <a:t>glidande 12 månader</a:t>
            </a:r>
            <a:endParaRPr lang="sv-SE" sz="2900" b="0" dirty="0" smtClean="0">
              <a:solidFill>
                <a:srgbClr val="30802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2776"/>
            <a:ext cx="7638950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rgbClr val="308021"/>
                </a:solidFill>
              </a:rPr>
              <a:t>Sveriges export av massa till EU,</a:t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dirty="0">
                <a:solidFill>
                  <a:srgbClr val="308021"/>
                </a:solidFill>
              </a:rPr>
              <a:t>rullande 12 månader tom oktober 2015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065876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73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rgbClr val="308021"/>
                </a:solidFill>
              </a:rPr>
              <a:t>Sveriges export av massa per land/region, </a:t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dirty="0">
                <a:solidFill>
                  <a:srgbClr val="308021"/>
                </a:solidFill>
              </a:rPr>
              <a:t>januari-oktober 2015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30313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33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5950" y="274638"/>
            <a:ext cx="8229600" cy="821854"/>
          </a:xfrm>
        </p:spPr>
        <p:txBody>
          <a:bodyPr>
            <a:normAutofit fontScale="90000"/>
          </a:bodyPr>
          <a:lstStyle/>
          <a:p>
            <a:r>
              <a:rPr lang="nb-NO" sz="2400" dirty="0">
                <a:solidFill>
                  <a:srgbClr val="308021"/>
                </a:solidFill>
              </a:rPr>
              <a:t>Globala massaleveanser av blekt </a:t>
            </a:r>
            <a:r>
              <a:rPr lang="nb-NO" sz="2400" dirty="0" smtClean="0">
                <a:solidFill>
                  <a:srgbClr val="308021"/>
                </a:solidFill>
              </a:rPr>
              <a:t>sulfatmassa</a:t>
            </a:r>
            <a:r>
              <a:rPr lang="nb-NO" sz="2000" dirty="0" smtClean="0">
                <a:solidFill>
                  <a:srgbClr val="308021"/>
                </a:solidFill>
              </a:rPr>
              <a:t>,</a:t>
            </a:r>
            <a:br>
              <a:rPr lang="nb-NO" sz="2000" dirty="0" smtClean="0">
                <a:solidFill>
                  <a:srgbClr val="308021"/>
                </a:solidFill>
              </a:rPr>
            </a:br>
            <a:r>
              <a:rPr lang="nb-NO" sz="2000" b="0" dirty="0" smtClean="0">
                <a:solidFill>
                  <a:srgbClr val="308021"/>
                </a:solidFill>
              </a:rPr>
              <a:t>ackumulerad </a:t>
            </a:r>
            <a:r>
              <a:rPr lang="nb-NO" sz="2000" b="0" dirty="0">
                <a:solidFill>
                  <a:srgbClr val="308021"/>
                </a:solidFill>
              </a:rPr>
              <a:t>procentuell förändring jan-okt 2015 jämfört med jan-okt </a:t>
            </a:r>
            <a:r>
              <a:rPr lang="nb-NO" sz="2000" b="0" dirty="0" smtClean="0">
                <a:solidFill>
                  <a:srgbClr val="308021"/>
                </a:solidFill>
              </a:rPr>
              <a:t>2014</a:t>
            </a:r>
            <a:endParaRPr lang="fi-FI" altLang="fi-FI" sz="2000" b="0" dirty="0" smtClean="0">
              <a:solidFill>
                <a:srgbClr val="308021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9552" y="6093296"/>
            <a:ext cx="9621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1200" dirty="0" err="1" smtClean="0"/>
              <a:t>Källa</a:t>
            </a:r>
            <a:r>
              <a:rPr lang="fi-FI" altLang="fi-FI" sz="1200" dirty="0" smtClean="0"/>
              <a:t>: EPIS</a:t>
            </a:r>
            <a:endParaRPr lang="fi-FI" altLang="fi-FI" sz="12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30313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308021"/>
                </a:solidFill>
              </a:rPr>
              <a:t>Pris blekt sulfat Västeuropa tom oktober 2015 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sz="2200" b="0" dirty="0" smtClean="0">
                <a:solidFill>
                  <a:srgbClr val="308021"/>
                </a:solidFill>
              </a:rPr>
              <a:t>(i USD samt omräknat till EUR </a:t>
            </a:r>
            <a:r>
              <a:rPr lang="sv-SE" sz="2200" b="0" dirty="0" err="1" smtClean="0">
                <a:solidFill>
                  <a:srgbClr val="308021"/>
                </a:solidFill>
              </a:rPr>
              <a:t>vä</a:t>
            </a:r>
            <a:r>
              <a:rPr lang="sv-SE" sz="2200" b="0" dirty="0" smtClean="0">
                <a:solidFill>
                  <a:srgbClr val="308021"/>
                </a:solidFill>
              </a:rPr>
              <a:t> skala, omräknat till SEK hö skala)</a:t>
            </a:r>
            <a:endParaRPr lang="sv-SE" sz="2200" b="0" dirty="0">
              <a:solidFill>
                <a:srgbClr val="30802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47325" y="6063219"/>
            <a:ext cx="2266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 smtClean="0"/>
              <a:t>Källa: RISI, Skogsindustrierna</a:t>
            </a:r>
            <a:endParaRPr lang="sv-SE" sz="12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80162"/>
            <a:ext cx="8022062" cy="38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89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188" y="-203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308021"/>
                </a:solidFill>
              </a:rPr>
              <a:t>Prisutveckling av blekt sulfat barr respektive löv i Västeuropa, september 2013-oktober 2015</a:t>
            </a:r>
            <a:endParaRPr lang="sv-SE" dirty="0">
              <a:solidFill>
                <a:srgbClr val="30802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47325" y="6063219"/>
            <a:ext cx="2266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 smtClean="0"/>
              <a:t>Källa: RISI, Skogsindustrierna</a:t>
            </a:r>
            <a:endParaRPr lang="sv-SE" sz="1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" y="1486602"/>
            <a:ext cx="8197233" cy="41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50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7325" y="0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rgbClr val="308021"/>
                </a:solidFill>
              </a:rPr>
              <a:t>Förtroendeindikator </a:t>
            </a:r>
            <a:r>
              <a:rPr lang="sv-SE" dirty="0" smtClean="0">
                <a:solidFill>
                  <a:srgbClr val="308021"/>
                </a:solidFill>
              </a:rPr>
              <a:t>”pappersindustrin</a:t>
            </a:r>
            <a:r>
              <a:rPr lang="sv-SE" dirty="0">
                <a:solidFill>
                  <a:srgbClr val="308021"/>
                </a:solidFill>
              </a:rPr>
              <a:t>” ,</a:t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dirty="0">
                <a:solidFill>
                  <a:srgbClr val="308021"/>
                </a:solidFill>
              </a:rPr>
              <a:t>januari 2008-november 2015</a:t>
            </a:r>
          </a:p>
        </p:txBody>
      </p:sp>
      <p:sp>
        <p:nvSpPr>
          <p:cNvPr id="7" name="Rektangel 6"/>
          <p:cNvSpPr/>
          <p:nvPr/>
        </p:nvSpPr>
        <p:spPr>
          <a:xfrm>
            <a:off x="547325" y="6063219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4" y="1377876"/>
            <a:ext cx="8004742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03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78" y="0"/>
            <a:ext cx="8229600" cy="1143000"/>
          </a:xfrm>
        </p:spPr>
        <p:txBody>
          <a:bodyPr/>
          <a:lstStyle/>
          <a:p>
            <a:pPr eaLnBrk="1" hangingPunct="1"/>
            <a:r>
              <a:rPr lang="sv-SE" dirty="0">
                <a:solidFill>
                  <a:srgbClr val="308021"/>
                </a:solidFill>
              </a:rPr>
              <a:t>Produktion av papper i </a:t>
            </a:r>
            <a:r>
              <a:rPr lang="sv-SE" dirty="0" smtClean="0">
                <a:solidFill>
                  <a:srgbClr val="308021"/>
                </a:solidFill>
              </a:rPr>
              <a:t>Sverige 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2000–oktober 2015, </a:t>
            </a:r>
            <a:r>
              <a:rPr lang="sv-SE" sz="2600" b="0" dirty="0">
                <a:solidFill>
                  <a:srgbClr val="308021"/>
                </a:solidFill>
              </a:rPr>
              <a:t>glidande 12 månader</a:t>
            </a:r>
            <a:endParaRPr lang="sv-SE" sz="2600" b="0" dirty="0" smtClean="0">
              <a:solidFill>
                <a:srgbClr val="30802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35" y="1252539"/>
            <a:ext cx="785232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9530" y="-295304"/>
            <a:ext cx="8229600" cy="1403166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rgbClr val="308021"/>
                </a:solidFill>
              </a:rPr>
              <a:t>Produktion av papper i </a:t>
            </a:r>
            <a:r>
              <a:rPr lang="sv-SE" sz="2400" dirty="0" smtClean="0">
                <a:solidFill>
                  <a:srgbClr val="308021"/>
                </a:solidFill>
              </a:rPr>
              <a:t>Sverige, fördelat grafiskt papper och övriga papperskvaliteter, rullande 12 månader</a:t>
            </a:r>
            <a:endParaRPr lang="sv-SE" sz="2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86" y="1412776"/>
            <a:ext cx="7925487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81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4106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Sveriges export av papper till EU, rullande 12 månader 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06816"/>
            <a:ext cx="8396412" cy="43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5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Platshållare för innehåll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995178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Macrobond document" r:id="rId3" imgW="7616592" imgH="5723554" progId="Mbnd.mbnd">
                  <p:embed/>
                </p:oleObj>
              </mc:Choice>
              <mc:Fallback>
                <p:oleObj name="Macrobond document" r:id="rId3" imgW="7616592" imgH="572355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079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Sveriges leveranser per land/region, </a:t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dirty="0">
                <a:solidFill>
                  <a:srgbClr val="308021"/>
                </a:solidFill>
              </a:rPr>
              <a:t>januari – oktober </a:t>
            </a:r>
            <a:r>
              <a:rPr lang="sv-SE" dirty="0" smtClean="0">
                <a:solidFill>
                  <a:srgbClr val="308021"/>
                </a:solidFill>
              </a:rPr>
              <a:t>2015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45" y="1556792"/>
            <a:ext cx="8236410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47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5284" y="16476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Sveriges papperskonsumtion per kvalitet och kvartal, 2009 kv1 – </a:t>
            </a:r>
            <a:r>
              <a:rPr lang="sv-SE" dirty="0" smtClean="0">
                <a:solidFill>
                  <a:srgbClr val="308021"/>
                </a:solidFill>
              </a:rPr>
              <a:t>2015 kv3</a:t>
            </a:r>
            <a:endParaRPr lang="sv-SE" dirty="0">
              <a:solidFill>
                <a:srgbClr val="30802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69998" y="6111472"/>
            <a:ext cx="22397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Källa: SCB, Skogsindustrierna</a:t>
            </a:r>
            <a:endParaRPr lang="sv-SE" sz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24" y="1499187"/>
            <a:ext cx="8224217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89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17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308021"/>
                </a:solidFill>
              </a:rPr>
              <a:t>Procentuell förändring av pappersproduktion, i vissa länder jan-sep 2015/2014 och </a:t>
            </a:r>
            <a:r>
              <a:rPr lang="sv-SE" dirty="0" smtClean="0">
                <a:solidFill>
                  <a:srgbClr val="308021"/>
                </a:solidFill>
              </a:rPr>
              <a:t>2014/2013</a:t>
            </a:r>
            <a:endParaRPr lang="sv-SE" dirty="0">
              <a:solidFill>
                <a:srgbClr val="30802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552" y="6093296"/>
            <a:ext cx="237626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chemeClr val="tx1"/>
                </a:solidFill>
              </a:rPr>
              <a:t>Källa: </a:t>
            </a:r>
            <a:r>
              <a:rPr lang="sv-SE" sz="1200" dirty="0" smtClean="0">
                <a:solidFill>
                  <a:schemeClr val="tx1"/>
                </a:solidFill>
              </a:rPr>
              <a:t>CEPI, Skogsindustrierna</a:t>
            </a: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8224217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96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552" y="6093296"/>
            <a:ext cx="237626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chemeClr val="tx1"/>
                </a:solidFill>
              </a:rPr>
              <a:t>Källa: </a:t>
            </a:r>
            <a:r>
              <a:rPr lang="sv-SE" sz="1200" dirty="0" smtClean="0">
                <a:solidFill>
                  <a:schemeClr val="tx1"/>
                </a:solidFill>
              </a:rPr>
              <a:t>CEPI, Skogsindustrierna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39552" y="4616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rgbClr val="308021"/>
                </a:solidFill>
              </a:rPr>
              <a:t>Kvartalsindex, pappersproduktion i vissa länder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29" y="1279389"/>
            <a:ext cx="7920003" cy="44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21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552" y="6093296"/>
            <a:ext cx="237626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chemeClr val="tx1"/>
                </a:solidFill>
              </a:rPr>
              <a:t>Källa: </a:t>
            </a:r>
            <a:r>
              <a:rPr lang="sv-SE" sz="1200" dirty="0" smtClean="0">
                <a:solidFill>
                  <a:schemeClr val="tx1"/>
                </a:solidFill>
              </a:rPr>
              <a:t>CEPI, Skogsindustrierna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39552" y="4616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rgbClr val="308021"/>
                </a:solidFill>
              </a:rPr>
              <a:t>Kvartalsindex, </a:t>
            </a:r>
            <a:r>
              <a:rPr lang="sv-SE" dirty="0" err="1" smtClean="0">
                <a:solidFill>
                  <a:srgbClr val="308021"/>
                </a:solidFill>
              </a:rPr>
              <a:t>CEPI:s</a:t>
            </a:r>
            <a:r>
              <a:rPr lang="sv-SE" dirty="0" smtClean="0">
                <a:solidFill>
                  <a:srgbClr val="308021"/>
                </a:solidFill>
              </a:rPr>
              <a:t> pappersproduktion per kvalitet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801" y="1484784"/>
            <a:ext cx="7901101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4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532717" y="20800"/>
            <a:ext cx="8229600" cy="1143000"/>
          </a:xfrm>
        </p:spPr>
        <p:txBody>
          <a:bodyPr>
            <a:normAutofit/>
          </a:bodyPr>
          <a:lstStyle/>
          <a:p>
            <a:r>
              <a:rPr lang="sv-SE" sz="2800" dirty="0" err="1" smtClean="0">
                <a:solidFill>
                  <a:srgbClr val="308021"/>
                </a:solidFill>
              </a:rPr>
              <a:t>CEPIs</a:t>
            </a:r>
            <a:r>
              <a:rPr lang="sv-SE" sz="2800" dirty="0" smtClean="0">
                <a:solidFill>
                  <a:srgbClr val="308021"/>
                </a:solidFill>
              </a:rPr>
              <a:t> export per region, januari-juni 2015</a:t>
            </a:r>
            <a:endParaRPr lang="sv-SE" sz="2800" dirty="0">
              <a:solidFill>
                <a:srgbClr val="308021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39552" y="6093296"/>
            <a:ext cx="180000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chemeClr val="tx1"/>
                </a:solidFill>
              </a:rPr>
              <a:t>Källa: </a:t>
            </a:r>
            <a:r>
              <a:rPr lang="sv-SE" sz="1200" dirty="0" smtClean="0">
                <a:solidFill>
                  <a:schemeClr val="tx1"/>
                </a:solidFill>
              </a:rPr>
              <a:t>CEPI </a:t>
            </a: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30313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63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188" y="-28110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rgbClr val="308021"/>
                </a:solidFill>
              </a:rPr>
              <a:t>Europeisk efterfrågan av grafiskt papper,</a:t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2007-2014</a:t>
            </a:r>
            <a:r>
              <a:rPr lang="sv-SE" dirty="0">
                <a:solidFill>
                  <a:srgbClr val="308021"/>
                </a:solidFill>
              </a:rPr>
              <a:t>, januari – september 2015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2086" y="6050962"/>
            <a:ext cx="180000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chemeClr val="tx1"/>
                </a:solidFill>
              </a:rPr>
              <a:t>Källa: </a:t>
            </a:r>
            <a:r>
              <a:rPr lang="sv-SE" sz="1200" dirty="0" smtClean="0">
                <a:solidFill>
                  <a:schemeClr val="tx1"/>
                </a:solidFill>
              </a:rPr>
              <a:t>Euro-Graph</a:t>
            </a: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95" y="1412776"/>
            <a:ext cx="7968163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07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5362" y="-65490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rgbClr val="308021"/>
                </a:solidFill>
              </a:rPr>
              <a:t>Obestruket träfritt papper i Europa % </a:t>
            </a:r>
            <a:r>
              <a:rPr lang="sv-SE" dirty="0" smtClean="0">
                <a:solidFill>
                  <a:srgbClr val="308021"/>
                </a:solidFill>
              </a:rPr>
              <a:t/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förändring 2015/2014, </a:t>
            </a:r>
            <a:r>
              <a:rPr lang="sv-SE" sz="2600" b="0" dirty="0">
                <a:solidFill>
                  <a:srgbClr val="308021"/>
                </a:solidFill>
              </a:rPr>
              <a:t>ackumulerat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9552" y="6093296"/>
            <a:ext cx="180000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chemeClr val="tx1"/>
                </a:solidFill>
              </a:rPr>
              <a:t>Källa: </a:t>
            </a:r>
            <a:r>
              <a:rPr lang="sv-SE" sz="1200" dirty="0" smtClean="0"/>
              <a:t>Euro-Graph</a:t>
            </a: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28800"/>
            <a:ext cx="8687553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300" dirty="0" smtClean="0">
                <a:solidFill>
                  <a:srgbClr val="308021"/>
                </a:solidFill>
              </a:rPr>
              <a:t>Pappersproduktion i världen 2014 </a:t>
            </a:r>
            <a:r>
              <a:rPr lang="sv-SE" sz="2800" dirty="0">
                <a:solidFill>
                  <a:srgbClr val="308021"/>
                </a:solidFill>
              </a:rPr>
              <a:t/>
            </a:r>
            <a:br>
              <a:rPr lang="sv-SE" sz="2800" dirty="0">
                <a:solidFill>
                  <a:srgbClr val="308021"/>
                </a:solidFill>
              </a:rPr>
            </a:br>
            <a:r>
              <a:rPr lang="sv-SE" sz="2900" b="0" dirty="0">
                <a:solidFill>
                  <a:srgbClr val="308021"/>
                </a:solidFill>
              </a:rPr>
              <a:t>P</a:t>
            </a:r>
            <a:r>
              <a:rPr lang="sv-SE" sz="2900" b="0" dirty="0" smtClean="0">
                <a:solidFill>
                  <a:srgbClr val="308021"/>
                </a:solidFill>
              </a:rPr>
              <a:t>er region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12932" y="6203951"/>
            <a:ext cx="4607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200" dirty="0" smtClean="0"/>
              <a:t>Källa: </a:t>
            </a:r>
            <a:r>
              <a:rPr lang="sv-SE" sz="1200" dirty="0"/>
              <a:t>Skogsindustrierna, </a:t>
            </a:r>
            <a:r>
              <a:rPr lang="sv-SE" sz="1200" dirty="0" smtClean="0"/>
              <a:t>CEPI, PPI, FAO, Nationella </a:t>
            </a:r>
            <a:r>
              <a:rPr lang="sv-SE" sz="1200" dirty="0"/>
              <a:t>Föreningar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35795"/>
            <a:ext cx="5966157" cy="41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66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300" dirty="0" smtClean="0">
                <a:solidFill>
                  <a:srgbClr val="308021"/>
                </a:solidFill>
              </a:rPr>
              <a:t>Världens ledande exportörer 2014 </a:t>
            </a:r>
            <a:r>
              <a:rPr lang="sv-SE" sz="2800" dirty="0">
                <a:solidFill>
                  <a:srgbClr val="308021"/>
                </a:solidFill>
              </a:rPr>
              <a:t/>
            </a:r>
            <a:br>
              <a:rPr lang="sv-SE" sz="2800" dirty="0">
                <a:solidFill>
                  <a:srgbClr val="308021"/>
                </a:solidFill>
              </a:rPr>
            </a:br>
            <a:r>
              <a:rPr lang="sv-SE" sz="2900" b="0" dirty="0" smtClean="0">
                <a:solidFill>
                  <a:srgbClr val="308021"/>
                </a:solidFill>
              </a:rPr>
              <a:t>Massa, papper och sågade trävaror</a:t>
            </a:r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417638"/>
            <a:ext cx="7094076" cy="3989388"/>
          </a:xfrm>
          <a:prstGeom prst="rect">
            <a:avLst/>
          </a:prstGeom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12932" y="6203951"/>
            <a:ext cx="4607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200" dirty="0" smtClean="0"/>
              <a:t>Källa: </a:t>
            </a:r>
            <a:r>
              <a:rPr lang="sv-SE" sz="1200" dirty="0"/>
              <a:t>Skogsindustrierna, </a:t>
            </a:r>
            <a:r>
              <a:rPr lang="sv-SE" sz="1200" dirty="0" smtClean="0"/>
              <a:t>CEPI, PPI, FAO, Nationella </a:t>
            </a:r>
            <a:r>
              <a:rPr lang="sv-SE" sz="1200" dirty="0"/>
              <a:t>Föreningar</a:t>
            </a:r>
          </a:p>
        </p:txBody>
      </p:sp>
    </p:spTree>
    <p:extLst>
      <p:ext uri="{BB962C8B-B14F-4D97-AF65-F5344CB8AC3E}">
        <p14:creationId xmlns:p14="http://schemas.microsoft.com/office/powerpoint/2010/main" val="1184532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708775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945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900" dirty="0">
                <a:solidFill>
                  <a:schemeClr val="accent1"/>
                </a:solidFill>
              </a:rPr>
              <a:t>Procentuell förändring av exportvärde </a:t>
            </a:r>
            <a:r>
              <a:rPr lang="sv-SE" sz="2900" dirty="0" smtClean="0">
                <a:solidFill>
                  <a:schemeClr val="accent1"/>
                </a:solidFill>
              </a:rPr>
              <a:t>för</a:t>
            </a:r>
            <a:br>
              <a:rPr lang="sv-SE" sz="2900" dirty="0" smtClean="0">
                <a:solidFill>
                  <a:schemeClr val="accent1"/>
                </a:solidFill>
              </a:rPr>
            </a:br>
            <a:r>
              <a:rPr lang="sv-SE" sz="2900" dirty="0" smtClean="0">
                <a:solidFill>
                  <a:schemeClr val="accent1"/>
                </a:solidFill>
              </a:rPr>
              <a:t>skogsindustriprodukter </a:t>
            </a:r>
            <a:r>
              <a:rPr lang="sv-SE" sz="2900" dirty="0">
                <a:solidFill>
                  <a:schemeClr val="accent1"/>
                </a:solidFill>
              </a:rPr>
              <a:t>samt alla varor, </a:t>
            </a:r>
            <a:r>
              <a:rPr lang="sv-SE" sz="2400" dirty="0" smtClean="0">
                <a:solidFill>
                  <a:schemeClr val="accent1"/>
                </a:solidFill>
              </a:rPr>
              <a:t/>
            </a:r>
            <a:br>
              <a:rPr lang="sv-SE" sz="2400" dirty="0" smtClean="0">
                <a:solidFill>
                  <a:schemeClr val="accent1"/>
                </a:solidFill>
              </a:rPr>
            </a:br>
            <a:r>
              <a:rPr lang="sv-SE" sz="2400" b="0" dirty="0" smtClean="0">
                <a:solidFill>
                  <a:schemeClr val="accent1"/>
                </a:solidFill>
              </a:rPr>
              <a:t>ackumulerat 2015/2014</a:t>
            </a:r>
            <a:endParaRPr lang="sv-SE" sz="2400" b="0" dirty="0">
              <a:solidFill>
                <a:schemeClr val="accent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1560" y="6021288"/>
            <a:ext cx="1766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smtClean="0"/>
              <a:t>Källa: SCB</a:t>
            </a:r>
            <a:endParaRPr lang="sv-SE" sz="110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346317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009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51028" y="6070387"/>
            <a:ext cx="4714379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sv-SE" sz="1200" dirty="0"/>
              <a:t>Källa: SCB </a:t>
            </a:r>
            <a:r>
              <a:rPr lang="sv-SE" sz="1200" dirty="0" smtClean="0"/>
              <a:t>oktoberenkät 2015,  Löpande </a:t>
            </a:r>
            <a:r>
              <a:rPr lang="sv-SE" sz="1200" dirty="0"/>
              <a:t>penningvärde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600" dirty="0" smtClean="0">
                <a:solidFill>
                  <a:srgbClr val="308021"/>
                </a:solidFill>
              </a:rPr>
              <a:t>Investeringar 1990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–2014, </a:t>
            </a:r>
            <a:r>
              <a:rPr lang="sv-SE" sz="2600" dirty="0">
                <a:solidFill>
                  <a:srgbClr val="308021"/>
                </a:solidFill>
                <a:cs typeface="Arial"/>
              </a:rPr>
              <a:t>prognos 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2015-16</a:t>
            </a:r>
            <a:r>
              <a:rPr lang="sv-SE" sz="2600" dirty="0" smtClean="0">
                <a:solidFill>
                  <a:srgbClr val="308021"/>
                </a:solidFill>
              </a:rPr>
              <a:t/>
            </a:r>
            <a:br>
              <a:rPr lang="sv-SE" sz="2600" dirty="0" smtClean="0">
                <a:solidFill>
                  <a:srgbClr val="308021"/>
                </a:solidFill>
              </a:rPr>
            </a:br>
            <a:r>
              <a:rPr lang="sv-SE" sz="2600" dirty="0" smtClean="0">
                <a:solidFill>
                  <a:srgbClr val="308021"/>
                </a:solidFill>
              </a:rPr>
              <a:t>i </a:t>
            </a:r>
            <a:r>
              <a:rPr lang="sv-SE" sz="2600" dirty="0">
                <a:solidFill>
                  <a:srgbClr val="308021"/>
                </a:solidFill>
              </a:rPr>
              <a:t>sågverks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–,massa–och pappersindustrin</a:t>
            </a:r>
            <a:endParaRPr lang="sv-SE" sz="2600" dirty="0" smtClean="0">
              <a:solidFill>
                <a:srgbClr val="30802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1583772"/>
            <a:ext cx="6912768" cy="41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83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Platshållare för innehåll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354120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80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6" name="Platshållare för innehåll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881784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Macrobond document" r:id="rId3" imgW="7616592" imgH="5723554" progId="Mbnd.mbnd">
                  <p:embed/>
                </p:oleObj>
              </mc:Choice>
              <mc:Fallback>
                <p:oleObj name="Macrobond document" r:id="rId3" imgW="7616592" imgH="572355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06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847781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42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475648"/>
              </p:ext>
            </p:extLst>
          </p:nvPr>
        </p:nvGraphicFramePr>
        <p:xfrm>
          <a:off x="1917204" y="1600200"/>
          <a:ext cx="530959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04" y="1600200"/>
                        <a:ext cx="5309592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128247"/>
      </p:ext>
    </p:extLst>
  </p:cSld>
  <p:clrMapOvr>
    <a:masterClrMapping/>
  </p:clrMapOvr>
</p:sld>
</file>

<file path=ppt/theme/theme1.xml><?xml version="1.0" encoding="utf-8"?>
<a:theme xmlns:a="http://schemas.openxmlformats.org/drawingml/2006/main" name="Skogsindustri">
  <a:themeElements>
    <a:clrScheme name="Arb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8021"/>
      </a:accent1>
      <a:accent2>
        <a:srgbClr val="E06E22"/>
      </a:accent2>
      <a:accent3>
        <a:srgbClr val="6E6F64"/>
      </a:accent3>
      <a:accent4>
        <a:srgbClr val="66B006"/>
      </a:accent4>
      <a:accent5>
        <a:srgbClr val="919181"/>
      </a:accent5>
      <a:accent6>
        <a:srgbClr val="000000"/>
      </a:accent6>
      <a:hlink>
        <a:srgbClr val="0000FF"/>
      </a:hlink>
      <a:folHlink>
        <a:srgbClr val="800080"/>
      </a:folHlink>
    </a:clrScheme>
    <a:fontScheme name="Arbi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 Sv</Template>
  <TotalTime>51</TotalTime>
  <Words>662</Words>
  <Application>Microsoft Office PowerPoint</Application>
  <PresentationFormat>Bildspel på skärmen (4:3)</PresentationFormat>
  <Paragraphs>158</Paragraphs>
  <Slides>51</Slides>
  <Notes>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Skogsindustri</vt:lpstr>
      <vt:lpstr>Macrobond document</vt:lpstr>
      <vt:lpstr>Kvartalsrapport, december 2015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Sågverk och träimpregneringsindustri:  Konfidensindikator januari 2006 – november 2015</vt:lpstr>
      <vt:lpstr>Timmerpris- och trävaruprisutveckling sedan 2000</vt:lpstr>
      <vt:lpstr>Importen av sågtimmer från Norge </vt:lpstr>
      <vt:lpstr>Svenskt ”valutaindex för trävaror”. Ju högre indextal desto svagare SEK.</vt:lpstr>
      <vt:lpstr>Produktion av sågade trävaror i Europas största producentländer, 2002-2016</vt:lpstr>
      <vt:lpstr>Leveranser av sågade trävaror från svenska sågverk till och med tredje kvartalet</vt:lpstr>
      <vt:lpstr>Export av sågade trävaror från svenska sågverk </vt:lpstr>
      <vt:lpstr>Svenska sågverks leveranser januari-september 2015, fördelning per marknad</vt:lpstr>
      <vt:lpstr>Sveriges träförbrukning fördelat per segment  </vt:lpstr>
      <vt:lpstr>Svenska bygghandelns försäljning. Förändring jämfört med samma månad föregående år.</vt:lpstr>
      <vt:lpstr>Egyptens import av sågade barrträvaror,  2009–september 2015</vt:lpstr>
      <vt:lpstr>Rysslands export av barrträvaror,  2009–september 2015</vt:lpstr>
      <vt:lpstr>Kinas import av sågade trävaror från Ryssland och Kanada samt Norden. Rullande kvartal. Obs, olika skalor.  2013–september 2015</vt:lpstr>
      <vt:lpstr>Förtroendeindikator ”massaindustrin” , januari 2008-november 2015</vt:lpstr>
      <vt:lpstr>Produktion av avsalumassa i Sverige  2000–oktober 2015, glidande 12 månader</vt:lpstr>
      <vt:lpstr>Sveriges export av massa till EU, rullande 12 månader tom oktober 2015</vt:lpstr>
      <vt:lpstr>Sveriges export av massa per land/region,  januari-oktober 2015</vt:lpstr>
      <vt:lpstr>Globala massaleveanser av blekt sulfatmassa, ackumulerad procentuell förändring jan-okt 2015 jämfört med jan-okt 2014</vt:lpstr>
      <vt:lpstr>Pris blekt sulfat Västeuropa tom oktober 2015  (i USD samt omräknat till EUR vä skala, omräknat till SEK hö skala)</vt:lpstr>
      <vt:lpstr>Prisutveckling av blekt sulfat barr respektive löv i Västeuropa, september 2013-oktober 2015</vt:lpstr>
      <vt:lpstr>Förtroendeindikator ”pappersindustrin” , januari 2008-november 2015</vt:lpstr>
      <vt:lpstr>Produktion av papper i Sverige  2000–oktober 2015, glidande 12 månader</vt:lpstr>
      <vt:lpstr>Produktion av papper i Sverige, fördelat grafiskt papper och övriga papperskvaliteter, rullande 12 månader</vt:lpstr>
      <vt:lpstr>Sveriges export av papper till EU, rullande 12 månader </vt:lpstr>
      <vt:lpstr>Sveriges leveranser per land/region,  januari – oktober 2015</vt:lpstr>
      <vt:lpstr>Sveriges papperskonsumtion per kvalitet och kvartal, 2009 kv1 – 2015 kv3</vt:lpstr>
      <vt:lpstr>Procentuell förändring av pappersproduktion, i vissa länder jan-sep 2015/2014 och 2014/2013</vt:lpstr>
      <vt:lpstr>Kvartalsindex, pappersproduktion i vissa länder</vt:lpstr>
      <vt:lpstr>Kvartalsindex, CEPI:s pappersproduktion per kvalitet</vt:lpstr>
      <vt:lpstr>CEPIs export per region, januari-juni 2015</vt:lpstr>
      <vt:lpstr>Europeisk efterfrågan av grafiskt papper, 2007-2014, januari – september 2015</vt:lpstr>
      <vt:lpstr>Obestruket träfritt papper i Europa %  förändring 2015/2014, ackumulerat</vt:lpstr>
      <vt:lpstr>Pappersproduktion i världen 2014  Per region</vt:lpstr>
      <vt:lpstr>Världens ledande exportörer 2014  Massa, papper och sågade trävaror</vt:lpstr>
      <vt:lpstr>Procentuell förändring av exportvärde för skogsindustriprodukter samt alla varor,  ackumulerat 2015/2014</vt:lpstr>
      <vt:lpstr>Investeringar 1990–2014, prognos 2015-16 i sågverks–,massa–och pappersindustrin</vt:lpstr>
    </vt:vector>
  </TitlesOfParts>
  <Company>MSC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Kinnwall, Mats</dc:creator>
  <cp:lastModifiedBy>Häggblad, Ylva</cp:lastModifiedBy>
  <cp:revision>14</cp:revision>
  <dcterms:created xsi:type="dcterms:W3CDTF">2015-12-14T11:31:55Z</dcterms:created>
  <dcterms:modified xsi:type="dcterms:W3CDTF">2016-07-15T08:40:33Z</dcterms:modified>
</cp:coreProperties>
</file>