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629" y="77"/>
      </p:cViewPr>
      <p:guideLst>
        <p:guide orient="horz" pos="2160"/>
        <p:guide pos="2880"/>
        <p:guide pos="385"/>
        <p:guide orient="horz" pos="663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4892744" cy="390712"/>
          </a:xfrm>
        </p:spPr>
        <p:txBody>
          <a:bodyPr/>
          <a:lstStyle/>
          <a:p>
            <a:r>
              <a:rPr lang="sv-SE" dirty="0" smtClean="0"/>
              <a:t>Så går det för skogsindustrierna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September 2015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Kraftig dollarförstärkning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0948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69600"/>
              </p:ext>
            </p:extLst>
          </p:nvPr>
        </p:nvGraphicFramePr>
        <p:xfrm>
          <a:off x="758803" y="1285999"/>
          <a:ext cx="7154571" cy="437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3" y="1285999"/>
                        <a:ext cx="7154571" cy="4375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23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599109"/>
            <a:ext cx="8982404" cy="720080"/>
          </a:xfrm>
        </p:spPr>
        <p:txBody>
          <a:bodyPr>
            <a:noAutofit/>
          </a:bodyPr>
          <a:lstStyle/>
          <a:p>
            <a:r>
              <a:rPr lang="sv-SE" sz="2400" i="1" dirty="0">
                <a:solidFill>
                  <a:schemeClr val="accent1"/>
                </a:solidFill>
              </a:rPr>
              <a:t>”S</a:t>
            </a:r>
            <a:r>
              <a:rPr lang="sv-SE" sz="2400" dirty="0">
                <a:solidFill>
                  <a:schemeClr val="accent1"/>
                </a:solidFill>
              </a:rPr>
              <a:t>ågverk och träimpregneringsindustri: </a:t>
            </a:r>
            <a:r>
              <a:rPr lang="sv-SE" sz="2400" dirty="0" smtClean="0">
                <a:solidFill>
                  <a:schemeClr val="accent1"/>
                </a:solidFill>
              </a:rPr>
              <a:t/>
            </a:r>
            <a:br>
              <a:rPr lang="sv-SE" sz="2400" dirty="0" smtClean="0">
                <a:solidFill>
                  <a:schemeClr val="accent1"/>
                </a:solidFill>
              </a:rPr>
            </a:br>
            <a:r>
              <a:rPr lang="sv-SE" sz="2400" dirty="0" smtClean="0">
                <a:solidFill>
                  <a:schemeClr val="accent1"/>
                </a:solidFill>
              </a:rPr>
              <a:t>Konfidensindikator </a:t>
            </a:r>
            <a:r>
              <a:rPr lang="sv-SE" sz="2400" dirty="0">
                <a:solidFill>
                  <a:schemeClr val="accent1"/>
                </a:solidFill>
              </a:rPr>
              <a:t>samt bedömning av färdigvarulager</a:t>
            </a:r>
            <a:r>
              <a:rPr lang="sv-SE" sz="2400" dirty="0" smtClean="0">
                <a:solidFill>
                  <a:schemeClr val="accent1"/>
                </a:solidFill>
              </a:rPr>
              <a:t>”, januari </a:t>
            </a:r>
            <a:r>
              <a:rPr lang="sv-SE" sz="2400" dirty="0">
                <a:solidFill>
                  <a:schemeClr val="accent1"/>
                </a:solidFill>
              </a:rPr>
              <a:t>2006 – augusti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Konjunkturinstitutet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7829"/>
            <a:ext cx="6624736" cy="4009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9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chemeClr val="accent1"/>
                </a:solidFill>
              </a:rPr>
              <a:t>”Sågverk och träimpregneringsindustri: Bedömning av orderstocken</a:t>
            </a:r>
            <a:r>
              <a:rPr lang="sv-SE" sz="2400" dirty="0" smtClean="0">
                <a:solidFill>
                  <a:schemeClr val="accent1"/>
                </a:solidFill>
              </a:rPr>
              <a:t>”, januari </a:t>
            </a:r>
            <a:r>
              <a:rPr lang="sv-SE" sz="2400" dirty="0">
                <a:solidFill>
                  <a:schemeClr val="accent1"/>
                </a:solidFill>
              </a:rPr>
              <a:t>2006 – augusti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Konjunkturinstitutet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6" name="Bildobjekt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2" y="1349387"/>
            <a:ext cx="6870916" cy="438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49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Timmerpris- och trävaruprisutveckling sedan 2000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2" y="1285999"/>
            <a:ext cx="7272808" cy="451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12"/>
          <p:cNvSpPr/>
          <p:nvPr/>
        </p:nvSpPr>
        <p:spPr>
          <a:xfrm>
            <a:off x="570453" y="6086479"/>
            <a:ext cx="3366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Källa: Skogsstyrelsen, Skogsindustrierna, SCB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Svenskt ”valutaindex för trävaror</a:t>
            </a:r>
            <a:r>
              <a:rPr lang="sv-SE" sz="2800" dirty="0" smtClean="0">
                <a:solidFill>
                  <a:schemeClr val="accent1"/>
                </a:solidFill>
              </a:rPr>
              <a:t>”,</a:t>
            </a:r>
            <a:br>
              <a:rPr lang="sv-SE" sz="2800" dirty="0" smtClean="0">
                <a:solidFill>
                  <a:schemeClr val="accent1"/>
                </a:solidFill>
              </a:rPr>
            </a:br>
            <a:r>
              <a:rPr lang="sv-SE" sz="2800" dirty="0" smtClean="0">
                <a:solidFill>
                  <a:schemeClr val="accent1"/>
                </a:solidFill>
              </a:rPr>
              <a:t>Ju </a:t>
            </a:r>
            <a:r>
              <a:rPr lang="sv-SE" sz="2800" dirty="0">
                <a:solidFill>
                  <a:schemeClr val="accent1"/>
                </a:solidFill>
              </a:rPr>
              <a:t>högre indextal desto svagare </a:t>
            </a:r>
            <a:r>
              <a:rPr lang="sv-SE" sz="2800" dirty="0" smtClean="0">
                <a:solidFill>
                  <a:schemeClr val="accent1"/>
                </a:solidFill>
              </a:rPr>
              <a:t>SEK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2" y="1285999"/>
            <a:ext cx="7557614" cy="444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5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Produktion av sågade trävaror i Sverige,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2006–juli </a:t>
            </a:r>
            <a:r>
              <a:rPr lang="sv-SE" sz="2800" dirty="0" smtClean="0">
                <a:solidFill>
                  <a:schemeClr val="accent1"/>
                </a:solidFill>
              </a:rPr>
              <a:t>2015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2" y="1412776"/>
            <a:ext cx="7332190" cy="444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79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Leveranser av sågade trävaror från svenska sågverk under första halvåret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0" y="1285999"/>
            <a:ext cx="7224415" cy="444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25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Export av sågade trävaror från svenska sågverk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" y="1285999"/>
            <a:ext cx="7701629" cy="4447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12"/>
          <p:cNvSpPr/>
          <p:nvPr/>
        </p:nvSpPr>
        <p:spPr>
          <a:xfrm>
            <a:off x="570453" y="6086479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SCB, 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2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Svenska sågverks leveranser januari-juni 2015, fördelning per marknad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4" y="1232991"/>
            <a:ext cx="6257140" cy="425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ktangel 13"/>
          <p:cNvSpPr/>
          <p:nvPr/>
        </p:nvSpPr>
        <p:spPr>
          <a:xfrm>
            <a:off x="570453" y="6086479"/>
            <a:ext cx="22397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SCB, Skogsindustrierna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Kinas import av sågade trävaror,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2009–juni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2" y="1285999"/>
            <a:ext cx="7058357" cy="43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12"/>
          <p:cNvSpPr/>
          <p:nvPr/>
        </p:nvSpPr>
        <p:spPr>
          <a:xfrm>
            <a:off x="570453" y="6086479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Svandata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7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Utvecklade ekonomier: </a:t>
            </a:r>
            <a:r>
              <a:rPr lang="sv-SE" sz="2800" dirty="0" smtClean="0">
                <a:solidFill>
                  <a:schemeClr val="accent1"/>
                </a:solidFill>
              </a:rPr>
              <a:t/>
            </a:r>
            <a:br>
              <a:rPr lang="sv-SE" sz="2800" dirty="0" smtClean="0">
                <a:solidFill>
                  <a:schemeClr val="accent1"/>
                </a:solidFill>
              </a:rPr>
            </a:br>
            <a:r>
              <a:rPr lang="sv-SE" sz="2800" dirty="0" smtClean="0">
                <a:solidFill>
                  <a:schemeClr val="accent1"/>
                </a:solidFill>
              </a:rPr>
              <a:t>Eurozonen </a:t>
            </a:r>
            <a:r>
              <a:rPr lang="sv-SE" sz="2800" dirty="0">
                <a:solidFill>
                  <a:schemeClr val="accent1"/>
                </a:solidFill>
              </a:rPr>
              <a:t>släpar fortfarande </a:t>
            </a:r>
            <a:r>
              <a:rPr lang="sv-SE" sz="2800" dirty="0" smtClean="0">
                <a:solidFill>
                  <a:schemeClr val="accent1"/>
                </a:solidFill>
              </a:rPr>
              <a:t>efter</a:t>
            </a:r>
            <a:endParaRPr lang="sv-SE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36791"/>
              </p:ext>
            </p:extLst>
          </p:nvPr>
        </p:nvGraphicFramePr>
        <p:xfrm>
          <a:off x="930424" y="1340768"/>
          <a:ext cx="7283152" cy="449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24" y="1340768"/>
                        <a:ext cx="7283152" cy="4490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7302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Kinas import av sågade barrträvaror fördelad per exportland, första halvåret </a:t>
            </a:r>
            <a:r>
              <a:rPr lang="sv-SE" sz="2800" dirty="0" smtClean="0">
                <a:solidFill>
                  <a:schemeClr val="accent1"/>
                </a:solidFill>
              </a:rPr>
              <a:t>2015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76" y="1391482"/>
            <a:ext cx="6032529" cy="400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570453" y="6086479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Svandata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2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Sveriges export av sågade trävaror till Egypten,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2009–juni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" y="1343811"/>
            <a:ext cx="7557613" cy="438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12"/>
          <p:cNvSpPr/>
          <p:nvPr/>
        </p:nvSpPr>
        <p:spPr>
          <a:xfrm>
            <a:off x="570453" y="6086479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Svandata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6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chemeClr val="accent1"/>
                </a:solidFill>
              </a:rPr>
              <a:t>Förtroendeindikator ”massaindustrin</a:t>
            </a:r>
            <a:r>
              <a:rPr lang="sv-SE" sz="2800" dirty="0">
                <a:solidFill>
                  <a:schemeClr val="accent1"/>
                </a:solidFill>
              </a:rPr>
              <a:t>”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januari 2008-augusti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3811"/>
            <a:ext cx="6984776" cy="438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611188" y="6093296"/>
            <a:ext cx="19159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Källa: Konjunkturinstitutet</a:t>
            </a:r>
            <a:endParaRPr lang="sv-SE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sv-SE" sz="2800" i="1" dirty="0">
                <a:solidFill>
                  <a:schemeClr val="accent1"/>
                </a:solidFill>
              </a:rPr>
              <a:t>Produktion av marknadsmassa i Sverige 2004- </a:t>
            </a:r>
            <a:r>
              <a:rPr lang="sv-SE" sz="2800" i="1" dirty="0" smtClean="0">
                <a:solidFill>
                  <a:schemeClr val="accent1"/>
                </a:solidFill>
              </a:rPr>
              <a:t>augusti 2015</a:t>
            </a:r>
            <a:r>
              <a:rPr lang="sv-SE" sz="2800" i="1" dirty="0">
                <a:solidFill>
                  <a:schemeClr val="accent1"/>
                </a:solidFill>
              </a:rPr>
              <a:t>, rullande 12 månader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4" y="1343811"/>
            <a:ext cx="7269580" cy="431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4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Sveriges export av massa till EU, </a:t>
            </a:r>
            <a:r>
              <a:rPr lang="sv-SE" sz="2800" dirty="0">
                <a:solidFill>
                  <a:schemeClr val="accent1"/>
                </a:solidFill>
              </a:rPr>
              <a:t/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nb-NO" sz="2800" dirty="0">
                <a:solidFill>
                  <a:schemeClr val="accent1"/>
                </a:solidFill>
              </a:rPr>
              <a:t>rullande 12 månader t o m juli 2015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47" y="1253653"/>
            <a:ext cx="7610110" cy="45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Totala massaleveranser till olika marknader, </a:t>
            </a:r>
            <a:r>
              <a:rPr lang="sv-SE" sz="2800" dirty="0">
                <a:solidFill>
                  <a:schemeClr val="accent1"/>
                </a:solidFill>
              </a:rPr>
              <a:t/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nb-NO" sz="2800" dirty="0">
                <a:solidFill>
                  <a:schemeClr val="accent1"/>
                </a:solidFill>
              </a:rPr>
              <a:t>procentuell förändring januari- juli 2015/2014 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" y="1492695"/>
            <a:ext cx="7773636" cy="438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862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1078598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Globala massaleveanser av blekt sulfatmassa,</a:t>
            </a:r>
            <a:r>
              <a:rPr lang="sv-SE" sz="2800" dirty="0">
                <a:solidFill>
                  <a:schemeClr val="accent1"/>
                </a:solidFill>
              </a:rPr>
              <a:t/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nb-NO" sz="2800" dirty="0" smtClean="0">
                <a:solidFill>
                  <a:schemeClr val="accent1"/>
                </a:solidFill>
              </a:rPr>
              <a:t>ackumulerad </a:t>
            </a:r>
            <a:r>
              <a:rPr lang="nb-NO" sz="2800" dirty="0">
                <a:solidFill>
                  <a:schemeClr val="accent1"/>
                </a:solidFill>
              </a:rPr>
              <a:t>procentuell förändring, </a:t>
            </a:r>
            <a:r>
              <a:rPr lang="nb-NO" sz="2400" dirty="0">
                <a:solidFill>
                  <a:schemeClr val="accent1"/>
                </a:solidFill>
              </a:rPr>
              <a:t>jan-jun 2015 jämfört med jan-jun 2014</a:t>
            </a:r>
            <a:endParaRPr lang="sv-SE" sz="24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2329"/>
            <a:ext cx="6984776" cy="3958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570230" y="6135107"/>
            <a:ext cx="27013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b-N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European Pulp Industry Sector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9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513" y="87421"/>
            <a:ext cx="8406340" cy="1078598"/>
          </a:xfrm>
        </p:spPr>
        <p:txBody>
          <a:bodyPr>
            <a:noAutofit/>
          </a:bodyPr>
          <a:lstStyle/>
          <a:p>
            <a:r>
              <a:rPr lang="sv-SE" sz="2800" i="1" dirty="0">
                <a:solidFill>
                  <a:schemeClr val="accent1"/>
                </a:solidFill>
              </a:rPr>
              <a:t>Prisutveckling av blekt sulfat barr respektive löv </a:t>
            </a:r>
            <a:br>
              <a:rPr lang="sv-SE" sz="2800" i="1" dirty="0">
                <a:solidFill>
                  <a:schemeClr val="accent1"/>
                </a:solidFill>
              </a:rPr>
            </a:br>
            <a:r>
              <a:rPr lang="sv-SE" sz="2800" i="1" dirty="0">
                <a:solidFill>
                  <a:schemeClr val="accent1"/>
                </a:solidFill>
              </a:rPr>
              <a:t> i Västeuropa i USD, sep 2013- aug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570230" y="6135107"/>
            <a:ext cx="2549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b-N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nb-NO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RISI/PPI, Skogisindustrierna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28791" cy="416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59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3536" y="407841"/>
            <a:ext cx="8406340" cy="107859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Pris blekt sulfat i Västeuropa tom juli 2015, (i USD samt omräknat till EUR </a:t>
            </a:r>
            <a:r>
              <a:rPr lang="sv-SE" sz="2800" dirty="0" err="1">
                <a:solidFill>
                  <a:schemeClr val="accent1"/>
                </a:solidFill>
              </a:rPr>
              <a:t>vä</a:t>
            </a:r>
            <a:r>
              <a:rPr lang="sv-SE" sz="2800" dirty="0">
                <a:solidFill>
                  <a:schemeClr val="accent1"/>
                </a:solidFill>
              </a:rPr>
              <a:t> skala, omräknat till SEK hö skala)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570230" y="6135107"/>
            <a:ext cx="2549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b-N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nb-NO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RISI/PPI, Skogisindustrierna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Bildobjekt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5639"/>
            <a:ext cx="7200800" cy="402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051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Förtroendeindikator ”pappers-och pappindustrin</a:t>
            </a:r>
            <a:r>
              <a:rPr lang="sv-SE" sz="2800" dirty="0" smtClean="0">
                <a:solidFill>
                  <a:schemeClr val="accent1"/>
                </a:solidFill>
              </a:rPr>
              <a:t>”, januari </a:t>
            </a:r>
            <a:r>
              <a:rPr lang="sv-SE" sz="2800" dirty="0">
                <a:solidFill>
                  <a:schemeClr val="accent1"/>
                </a:solidFill>
              </a:rPr>
              <a:t>2008- augusti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93296"/>
            <a:ext cx="19159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Källa: Konjunkturinstitutet</a:t>
            </a:r>
            <a:endParaRPr lang="sv-SE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4" y="1343811"/>
            <a:ext cx="7125564" cy="424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70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208" y="411945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Många tillväxtländer tappar farten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68088"/>
              </p:ext>
            </p:extLst>
          </p:nvPr>
        </p:nvGraphicFramePr>
        <p:xfrm>
          <a:off x="863588" y="1147576"/>
          <a:ext cx="7416824" cy="460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1147576"/>
                        <a:ext cx="7416824" cy="4607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16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Produktion av papper i Sverige,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 smtClean="0">
                <a:solidFill>
                  <a:schemeClr val="accent1"/>
                </a:solidFill>
              </a:rPr>
              <a:t>2014 - juli </a:t>
            </a:r>
            <a:r>
              <a:rPr lang="sv-SE" sz="2800" dirty="0">
                <a:solidFill>
                  <a:schemeClr val="accent1"/>
                </a:solidFill>
              </a:rPr>
              <a:t>2015, rullande 12 månader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" y="1343811"/>
            <a:ext cx="7128792" cy="446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597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0011" y="406186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Produktion av papper i Sverige fördelat grafiskt papper och övriga papperskvaliteteter, rullande 12 månader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" y="1774337"/>
            <a:ext cx="7128791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039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Sveriges pappersexport till EU,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rullande 12 månader tom juli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" y="1150606"/>
            <a:ext cx="7200800" cy="458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422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Leveranser till olika marknader, 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procentuell förändring 2015/2014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4" y="1556792"/>
            <a:ext cx="705355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1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Procentuell förändring av pappersproduktion, i vissa </a:t>
            </a:r>
            <a:r>
              <a:rPr lang="sv-SE" sz="2800" dirty="0" smtClean="0">
                <a:solidFill>
                  <a:schemeClr val="accent1"/>
                </a:solidFill>
              </a:rPr>
              <a:t>länder, jan-jun </a:t>
            </a:r>
            <a:r>
              <a:rPr lang="sv-SE" sz="2800" dirty="0">
                <a:solidFill>
                  <a:schemeClr val="accent1"/>
                </a:solidFill>
              </a:rPr>
              <a:t>2015/2014 och 2014/2013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3" name="Bildobjekt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840759" cy="43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611188" y="6064124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CEPI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0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Kvartalsindex, pappersproduktion i vissa länder,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kvartal 1 2007- kvartal 2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CEPI, Skogsindustrierna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4" y="1484784"/>
            <a:ext cx="7341588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33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Produktion av papper i Europa (CEPI) per </a:t>
            </a:r>
            <a:r>
              <a:rPr lang="sv-SE" sz="2800" dirty="0" smtClean="0">
                <a:solidFill>
                  <a:schemeClr val="accent1"/>
                </a:solidFill>
              </a:rPr>
              <a:t>månad, jan </a:t>
            </a:r>
            <a:r>
              <a:rPr lang="sv-SE" sz="2800" dirty="0">
                <a:solidFill>
                  <a:schemeClr val="accent1"/>
                </a:solidFill>
              </a:rPr>
              <a:t>2009 - jun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CEPI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Bildobjekt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6110"/>
            <a:ext cx="6768751" cy="4519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22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Kvartalsindex, </a:t>
            </a:r>
            <a:r>
              <a:rPr lang="sv-SE" sz="2800" dirty="0" err="1">
                <a:solidFill>
                  <a:schemeClr val="accent1"/>
                </a:solidFill>
              </a:rPr>
              <a:t>CEPI:s</a:t>
            </a:r>
            <a:r>
              <a:rPr lang="sv-SE" sz="2800" dirty="0">
                <a:solidFill>
                  <a:schemeClr val="accent1"/>
                </a:solidFill>
              </a:rPr>
              <a:t> pappersproduktion per kvalitet</a:t>
            </a:r>
            <a:r>
              <a:rPr lang="sv-SE" sz="2800" dirty="0" smtClean="0">
                <a:solidFill>
                  <a:schemeClr val="accent1"/>
                </a:solidFill>
              </a:rPr>
              <a:t>, kvartal </a:t>
            </a:r>
            <a:r>
              <a:rPr lang="sv-SE" sz="2800" dirty="0">
                <a:solidFill>
                  <a:schemeClr val="accent1"/>
                </a:solidFill>
              </a:rPr>
              <a:t>1 2007- kvartal 2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CEPI, Skogsindustrierna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1"/>
            <a:ext cx="770485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22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Europeisk efterfrågan av grafiskt papper,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 2007-2014, januari – juni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Euro-Graph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Bildobjekt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2066"/>
            <a:ext cx="748883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237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773" y="-23135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Bestruket träfritt papper i Europa, ackumulerad procentuell förändring 2015/2014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353437"/>
            <a:ext cx="20441631" cy="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Euro-Graph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1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208" y="411945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Svag utveckling i Mellanöstern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09272"/>
              </p:ext>
            </p:extLst>
          </p:nvPr>
        </p:nvGraphicFramePr>
        <p:xfrm>
          <a:off x="683568" y="1268760"/>
          <a:ext cx="748883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68760"/>
                        <a:ext cx="7488832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4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947" y="263351"/>
            <a:ext cx="8406340" cy="115060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Procentuell förändring av exportvärde för skogsindustriprodukter samt alla varor, ackumulerat 2015/2014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0201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204729"/>
            <a:ext cx="21190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220363"/>
            <a:ext cx="21396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209094"/>
            <a:ext cx="18879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191241"/>
            <a:ext cx="16810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2659" y="39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351045" y="2195040"/>
            <a:ext cx="20441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>
              <a:solidFill>
                <a:schemeClr val="accent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11188" y="6064124"/>
            <a:ext cx="2448644" cy="2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SCB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Bildobjekt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760" cy="403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3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208" y="411945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USA står för byggboomen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83066"/>
              </p:ext>
            </p:extLst>
          </p:nvPr>
        </p:nvGraphicFramePr>
        <p:xfrm>
          <a:off x="768193" y="1164388"/>
          <a:ext cx="7620231" cy="461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3" y="1164388"/>
                        <a:ext cx="7620231" cy="461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62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208" y="411945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Efter finanskrisen: Sverige tillhör vinnarna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681239"/>
              </p:ext>
            </p:extLst>
          </p:nvPr>
        </p:nvGraphicFramePr>
        <p:xfrm>
          <a:off x="611188" y="1157651"/>
          <a:ext cx="7413597" cy="454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57651"/>
                        <a:ext cx="7413597" cy="4542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5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208" y="411945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Sverige: Bostadsbyggandet eldar på ekonomin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0201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/>
              <a:t>Källa: </a:t>
            </a:r>
            <a:r>
              <a:rPr lang="sv-SE" sz="1200" i="1" dirty="0" smtClean="0"/>
              <a:t>Skogsindustrierna, </a:t>
            </a:r>
            <a:r>
              <a:rPr lang="sv-SE" sz="1200" i="1" dirty="0" err="1" smtClean="0"/>
              <a:t>Macrobond</a:t>
            </a:r>
            <a:endParaRPr lang="sv-SE" sz="1200" i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204729"/>
            <a:ext cx="21190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220363"/>
            <a:ext cx="21396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209094"/>
            <a:ext cx="18879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191241"/>
            <a:ext cx="16810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i="1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95512"/>
              </p:ext>
            </p:extLst>
          </p:nvPr>
        </p:nvGraphicFramePr>
        <p:xfrm>
          <a:off x="971600" y="1268760"/>
          <a:ext cx="733743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68760"/>
                        <a:ext cx="7337430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60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Råvaruöverskott sänker global inflation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0948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25779"/>
              </p:ext>
            </p:extLst>
          </p:nvPr>
        </p:nvGraphicFramePr>
        <p:xfrm>
          <a:off x="698743" y="1285999"/>
          <a:ext cx="7948410" cy="444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43" y="1285999"/>
                        <a:ext cx="7948410" cy="4441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7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148" y="377280"/>
            <a:ext cx="8229600" cy="72008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</a:rPr>
              <a:t>Extremt låga räntor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11188" y="6093296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Skogsindustrierna, </a:t>
            </a:r>
            <a:r>
              <a:rPr lang="sv-SE" sz="1200" dirty="0" err="1" smtClean="0"/>
              <a:t>Macrobond</a:t>
            </a:r>
            <a:endParaRPr lang="sv-SE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799" y="2360256"/>
            <a:ext cx="21190925" cy="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744059" y="2376210"/>
            <a:ext cx="21396663" cy="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7228" y="2366279"/>
            <a:ext cx="18879927" cy="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57427" y="2345838"/>
            <a:ext cx="16810058" cy="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0948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46587"/>
              </p:ext>
            </p:extLst>
          </p:nvPr>
        </p:nvGraphicFramePr>
        <p:xfrm>
          <a:off x="611188" y="1190892"/>
          <a:ext cx="7557613" cy="460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r:id="rId3" imgW="7616592" imgH="5723194" progId="Mbnd.mbnd">
                  <p:embed/>
                </p:oleObj>
              </mc:Choice>
              <mc:Fallback>
                <p:oleObj r:id="rId3" imgW="7616592" imgH="5723194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0892"/>
                        <a:ext cx="7557613" cy="4608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506800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439</Words>
  <Application>Microsoft Office PowerPoint</Application>
  <PresentationFormat>Bildspel på skärmen (4:3)</PresentationFormat>
  <Paragraphs>70</Paragraphs>
  <Slides>40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Skogsindustri</vt:lpstr>
      <vt:lpstr>Mbnd.mbnd</vt:lpstr>
      <vt:lpstr>Så går det för skogsindustrierna</vt:lpstr>
      <vt:lpstr>Utvecklade ekonomier:  Eurozonen släpar fortfarande efter</vt:lpstr>
      <vt:lpstr>Många tillväxtländer tappar farten</vt:lpstr>
      <vt:lpstr>Svag utveckling i Mellanöstern</vt:lpstr>
      <vt:lpstr>USA står för byggboomen</vt:lpstr>
      <vt:lpstr>Efter finanskrisen: Sverige tillhör vinnarna</vt:lpstr>
      <vt:lpstr>Sverige: Bostadsbyggandet eldar på ekonomin</vt:lpstr>
      <vt:lpstr>Råvaruöverskott sänker global inflation</vt:lpstr>
      <vt:lpstr>Extremt låga räntor</vt:lpstr>
      <vt:lpstr>Kraftig dollarförstärkning</vt:lpstr>
      <vt:lpstr>”Sågverk och träimpregneringsindustri:  Konfidensindikator samt bedömning av färdigvarulager”, januari 2006 – augusti 2015</vt:lpstr>
      <vt:lpstr>”Sågverk och träimpregneringsindustri: Bedömning av orderstocken”, januari 2006 – augusti 2015</vt:lpstr>
      <vt:lpstr>Timmerpris- och trävaruprisutveckling sedan 2000</vt:lpstr>
      <vt:lpstr>Svenskt ”valutaindex för trävaror”, Ju högre indextal desto svagare SEK</vt:lpstr>
      <vt:lpstr>Produktion av sågade trävaror i Sverige,  2006–juli 2015</vt:lpstr>
      <vt:lpstr>Leveranser av sågade trävaror från svenska sågverk under första halvåret</vt:lpstr>
      <vt:lpstr>Export av sågade trävaror från svenska sågverk </vt:lpstr>
      <vt:lpstr>Svenska sågverks leveranser januari-juni 2015, fördelning per marknad</vt:lpstr>
      <vt:lpstr>Kinas import av sågade trävaror,  2009–juni 2015</vt:lpstr>
      <vt:lpstr>Kinas import av sågade barrträvaror fördelad per exportland, första halvåret 2015</vt:lpstr>
      <vt:lpstr>Sveriges export av sågade trävaror till Egypten,  2009–juni 2015</vt:lpstr>
      <vt:lpstr>Förtroendeindikator ”massaindustrin”  januari 2008-augusti 2015</vt:lpstr>
      <vt:lpstr>Produktion av marknadsmassa i Sverige 2004- augusti 2015, rullande 12 månader</vt:lpstr>
      <vt:lpstr>Sveriges export av massa till EU,  rullande 12 månader t o m juli 2015</vt:lpstr>
      <vt:lpstr>Totala massaleveranser till olika marknader,  procentuell förändring januari- juli 2015/2014 </vt:lpstr>
      <vt:lpstr>Globala massaleveanser av blekt sulfatmassa, ackumulerad procentuell förändring, jan-jun 2015 jämfört med jan-jun 2014</vt:lpstr>
      <vt:lpstr>Prisutveckling av blekt sulfat barr respektive löv   i Västeuropa i USD, sep 2013- aug 2015</vt:lpstr>
      <vt:lpstr>Pris blekt sulfat i Västeuropa tom juli 2015, (i USD samt omräknat till EUR vä skala, omräknat till SEK hö skala)</vt:lpstr>
      <vt:lpstr>Förtroendeindikator ”pappers-och pappindustrin”, januari 2008- augusti 2015</vt:lpstr>
      <vt:lpstr>Produktion av papper i Sverige,  2014 - juli 2015, rullande 12 månader</vt:lpstr>
      <vt:lpstr>Produktion av papper i Sverige fördelat grafiskt papper och övriga papperskvaliteteter, rullande 12 månader</vt:lpstr>
      <vt:lpstr>Sveriges pappersexport till EU,  rullande 12 månader tom juli 2015</vt:lpstr>
      <vt:lpstr>Leveranser till olika marknader,  procentuell förändring 2015/2014</vt:lpstr>
      <vt:lpstr>Procentuell förändring av pappersproduktion, i vissa länder, jan-jun 2015/2014 och 2014/2013</vt:lpstr>
      <vt:lpstr>Kvartalsindex, pappersproduktion i vissa länder, kvartal 1 2007- kvartal 2 2015</vt:lpstr>
      <vt:lpstr>Produktion av papper i Europa (CEPI) per månad, jan 2009 - jun 2015</vt:lpstr>
      <vt:lpstr>Kvartalsindex, CEPI:s pappersproduktion per kvalitet, kvartal 1 2007- kvartal 2 2015</vt:lpstr>
      <vt:lpstr>Europeisk efterfrågan av grafiskt papper,  2007-2014, januari – juni 2015</vt:lpstr>
      <vt:lpstr>Bestruket träfritt papper i Europa, ackumulerad procentuell förändring 2015/2014</vt:lpstr>
      <vt:lpstr>Procentuell förändring av exportvärde för skogsindustriprodukter samt alla varor, ackumulerat 2015/2014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98</cp:revision>
  <dcterms:created xsi:type="dcterms:W3CDTF">2009-09-21T08:26:42Z</dcterms:created>
  <dcterms:modified xsi:type="dcterms:W3CDTF">2016-07-15T08:40:10Z</dcterms:modified>
</cp:coreProperties>
</file>