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449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52" r:id="rId11"/>
    <p:sldId id="416" r:id="rId12"/>
    <p:sldId id="273" r:id="rId13"/>
    <p:sldId id="274" r:id="rId14"/>
    <p:sldId id="431" r:id="rId15"/>
    <p:sldId id="433" r:id="rId16"/>
    <p:sldId id="417" r:id="rId17"/>
    <p:sldId id="446" r:id="rId18"/>
    <p:sldId id="389" r:id="rId19"/>
    <p:sldId id="281" r:id="rId20"/>
    <p:sldId id="450" r:id="rId21"/>
    <p:sldId id="434" r:id="rId22"/>
    <p:sldId id="451" r:id="rId23"/>
    <p:sldId id="432" r:id="rId24"/>
    <p:sldId id="448" r:id="rId25"/>
    <p:sldId id="418" r:id="rId26"/>
    <p:sldId id="440" r:id="rId27"/>
    <p:sldId id="439" r:id="rId28"/>
    <p:sldId id="441" r:id="rId29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pos="2880">
          <p15:clr>
            <a:srgbClr val="A4A3A4"/>
          </p15:clr>
        </p15:guide>
        <p15:guide id="11" pos="431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21"/>
    <a:srgbClr val="6E6F64"/>
    <a:srgbClr val="E06E22"/>
    <a:srgbClr val="D97D06"/>
    <a:srgbClr val="919181"/>
    <a:srgbClr val="66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3" autoAdjust="0"/>
  </p:normalViewPr>
  <p:slideViewPr>
    <p:cSldViewPr showGuides="1">
      <p:cViewPr varScale="1">
        <p:scale>
          <a:sx n="81" d="100"/>
          <a:sy n="81" d="100"/>
        </p:scale>
        <p:origin x="1421" y="53"/>
      </p:cViewPr>
      <p:guideLst>
        <p:guide orient="horz" pos="2160"/>
        <p:guide orient="horz" pos="1344"/>
        <p:guide orient="horz" pos="3294"/>
        <p:guide orient="horz" pos="391"/>
        <p:guide orient="horz" pos="663"/>
        <p:guide orient="horz" pos="890"/>
        <p:guide orient="horz" pos="3113"/>
        <p:guide orient="horz" pos="1071"/>
        <p:guide orient="horz" pos="4020"/>
        <p:guide pos="288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5B5-4D63-42C4-82E1-C08FA0F0FE08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5FBC-6118-4178-BD2C-97997EDA52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55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2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22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0031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82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24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0731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5FBC-6118-4178-BD2C-97997EDA528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60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232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062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E05DA-9303-47A0-AEEA-4F0D8E19D09E}" type="slidenum">
              <a:rPr lang="sv-SE"/>
              <a:pPr/>
              <a:t>28</a:t>
            </a:fld>
            <a:endParaRPr lang="sv-SE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54789" y="0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54789" y="9447436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419" tIns="41961" rIns="85419" bIns="41961" anchor="b"/>
          <a:lstStyle/>
          <a:p>
            <a:pPr algn="r" defTabSz="864501" eaLnBrk="0" hangingPunct="0"/>
            <a:r>
              <a:rPr lang="sv-SE" sz="1100" dirty="0"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" y="9447436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" y="0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70462" cy="3729037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5687" y="4722947"/>
            <a:ext cx="5822513" cy="4469986"/>
          </a:xfrm>
          <a:noFill/>
          <a:ln/>
        </p:spPr>
        <p:txBody>
          <a:bodyPr lIns="85419" tIns="41961" rIns="85419" bIns="41961">
            <a:normAutofit/>
          </a:bodyPr>
          <a:lstStyle/>
          <a:p>
            <a:pPr eaLnBrk="1" hangingPunct="1"/>
            <a:r>
              <a:rPr lang="sv-SE" dirty="0" smtClean="0"/>
              <a:t>	</a:t>
            </a:r>
          </a:p>
          <a:p>
            <a:pPr>
              <a:spcAft>
                <a:spcPts val="553"/>
              </a:spcAft>
            </a:pPr>
            <a:endParaRPr lang="sv-SE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D86E9D-9EB7-4809-A2A1-875688F8AA1E}" type="datetime1">
              <a:rPr lang="sv-SE" smtClean="0"/>
              <a:t>2016-07-15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54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5FBC-6118-4178-BD2C-97997EDA52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9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92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41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5180776" cy="457200"/>
          </a:xfrm>
        </p:spPr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Maj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267338"/>
            <a:ext cx="8229600" cy="92211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Förtroendeindikatorn ”Massaindustrin”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 </a:t>
            </a:r>
            <a:r>
              <a:rPr lang="sv-SE" dirty="0" smtClean="0">
                <a:solidFill>
                  <a:srgbClr val="308021"/>
                </a:solidFill>
              </a:rPr>
              <a:t>2008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 april 2015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101789"/>
            <a:ext cx="7848872" cy="4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Produktion av marknadsmassa i Sverige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2004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–mars 2015,</a:t>
            </a:r>
            <a:r>
              <a:rPr lang="sv-SE" dirty="0" smtClean="0">
                <a:solidFill>
                  <a:srgbClr val="308021"/>
                </a:solidFill>
              </a:rPr>
              <a:t> rullande 12 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1170799"/>
            <a:ext cx="7093475" cy="46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16024"/>
            <a:ext cx="8229600" cy="980728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EU,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r>
              <a:rPr lang="sv-SE" b="0" dirty="0" smtClean="0">
                <a:solidFill>
                  <a:srgbClr val="308021"/>
                </a:solidFill>
              </a:rPr>
              <a:t>, t o m mars 2015</a:t>
            </a:r>
            <a:endParaRPr lang="sv-SE" b="0" dirty="0">
              <a:solidFill>
                <a:srgbClr val="30802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0768"/>
            <a:ext cx="7417298" cy="44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789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Total  massaexport per </a:t>
            </a:r>
            <a:r>
              <a:rPr lang="sv-SE" dirty="0" smtClean="0">
                <a:solidFill>
                  <a:srgbClr val="308021"/>
                </a:solidFill>
              </a:rPr>
              <a:t>land/region,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första kvartalet 2015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1" y="881742"/>
            <a:ext cx="74199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88640"/>
            <a:ext cx="8626363" cy="1256975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400" b="0" dirty="0" smtClean="0">
                <a:solidFill>
                  <a:srgbClr val="308021"/>
                </a:solidFill>
              </a:rPr>
              <a:t>ackumulerad </a:t>
            </a:r>
            <a:r>
              <a:rPr lang="sv-SE" sz="2400" b="0" dirty="0">
                <a:solidFill>
                  <a:srgbClr val="308021"/>
                </a:solidFill>
              </a:rPr>
              <a:t>p</a:t>
            </a:r>
            <a:r>
              <a:rPr lang="sv-SE" sz="2400" b="0" dirty="0" smtClean="0">
                <a:solidFill>
                  <a:srgbClr val="308021"/>
                </a:solidFill>
              </a:rPr>
              <a:t>rocentuell förändring januari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 </a:t>
            </a:r>
            <a:r>
              <a:rPr lang="sv-SE" sz="2400" b="0" dirty="0">
                <a:solidFill>
                  <a:srgbClr val="308021"/>
                </a:solidFill>
                <a:cs typeface="Arial"/>
              </a:rPr>
              <a:t>– 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november </a:t>
            </a:r>
            <a:r>
              <a:rPr lang="sv-SE" sz="2400" b="0" dirty="0" smtClean="0">
                <a:solidFill>
                  <a:srgbClr val="308021"/>
                </a:solidFill>
              </a:rPr>
              <a:t>2014, jämfört med j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anuari – november 2013</a:t>
            </a:r>
            <a:endParaRPr lang="sv-SE" sz="24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59948" y="6162974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509591"/>
            <a:ext cx="7560195" cy="42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6156" y="59138"/>
            <a:ext cx="8517843" cy="1066130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308021"/>
                </a:solidFill>
              </a:rPr>
              <a:t>Pris blekt </a:t>
            </a:r>
            <a:r>
              <a:rPr lang="sv-SE" sz="3100" dirty="0" err="1">
                <a:solidFill>
                  <a:srgbClr val="308021"/>
                </a:solidFill>
              </a:rPr>
              <a:t>barrsulfat</a:t>
            </a:r>
            <a:r>
              <a:rPr lang="sv-SE" sz="3100" dirty="0">
                <a:solidFill>
                  <a:srgbClr val="308021"/>
                </a:solidFill>
              </a:rPr>
              <a:t> i Västeuropa t o m </a:t>
            </a:r>
            <a:r>
              <a:rPr lang="sv-SE" sz="3100" dirty="0" smtClean="0">
                <a:solidFill>
                  <a:srgbClr val="308021"/>
                </a:solidFill>
              </a:rPr>
              <a:t>april 2015 </a:t>
            </a:r>
            <a:r>
              <a:rPr lang="sv-SE" sz="2000" b="0" dirty="0">
                <a:solidFill>
                  <a:srgbClr val="308021"/>
                </a:solidFill>
              </a:rPr>
              <a:t>(i USD samt omräknat till EUR </a:t>
            </a:r>
            <a:r>
              <a:rPr lang="sv-SE" sz="2000" b="0" dirty="0" err="1">
                <a:solidFill>
                  <a:srgbClr val="308021"/>
                </a:solidFill>
              </a:rPr>
              <a:t>vä</a:t>
            </a:r>
            <a:r>
              <a:rPr lang="sv-SE" sz="2000" b="0" dirty="0">
                <a:solidFill>
                  <a:srgbClr val="308021"/>
                </a:solidFill>
              </a:rPr>
              <a:t> skala, omräknat till SEK hö skala)</a:t>
            </a:r>
            <a:endParaRPr lang="sv-SE" sz="200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643" y="6130263"/>
            <a:ext cx="28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RISI/PPI, Skogsindustrierna</a:t>
            </a:r>
            <a:endParaRPr lang="sv-SE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94631"/>
            <a:ext cx="7518067" cy="46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72" y="87084"/>
            <a:ext cx="8409309" cy="1080120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papper i Sverige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2004</a:t>
            </a:r>
            <a:r>
              <a:rPr lang="sv-SE" sz="2800" dirty="0" smtClean="0">
                <a:solidFill>
                  <a:srgbClr val="308021"/>
                </a:solidFill>
                <a:cs typeface="Arial"/>
              </a:rPr>
              <a:t>–mars 2015</a:t>
            </a:r>
            <a:r>
              <a:rPr lang="sv-SE" sz="2800" dirty="0" smtClean="0">
                <a:solidFill>
                  <a:srgbClr val="308021"/>
                </a:solidFill>
              </a:rPr>
              <a:t>, rullande 12 månader</a:t>
            </a:r>
            <a:endParaRPr lang="sv-SE" sz="2800" dirty="0">
              <a:solidFill>
                <a:srgbClr val="30802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2" y="1484784"/>
            <a:ext cx="74715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854" y="188640"/>
            <a:ext cx="8229600" cy="1403166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Produktion av papper i </a:t>
            </a:r>
            <a:r>
              <a:rPr lang="sv-SE" sz="3200" dirty="0" smtClean="0">
                <a:solidFill>
                  <a:srgbClr val="308021"/>
                </a:solidFill>
              </a:rPr>
              <a:t>Sverige, fördelat grafiskt papper och övriga papperskvaliteter, rullande 12 månader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6748365" cy="3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621" y="288552"/>
            <a:ext cx="8640960" cy="811468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”Pappers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600" dirty="0" smtClean="0">
                <a:solidFill>
                  <a:srgbClr val="308021"/>
                </a:solidFill>
              </a:rPr>
              <a:t> och pappindustrin” januari 2008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–april 2015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89" y="6131404"/>
            <a:ext cx="205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45699"/>
            <a:ext cx="7641283" cy="46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034" y="188640"/>
            <a:ext cx="7971987" cy="911279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EU</a:t>
            </a:r>
            <a:r>
              <a:rPr lang="sv-SE" sz="2800" dirty="0" smtClean="0">
                <a:solidFill>
                  <a:srgbClr val="308021"/>
                </a:solidFill>
              </a:rPr>
              <a:t>, rullande </a:t>
            </a:r>
            <a:r>
              <a:rPr lang="sv-SE" sz="2800" dirty="0">
                <a:solidFill>
                  <a:srgbClr val="308021"/>
                </a:solidFill>
              </a:rPr>
              <a:t>12 </a:t>
            </a:r>
            <a:r>
              <a:rPr lang="sv-SE" sz="2800" dirty="0" smtClean="0">
                <a:solidFill>
                  <a:srgbClr val="308021"/>
                </a:solidFill>
              </a:rPr>
              <a:t>månader, </a:t>
            </a:r>
            <a:r>
              <a:rPr lang="sv-SE" sz="2800" b="0" dirty="0" smtClean="0">
                <a:solidFill>
                  <a:srgbClr val="308021"/>
                </a:solidFill>
              </a:rPr>
              <a:t>t o m mars 2015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0" y="1018545"/>
            <a:ext cx="7384093" cy="47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12" y="700002"/>
            <a:ext cx="8229600" cy="922114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Förtroendeindikator </a:t>
            </a:r>
            <a:r>
              <a:rPr lang="sv-SE" dirty="0">
                <a:solidFill>
                  <a:srgbClr val="308021"/>
                </a:solidFill>
              </a:rPr>
              <a:t>”Sågverk och träimpregneringsindustri</a:t>
            </a:r>
            <a:r>
              <a:rPr lang="sv-SE" dirty="0" smtClean="0">
                <a:solidFill>
                  <a:srgbClr val="308021"/>
                </a:solidFill>
              </a:rPr>
              <a:t>”, januari </a:t>
            </a:r>
            <a:r>
              <a:rPr lang="sv-SE" dirty="0">
                <a:solidFill>
                  <a:srgbClr val="308021"/>
                </a:solidFill>
              </a:rPr>
              <a:t>2008 – april 2015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70" y="1844824"/>
            <a:ext cx="63739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vissa marknader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791" y="1268760"/>
            <a:ext cx="6526418" cy="41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9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8238"/>
            <a:ext cx="8686800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</a:t>
            </a:r>
            <a:r>
              <a:rPr lang="sv-SE" dirty="0" smtClean="0">
                <a:solidFill>
                  <a:srgbClr val="308021"/>
                </a:solidFill>
              </a:rPr>
              <a:t>pappersproduktion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i </a:t>
            </a:r>
            <a:r>
              <a:rPr lang="sv-SE" dirty="0">
                <a:solidFill>
                  <a:srgbClr val="308021"/>
                </a:solidFill>
              </a:rPr>
              <a:t>vissa länder, </a:t>
            </a:r>
            <a:r>
              <a:rPr lang="sv-SE" sz="2600" b="0" dirty="0" smtClean="0">
                <a:solidFill>
                  <a:srgbClr val="308021"/>
                </a:solidFill>
              </a:rPr>
              <a:t>jan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 – mar </a:t>
            </a:r>
            <a:r>
              <a:rPr lang="sv-SE" sz="2600" b="0" dirty="0" smtClean="0">
                <a:solidFill>
                  <a:srgbClr val="308021"/>
                </a:solidFill>
              </a:rPr>
              <a:t>2015/2014 </a:t>
            </a:r>
            <a:r>
              <a:rPr lang="sv-SE" sz="2600" b="0" dirty="0">
                <a:solidFill>
                  <a:srgbClr val="308021"/>
                </a:solidFill>
              </a:rPr>
              <a:t>och </a:t>
            </a:r>
            <a:r>
              <a:rPr lang="sv-SE" sz="2600" b="0" dirty="0" smtClean="0">
                <a:solidFill>
                  <a:srgbClr val="308021"/>
                </a:solidFill>
              </a:rPr>
              <a:t>2014/2013 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137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CEPI</a:t>
            </a:r>
            <a:endParaRPr lang="sv-SE" sz="1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053491"/>
            <a:ext cx="7200799" cy="46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4288" y="279352"/>
            <a:ext cx="8950216" cy="903448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Kvartalsindex, </a:t>
            </a:r>
            <a:r>
              <a:rPr lang="sv-SE" sz="3300" dirty="0" smtClean="0">
                <a:solidFill>
                  <a:srgbClr val="308021"/>
                </a:solidFill>
              </a:rPr>
              <a:t>pappersproduktion i vissa</a:t>
            </a:r>
            <a:br>
              <a:rPr lang="sv-SE" sz="3300" dirty="0" smtClean="0">
                <a:solidFill>
                  <a:srgbClr val="308021"/>
                </a:solidFill>
              </a:rPr>
            </a:br>
            <a:r>
              <a:rPr lang="sv-SE" sz="3300" dirty="0" smtClean="0">
                <a:solidFill>
                  <a:srgbClr val="308021"/>
                </a:solidFill>
              </a:rPr>
              <a:t>länder </a:t>
            </a:r>
            <a:endParaRPr lang="sv-SE" dirty="0" smtClean="0">
              <a:solidFill>
                <a:srgbClr val="308021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62344" y="6150917"/>
            <a:ext cx="13893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Källa</a:t>
            </a:r>
            <a:r>
              <a:rPr lang="en-US" sz="1200" dirty="0" smtClean="0"/>
              <a:t>:</a:t>
            </a:r>
            <a:r>
              <a:rPr lang="sv-SE" sz="1200" dirty="0" smtClean="0"/>
              <a:t> CEPI</a:t>
            </a:r>
            <a:r>
              <a:rPr lang="sv-SE" sz="1200" dirty="0"/>
              <a:t/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32" y="1182800"/>
            <a:ext cx="757188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0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302" y="18168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papper </a:t>
            </a:r>
            <a:r>
              <a:rPr lang="sv-SE" sz="3300" dirty="0" smtClean="0">
                <a:solidFill>
                  <a:srgbClr val="308021"/>
                </a:solidFill>
              </a:rPr>
              <a:t>i Europa (CEPI),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2009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900" b="0" dirty="0" smtClean="0">
                <a:solidFill>
                  <a:srgbClr val="308021"/>
                </a:solidFill>
              </a:rPr>
              <a:t>2015</a:t>
            </a:r>
            <a:endParaRPr lang="sv-SE" sz="2900" b="0" dirty="0">
              <a:solidFill>
                <a:srgbClr val="30802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40671" y="6137707"/>
            <a:ext cx="144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CEPI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340768"/>
            <a:ext cx="7632205" cy="43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45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4288" y="279352"/>
            <a:ext cx="8950216" cy="903448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Kvartalsindex, </a:t>
            </a:r>
            <a:r>
              <a:rPr lang="sv-SE" sz="3300" dirty="0" err="1" smtClean="0">
                <a:solidFill>
                  <a:srgbClr val="308021"/>
                </a:solidFill>
              </a:rPr>
              <a:t>CEPIs</a:t>
            </a:r>
            <a:r>
              <a:rPr lang="sv-SE" sz="3300" dirty="0" smtClean="0">
                <a:solidFill>
                  <a:srgbClr val="308021"/>
                </a:solidFill>
              </a:rPr>
              <a:t> pappersproduktion </a:t>
            </a:r>
            <a:br>
              <a:rPr lang="sv-SE" sz="3300" dirty="0" smtClean="0">
                <a:solidFill>
                  <a:srgbClr val="308021"/>
                </a:solidFill>
              </a:rPr>
            </a:br>
            <a:r>
              <a:rPr lang="sv-SE" sz="3300" dirty="0" smtClean="0">
                <a:solidFill>
                  <a:srgbClr val="308021"/>
                </a:solidFill>
              </a:rPr>
              <a:t>per kvalitet</a:t>
            </a:r>
            <a:endParaRPr lang="sv-SE" dirty="0" smtClean="0">
              <a:solidFill>
                <a:srgbClr val="308021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62344" y="6150917"/>
            <a:ext cx="13893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 smtClean="0"/>
              <a:t>Källa: CEPI</a:t>
            </a:r>
            <a:r>
              <a:rPr lang="sv-SE" sz="1200" dirty="0"/>
              <a:t/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3" y="1313100"/>
            <a:ext cx="7901241" cy="42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7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826" y="-1128"/>
            <a:ext cx="8229600" cy="1143000"/>
          </a:xfrm>
        </p:spPr>
        <p:txBody>
          <a:bodyPr/>
          <a:lstStyle/>
          <a:p>
            <a:r>
              <a:rPr lang="sv-SE" sz="2800" dirty="0">
                <a:solidFill>
                  <a:srgbClr val="308021"/>
                </a:solidFill>
              </a:rPr>
              <a:t>Europeisk efterfrågan av grafiskt </a:t>
            </a:r>
            <a:r>
              <a:rPr lang="sv-SE" sz="2800" dirty="0" smtClean="0">
                <a:solidFill>
                  <a:srgbClr val="308021"/>
                </a:solidFill>
              </a:rPr>
              <a:t>papper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2007-2014, januari</a:t>
            </a:r>
            <a:r>
              <a:rPr lang="sv-SE" sz="2800" b="0" dirty="0" smtClean="0">
                <a:solidFill>
                  <a:srgbClr val="308021"/>
                </a:solidFill>
              </a:rPr>
              <a:t> </a:t>
            </a:r>
            <a:r>
              <a:rPr lang="sv-SE" sz="2800" b="0" dirty="0">
                <a:solidFill>
                  <a:srgbClr val="308021"/>
                </a:solidFill>
              </a:rPr>
              <a:t>– </a:t>
            </a:r>
            <a:r>
              <a:rPr lang="sv-SE" sz="2800" dirty="0" smtClean="0">
                <a:solidFill>
                  <a:srgbClr val="308021"/>
                </a:solidFill>
              </a:rPr>
              <a:t>februari 2015/2014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84213" y="6135528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Källa: EURO-GRAPH</a:t>
            </a:r>
            <a:endParaRPr lang="sv-SE" sz="1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700213"/>
            <a:ext cx="7725316" cy="34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837" y="251688"/>
            <a:ext cx="8712968" cy="106613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Bestruket träfritt papper i Europa %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förändring 2015/2014, ackumulerat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75" y="6219301"/>
            <a:ext cx="16559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9" y="1682344"/>
            <a:ext cx="8022265" cy="35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8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580310"/>
            <a:ext cx="8795320" cy="93610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exportvärde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 skogsindustriprodukter </a:t>
            </a:r>
            <a:r>
              <a:rPr lang="sv-SE" sz="2600" b="0" dirty="0">
                <a:solidFill>
                  <a:srgbClr val="308021"/>
                </a:solidFill>
              </a:rPr>
              <a:t>samt alla varor, </a:t>
            </a:r>
            <a:r>
              <a:rPr lang="sv-SE" sz="2600" b="0" dirty="0" smtClean="0">
                <a:solidFill>
                  <a:srgbClr val="308021"/>
                </a:solidFill>
              </a:rPr>
              <a:t/>
            </a:r>
            <a:br>
              <a:rPr lang="sv-SE" sz="2600" b="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ackumulerat 2015/2014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0671" y="6115748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3" y="1516414"/>
            <a:ext cx="7560196" cy="42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22864" y="1295400"/>
            <a:ext cx="12731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sv-SE" dirty="0"/>
              <a:t>Mdr SEK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22864" y="6224278"/>
            <a:ext cx="471437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sv-SE" sz="1200" dirty="0"/>
              <a:t>Källa: SCB </a:t>
            </a:r>
            <a:r>
              <a:rPr lang="sv-SE" sz="1200" dirty="0" smtClean="0"/>
              <a:t>oktoberenkät 2014,  Löpande </a:t>
            </a:r>
            <a:r>
              <a:rPr lang="sv-SE" sz="1200" dirty="0"/>
              <a:t>penningvärde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526853" y="152744"/>
            <a:ext cx="8517282" cy="972818"/>
          </a:xfrm>
        </p:spPr>
        <p:txBody>
          <a:bodyPr>
            <a:normAutofit fontScale="90000"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Investeringar 1990</a:t>
            </a:r>
            <a:r>
              <a:rPr lang="sv-SE" sz="3300" dirty="0" smtClean="0">
                <a:solidFill>
                  <a:srgbClr val="308021"/>
                </a:solidFill>
                <a:cs typeface="Arial"/>
              </a:rPr>
              <a:t>–2014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,</a:t>
            </a:r>
            <a:r>
              <a:rPr lang="sv-SE" sz="3200" dirty="0" smtClean="0">
                <a:solidFill>
                  <a:srgbClr val="308021"/>
                </a:solidFill>
                <a:cs typeface="Arial"/>
              </a:rPr>
              <a:t> </a:t>
            </a:r>
            <a:r>
              <a:rPr lang="sv-SE" sz="3300" dirty="0" smtClean="0">
                <a:solidFill>
                  <a:srgbClr val="308021"/>
                </a:solidFill>
                <a:cs typeface="Arial"/>
              </a:rPr>
              <a:t>prognos 2015</a:t>
            </a:r>
            <a:r>
              <a:rPr lang="sv-SE" sz="3100" dirty="0" smtClean="0">
                <a:solidFill>
                  <a:srgbClr val="308021"/>
                </a:solidFill>
              </a:rPr>
              <a:t/>
            </a:r>
            <a:br>
              <a:rPr lang="sv-SE" sz="3100" dirty="0" smtClean="0">
                <a:solidFill>
                  <a:srgbClr val="308021"/>
                </a:solidFill>
              </a:rPr>
            </a:br>
            <a:r>
              <a:rPr lang="sv-SE" sz="3100" dirty="0" smtClean="0">
                <a:solidFill>
                  <a:srgbClr val="308021"/>
                </a:solidFill>
              </a:rPr>
              <a:t>i </a:t>
            </a:r>
            <a:r>
              <a:rPr lang="sv-SE" sz="3100" dirty="0">
                <a:solidFill>
                  <a:srgbClr val="308021"/>
                </a:solidFill>
              </a:rPr>
              <a:t>sågverks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–,massa–och pappersindustrin</a:t>
            </a:r>
            <a:endParaRPr lang="sv-SE" dirty="0" smtClean="0">
              <a:solidFill>
                <a:srgbClr val="30802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9" y="1320575"/>
            <a:ext cx="7707627" cy="45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481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sågade trävaror i Sverige, </a:t>
            </a:r>
            <a:br>
              <a:rPr lang="sv-SE" sz="3300" dirty="0">
                <a:solidFill>
                  <a:srgbClr val="308021"/>
                </a:solidFill>
              </a:rPr>
            </a:br>
            <a:r>
              <a:rPr lang="sv-SE" sz="3300" dirty="0">
                <a:solidFill>
                  <a:srgbClr val="308021"/>
                </a:solidFill>
              </a:rPr>
              <a:t>2006–mars 2015</a:t>
            </a:r>
            <a:r>
              <a:rPr lang="sv-SE" i="1" dirty="0"/>
              <a:t/>
            </a:r>
            <a:br>
              <a:rPr lang="sv-SE" i="1" dirty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118" y="1412876"/>
            <a:ext cx="7047266" cy="42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630" y="61365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>
                <a:solidFill>
                  <a:srgbClr val="308021"/>
                </a:solidFill>
              </a:rPr>
              <a:t>Producenternas </a:t>
            </a:r>
            <a:r>
              <a:rPr lang="sv-SE" sz="3200" dirty="0">
                <a:solidFill>
                  <a:srgbClr val="308021"/>
                </a:solidFill>
              </a:rPr>
              <a:t>lager av sågade trävaror i Sverige, 1997-mars 2015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4" y="1232460"/>
            <a:ext cx="7488186" cy="4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7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1335" y="49213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Leveranser av sågade trävaror från svenska sågverk under kvartal 1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6912768" cy="42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566291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Export av sågade trävaror från svenska sågverk </a:t>
            </a:r>
            <a:br>
              <a:rPr lang="sv-SE" sz="3200" dirty="0">
                <a:solidFill>
                  <a:srgbClr val="308021"/>
                </a:solidFill>
              </a:rPr>
            </a:br>
            <a:endParaRPr lang="sv-SE" sz="3200" dirty="0">
              <a:solidFill>
                <a:srgbClr val="30802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12876"/>
            <a:ext cx="6653334" cy="43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12" y="87850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Sveriges leveranser av sågade trävaror t.o.m. februari 2015, rullande 12 </a:t>
            </a:r>
            <a:r>
              <a:rPr lang="sv-SE" sz="3200" dirty="0" smtClean="0">
                <a:solidFill>
                  <a:srgbClr val="308021"/>
                </a:solidFill>
              </a:rPr>
              <a:t>månader</a:t>
            </a:r>
            <a:endParaRPr lang="sv-SE" sz="3200" dirty="0">
              <a:solidFill>
                <a:srgbClr val="30802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35611"/>
            <a:ext cx="6516723" cy="42561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9000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597" y="481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solidFill>
                  <a:srgbClr val="308021"/>
                </a:solidFill>
              </a:rPr>
              <a:t>Svenska sågverks leveranser januari-december 2014, fördelning per marknad</a:t>
            </a:r>
            <a:r>
              <a:rPr lang="sv-SE" i="1" dirty="0"/>
              <a:t/>
            </a:r>
            <a:br>
              <a:rPr lang="sv-SE" i="1" dirty="0"/>
            </a:b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106" y="1394137"/>
            <a:ext cx="6048672" cy="417136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24439" y="614349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7992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49213"/>
            <a:ext cx="9036496" cy="114300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Sveriges export till tre stora </a:t>
            </a:r>
            <a:r>
              <a:rPr lang="sv-SE" sz="3200" dirty="0" smtClean="0">
                <a:solidFill>
                  <a:srgbClr val="308021"/>
                </a:solidFill>
              </a:rPr>
              <a:t>utomeuropeiska </a:t>
            </a:r>
            <a:r>
              <a:rPr lang="sv-SE" sz="3200" dirty="0">
                <a:solidFill>
                  <a:srgbClr val="308021"/>
                </a:solidFill>
              </a:rPr>
              <a:t>marknader. </a:t>
            </a:r>
            <a:r>
              <a:rPr lang="sv-SE" sz="3200" dirty="0" smtClean="0">
                <a:solidFill>
                  <a:srgbClr val="308021"/>
                </a:solidFill>
              </a:rPr>
              <a:t> Kubikmeter </a:t>
            </a:r>
            <a:r>
              <a:rPr lang="sv-SE" sz="3200" dirty="0">
                <a:solidFill>
                  <a:srgbClr val="308021"/>
                </a:solidFill>
              </a:rPr>
              <a:t>per </a:t>
            </a:r>
            <a:r>
              <a:rPr lang="sv-SE" sz="3200" dirty="0" smtClean="0">
                <a:solidFill>
                  <a:srgbClr val="308021"/>
                </a:solidFill>
              </a:rPr>
              <a:t>år</a:t>
            </a:r>
            <a:endParaRPr lang="sv-SE" sz="3200" dirty="0">
              <a:solidFill>
                <a:srgbClr val="30802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0213"/>
            <a:ext cx="6670105" cy="396103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24439" y="614349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6174463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326</Words>
  <Application>Microsoft Office PowerPoint</Application>
  <PresentationFormat>Bildspel på skärmen (4:3)</PresentationFormat>
  <Paragraphs>73</Paragraphs>
  <Slides>28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Skogsindustri</vt:lpstr>
      <vt:lpstr>Så går det för skogsindustrin</vt:lpstr>
      <vt:lpstr>Förtroendeindikator ”Sågverk och träimpregneringsindustri”, januari 2008 – april 2015</vt:lpstr>
      <vt:lpstr>Produktion av sågade trävaror i Sverige,  2006–mars 2015 </vt:lpstr>
      <vt:lpstr>Producenternas lager av sågade trävaror i Sverige, 1997-mars 2015</vt:lpstr>
      <vt:lpstr>Leveranser av sågade trävaror från svenska sågverk under kvartal 1</vt:lpstr>
      <vt:lpstr>Export av sågade trävaror från svenska sågverk  </vt:lpstr>
      <vt:lpstr>Sveriges leveranser av sågade trävaror t.o.m. februari 2015, rullande 12 månader</vt:lpstr>
      <vt:lpstr>Svenska sågverks leveranser januari-december 2014, fördelning per marknad </vt:lpstr>
      <vt:lpstr>Sveriges export till tre stora utomeuropeiska marknader.  Kubikmeter per år</vt:lpstr>
      <vt:lpstr>Förtroendeindikatorn ”Massaindustrin”  januari 2008– april 2015</vt:lpstr>
      <vt:lpstr>Produktion av marknadsmassa i Sverige  2004–mars 2015, rullande 12 månader</vt:lpstr>
      <vt:lpstr>Sveriges export av massa till EU, rullande 12 månader, t o m mars 2015</vt:lpstr>
      <vt:lpstr>Total  massaexport per land/region, första kvartalet 2015</vt:lpstr>
      <vt:lpstr>Globala leveranser av blekt sulfatmassa,  ackumulerad procentuell förändring januari – november 2014, jämfört med januari – november 2013</vt:lpstr>
      <vt:lpstr>Pris blekt barrsulfat i Västeuropa t o m april 2015 (i USD samt omräknat till EUR vä skala, omräknat till SEK hö skala)</vt:lpstr>
      <vt:lpstr>Produktion av papper i Sverige 2004–mars 2015, rullande 12 månader</vt:lpstr>
      <vt:lpstr>Produktion av papper i Sverige, fördelat grafiskt papper och övriga papperskvaliteter, rullande 12 månader</vt:lpstr>
      <vt:lpstr>Förtroendeindikatorn ”Pappers– och pappindustrin” januari 2008–april 2015</vt:lpstr>
      <vt:lpstr>Sveriges pappersexport till EU, rullande 12 månader, t o m mars 2015</vt:lpstr>
      <vt:lpstr>Sveriges pappersexport till vissa marknader</vt:lpstr>
      <vt:lpstr>Procentuell förändring av pappersproduktion i vissa länder, jan – mar 2015/2014 och 2014/2013 </vt:lpstr>
      <vt:lpstr>Kvartalsindex, pappersproduktion i vissa länder </vt:lpstr>
      <vt:lpstr>Produktion av papper i Europa (CEPI),  2009–2015</vt:lpstr>
      <vt:lpstr>Kvartalsindex, CEPIs pappersproduktion  per kvalitet</vt:lpstr>
      <vt:lpstr>Europeisk efterfrågan av grafiskt papper 2007-2014, januari – februari 2015/2014</vt:lpstr>
      <vt:lpstr>Bestruket träfritt papper i Europa %  förändring 2015/2014, ackumulerat</vt:lpstr>
      <vt:lpstr>Procentuell förändring av exportvärde  för skogsindustriprodukter samt alla varor,  ackumulerat 2015/2014</vt:lpstr>
      <vt:lpstr>Investeringar 1990–2014, prognos 2015 i sågverks–,massa–och pappersindustrin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485</cp:revision>
  <cp:lastPrinted>2013-09-09T08:48:32Z</cp:lastPrinted>
  <dcterms:created xsi:type="dcterms:W3CDTF">2009-09-21T08:26:42Z</dcterms:created>
  <dcterms:modified xsi:type="dcterms:W3CDTF">2016-07-15T08:39:47Z</dcterms:modified>
</cp:coreProperties>
</file>