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436" r:id="rId3"/>
    <p:sldId id="451" r:id="rId4"/>
    <p:sldId id="450" r:id="rId5"/>
    <p:sldId id="452" r:id="rId6"/>
    <p:sldId id="453" r:id="rId7"/>
    <p:sldId id="454" r:id="rId8"/>
    <p:sldId id="455" r:id="rId9"/>
    <p:sldId id="456" r:id="rId10"/>
    <p:sldId id="449" r:id="rId11"/>
    <p:sldId id="416" r:id="rId12"/>
    <p:sldId id="273" r:id="rId13"/>
    <p:sldId id="274" r:id="rId14"/>
    <p:sldId id="431" r:id="rId15"/>
    <p:sldId id="433" r:id="rId16"/>
    <p:sldId id="417" r:id="rId17"/>
    <p:sldId id="446" r:id="rId18"/>
    <p:sldId id="389" r:id="rId19"/>
    <p:sldId id="281" r:id="rId20"/>
    <p:sldId id="434" r:id="rId21"/>
    <p:sldId id="447" r:id="rId22"/>
    <p:sldId id="448" r:id="rId23"/>
    <p:sldId id="432" r:id="rId24"/>
    <p:sldId id="418" r:id="rId25"/>
    <p:sldId id="440" r:id="rId26"/>
    <p:sldId id="439" r:id="rId27"/>
    <p:sldId id="441" r:id="rId28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890">
          <p15:clr>
            <a:srgbClr val="A4A3A4"/>
          </p15:clr>
        </p15:guide>
        <p15:guide id="7" orient="horz" pos="3113">
          <p15:clr>
            <a:srgbClr val="A4A3A4"/>
          </p15:clr>
        </p15:guide>
        <p15:guide id="8" orient="horz" pos="1071">
          <p15:clr>
            <a:srgbClr val="A4A3A4"/>
          </p15:clr>
        </p15:guide>
        <p15:guide id="9" orient="horz" pos="4020">
          <p15:clr>
            <a:srgbClr val="A4A3A4"/>
          </p15:clr>
        </p15:guide>
        <p15:guide id="10" pos="2880">
          <p15:clr>
            <a:srgbClr val="A4A3A4"/>
          </p15:clr>
        </p15:guide>
        <p15:guide id="11" pos="431">
          <p15:clr>
            <a:srgbClr val="A4A3A4"/>
          </p15:clr>
        </p15:guide>
        <p15:guide id="1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021"/>
    <a:srgbClr val="6E6F64"/>
    <a:srgbClr val="E06E22"/>
    <a:srgbClr val="D97D06"/>
    <a:srgbClr val="919181"/>
    <a:srgbClr val="66B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43" autoAdjust="0"/>
  </p:normalViewPr>
  <p:slideViewPr>
    <p:cSldViewPr showGuides="1">
      <p:cViewPr varScale="1">
        <p:scale>
          <a:sx n="81" d="100"/>
          <a:sy n="81" d="100"/>
        </p:scale>
        <p:origin x="1421" y="53"/>
      </p:cViewPr>
      <p:guideLst>
        <p:guide orient="horz" pos="2160"/>
        <p:guide orient="horz" pos="1344"/>
        <p:guide orient="horz" pos="3294"/>
        <p:guide orient="horz" pos="391"/>
        <p:guide orient="horz" pos="663"/>
        <p:guide orient="horz" pos="890"/>
        <p:guide orient="horz" pos="3113"/>
        <p:guide orient="horz" pos="1071"/>
        <p:guide orient="horz" pos="4020"/>
        <p:guide pos="2880"/>
        <p:guide pos="431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5B5-4D63-42C4-82E1-C08FA0F0FE08}" type="datetimeFigureOut">
              <a:rPr lang="sv-SE" smtClean="0"/>
              <a:t>2016-07-15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5FBC-6118-4178-BD2C-97997EDA52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40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767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 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865BF-2DC2-4280-979A-65A1F4BC162D}" type="slidenum">
              <a:rPr lang="sv-SE" smtClean="0"/>
              <a:pPr/>
              <a:t>21</a:t>
            </a:fld>
            <a:endParaRPr lang="sv-SE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86978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865BF-2DC2-4280-979A-65A1F4BC162D}" type="slidenum">
              <a:rPr lang="sv-SE" smtClean="0"/>
              <a:pPr/>
              <a:t>22</a:t>
            </a:fld>
            <a:endParaRPr lang="sv-SE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58647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82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65FBC-6118-4178-BD2C-97997EDA528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600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  <a:p>
            <a:pPr defTabSz="9327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EBF3A-35DB-438C-A422-F5E4CC005A3E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8217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882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E05DA-9303-47A0-AEEA-4F0D8E19D09E}" type="slidenum">
              <a:rPr lang="sv-SE"/>
              <a:pPr/>
              <a:t>27</a:t>
            </a:fld>
            <a:endParaRPr lang="sv-SE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54789" y="0"/>
            <a:ext cx="2950824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854789" y="9447436"/>
            <a:ext cx="2950824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419" tIns="41961" rIns="85419" bIns="41961" anchor="b"/>
          <a:lstStyle/>
          <a:p>
            <a:pPr algn="r" defTabSz="864501" eaLnBrk="0" hangingPunct="0"/>
            <a:r>
              <a:rPr lang="sv-SE" sz="1100" dirty="0">
                <a:latin typeface="Times New Roman" pitchFamily="18" charset="0"/>
              </a:rPr>
              <a:t>4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" y="9447436"/>
            <a:ext cx="2947780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" y="0"/>
            <a:ext cx="2947780" cy="496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398" tIns="42200" rIns="84398" bIns="42200" anchor="ctr"/>
          <a:lstStyle/>
          <a:p>
            <a:endParaRPr lang="sv-SE"/>
          </a:p>
        </p:txBody>
      </p:sp>
      <p:sp>
        <p:nvSpPr>
          <p:cNvPr id="122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70462" cy="3729037"/>
          </a:xfrm>
          <a:ln w="12700" cap="flat"/>
        </p:spPr>
      </p:sp>
      <p:sp>
        <p:nvSpPr>
          <p:cNvPr id="122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5687" y="4722947"/>
            <a:ext cx="5822513" cy="4469986"/>
          </a:xfrm>
          <a:noFill/>
          <a:ln/>
        </p:spPr>
        <p:txBody>
          <a:bodyPr lIns="85419" tIns="41961" rIns="85419" bIns="41961">
            <a:normAutofit fontScale="77500" lnSpcReduction="20000"/>
          </a:bodyPr>
          <a:lstStyle/>
          <a:p>
            <a:pPr eaLnBrk="1" hangingPunct="1"/>
            <a:r>
              <a:rPr lang="sv-SE" dirty="0" smtClean="0"/>
              <a:t>	</a:t>
            </a:r>
          </a:p>
          <a:p>
            <a:pPr>
              <a:spcAft>
                <a:spcPts val="553"/>
              </a:spcAft>
            </a:pPr>
            <a:endParaRPr lang="sv-SE" dirty="0" smtClean="0"/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3D86E9D-9EB7-4809-A2A1-875688F8AA1E}" type="datetime1">
              <a:rPr lang="sv-SE" smtClean="0"/>
              <a:t>2016-07-15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52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47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36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04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46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9E8E-A6D7-4FC7-ABB9-926DE414B2C8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25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934B-9BFD-40B8-846C-0A0EC4E9EED4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50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775600" y="4046400"/>
            <a:ext cx="3636000" cy="457200"/>
          </a:xfrm>
        </p:spPr>
        <p:txBody>
          <a:bodyPr>
            <a:noAutofit/>
          </a:bodyPr>
          <a:lstStyle>
            <a:lvl1pPr>
              <a:defRPr sz="2100"/>
            </a:lvl1pPr>
          </a:lstStyle>
          <a:p>
            <a:r>
              <a:rPr lang="sv-SE" dirty="0" smtClean="0"/>
              <a:t>Klicka för att lägga till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72000" y="4600800"/>
            <a:ext cx="3657600" cy="619200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underrubrik</a:t>
            </a:r>
            <a:endParaRPr lang="sv-SE" dirty="0"/>
          </a:p>
        </p:txBody>
      </p:sp>
      <p:pic>
        <p:nvPicPr>
          <p:cNvPr id="7" name="Bildobjekt 6" descr="SkogsInd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815201"/>
            <a:ext cx="3592800" cy="965109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>
          <a:xfrm>
            <a:off x="2772000" y="3934800"/>
            <a:ext cx="3600000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med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4039200" cy="3988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pic>
        <p:nvPicPr>
          <p:cNvPr id="11" name="Bildobjekt 10" descr="Sveri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7600" y="1602000"/>
            <a:ext cx="1737360" cy="4029891"/>
          </a:xfrm>
          <a:prstGeom prst="rect">
            <a:avLst/>
          </a:prstGeom>
        </p:spPr>
      </p:pic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6000" y="226800"/>
            <a:ext cx="3340800" cy="558000"/>
          </a:xfrm>
        </p:spPr>
        <p:txBody>
          <a:bodyPr anchor="t" anchorCtr="0">
            <a:noAutofit/>
          </a:bodyPr>
          <a:lstStyle>
            <a:lvl1pPr>
              <a:defRPr sz="2100" b="0"/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8"/>
          <p:cNvSpPr>
            <a:spLocks noGrp="1"/>
          </p:cNvSpPr>
          <p:nvPr>
            <p:ph sz="quarter" idx="10"/>
          </p:nvPr>
        </p:nvSpPr>
        <p:spPr>
          <a:xfrm>
            <a:off x="457200" y="273600"/>
            <a:ext cx="8229600" cy="53136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på respektive ikon för att skapa exempelvis tabell eller diagram</a:t>
            </a:r>
            <a:endParaRPr lang="sv-SE" dirty="0"/>
          </a:p>
        </p:txBody>
      </p:sp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9" descr="1"/>
          <p:cNvPicPr>
            <a:picLocks noChangeAspect="1" noChangeArrowheads="1"/>
          </p:cNvPicPr>
          <p:nvPr userDrawn="1"/>
        </p:nvPicPr>
        <p:blipFill>
          <a:blip r:embed="rId2"/>
          <a:srcRect t="5284"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2"/>
          <p:cNvPicPr>
            <a:picLocks noChangeAspect="1" noChangeArrowheads="1"/>
          </p:cNvPicPr>
          <p:nvPr userDrawn="1"/>
        </p:nvPicPr>
        <p:blipFill>
          <a:blip r:embed="rId2"/>
          <a:srcRect t="5136" b="398"/>
          <a:stretch>
            <a:fillRect/>
          </a:stretch>
        </p:blipFill>
        <p:spPr bwMode="auto">
          <a:xfrm>
            <a:off x="-1800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3"/>
          <p:cNvPicPr>
            <a:picLocks noChangeAspect="1" noChangeArrowheads="1"/>
          </p:cNvPicPr>
          <p:nvPr userDrawn="1"/>
        </p:nvPicPr>
        <p:blipFill>
          <a:blip r:embed="rId2"/>
          <a:srcRect b="5486"/>
          <a:stretch>
            <a:fillRect/>
          </a:stretch>
        </p:blipFill>
        <p:spPr bwMode="auto">
          <a:xfrm>
            <a:off x="-3175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akgr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4"/>
          <p:cNvPicPr>
            <a:picLocks noChangeAspect="1" noChangeArrowheads="1"/>
          </p:cNvPicPr>
          <p:nvPr userDrawn="1"/>
        </p:nvPicPr>
        <p:blipFill>
          <a:blip r:embed="rId2"/>
          <a:srcRect t="4886" b="548"/>
          <a:stretch>
            <a:fillRect/>
          </a:stretch>
        </p:blipFill>
        <p:spPr bwMode="auto">
          <a:xfrm>
            <a:off x="0" y="0"/>
            <a:ext cx="9151938" cy="580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12" descr="Letter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  <p:sp>
        <p:nvSpPr>
          <p:cNvPr id="11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bild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ild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d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61175"/>
          </a:xfrm>
          <a:prstGeom prst="rect">
            <a:avLst/>
          </a:prstGeom>
          <a:noFill/>
        </p:spPr>
      </p:pic>
      <p:pic>
        <p:nvPicPr>
          <p:cNvPr id="7" name="Picture 25" descr="logo-neg-ej-friyt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6092825"/>
            <a:ext cx="1854200" cy="504825"/>
          </a:xfrm>
          <a:prstGeom prst="rect">
            <a:avLst/>
          </a:prstGeom>
          <a:noFill/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262800" y="5994000"/>
            <a:ext cx="6480000" cy="306000"/>
          </a:xfrm>
        </p:spPr>
        <p:txBody>
          <a:bodyPr lIns="0" tIns="0" rIns="0" bIns="0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Skriv in en rubrik eller ta bort denna ruta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62800" y="6375600"/>
            <a:ext cx="6480000" cy="306000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in text eller ta bort denna ruta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lägga till text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för att lägga till text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4800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1125"/>
            <a:ext cx="2800350" cy="2055813"/>
          </a:xfrm>
          <a:prstGeom prst="rect">
            <a:avLst/>
          </a:prstGeom>
          <a:noFill/>
        </p:spPr>
      </p:pic>
      <p:pic>
        <p:nvPicPr>
          <p:cNvPr id="16" name="Picture 26" descr="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11513" y="111125"/>
            <a:ext cx="2752725" cy="2055813"/>
          </a:xfrm>
          <a:prstGeom prst="rect">
            <a:avLst/>
          </a:prstGeom>
          <a:noFill/>
        </p:spPr>
      </p:pic>
      <p:pic>
        <p:nvPicPr>
          <p:cNvPr id="17" name="Picture 29" descr="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111125"/>
            <a:ext cx="2768600" cy="2055813"/>
          </a:xfrm>
          <a:prstGeom prst="rect">
            <a:avLst/>
          </a:prstGeom>
          <a:noFill/>
        </p:spPr>
      </p:pic>
      <p:pic>
        <p:nvPicPr>
          <p:cNvPr id="18" name="Picture 31" descr="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359025"/>
            <a:ext cx="2778125" cy="2108200"/>
          </a:xfrm>
          <a:prstGeom prst="rect">
            <a:avLst/>
          </a:prstGeom>
          <a:noFill/>
        </p:spPr>
      </p:pic>
      <p:pic>
        <p:nvPicPr>
          <p:cNvPr id="19" name="Picture 25" descr="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11513" y="2359025"/>
            <a:ext cx="2798762" cy="2055813"/>
          </a:xfrm>
          <a:prstGeom prst="rect">
            <a:avLst/>
          </a:prstGeom>
          <a:noFill/>
        </p:spPr>
      </p:pic>
      <p:pic>
        <p:nvPicPr>
          <p:cNvPr id="20" name="Picture 28" descr="6"/>
          <p:cNvPicPr>
            <a:picLocks noChangeAspect="1" noChangeArrowheads="1"/>
          </p:cNvPicPr>
          <p:nvPr userDrawn="1"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280150" y="2359025"/>
            <a:ext cx="2768600" cy="2055813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463" y="4606925"/>
            <a:ext cx="2768600" cy="2055813"/>
          </a:xfrm>
          <a:prstGeom prst="rect">
            <a:avLst/>
          </a:prstGeom>
          <a:noFill/>
        </p:spPr>
      </p:pic>
      <p:pic>
        <p:nvPicPr>
          <p:cNvPr id="22" name="Picture 24" descr="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4594225"/>
            <a:ext cx="2814637" cy="2055813"/>
          </a:xfrm>
          <a:prstGeom prst="rect">
            <a:avLst/>
          </a:prstGeom>
          <a:noFill/>
        </p:spPr>
      </p:pic>
      <p:pic>
        <p:nvPicPr>
          <p:cNvPr id="23" name="Picture 27" descr="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80150" y="4594225"/>
            <a:ext cx="2754313" cy="2054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i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4" name="Rak 3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06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28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lägga till 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2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4572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6476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457200" y="36072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4647600" y="1602000"/>
            <a:ext cx="4039200" cy="1918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cxnSp>
        <p:nvCxnSpPr>
          <p:cNvPr id="11" name="Rak 10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75050" y="273049"/>
            <a:ext cx="5111750" cy="543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284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360000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0" y="5814000"/>
            <a:ext cx="9144000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2" descr="Letter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092825"/>
            <a:ext cx="1871663" cy="55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8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Skriv text här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3E82-5D67-4CD0-A94C-5170CB095896}" type="datetimeFigureOut">
              <a:rPr lang="sv-SE" smtClean="0"/>
              <a:pPr/>
              <a:t>2016-07-15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44B5-436F-4974-A144-A51C8E37C2E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4" r:id="rId9"/>
    <p:sldLayoutId id="2147483661" r:id="rId10"/>
    <p:sldLayoutId id="2147483668" r:id="rId11"/>
    <p:sldLayoutId id="2147483662" r:id="rId12"/>
    <p:sldLayoutId id="2147483664" r:id="rId13"/>
    <p:sldLayoutId id="2147483663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6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54"/>
        </a:spcBef>
        <a:spcAft>
          <a:spcPts val="18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30000"/>
        </a:lnSpc>
        <a:spcBef>
          <a:spcPts val="0"/>
        </a:spcBef>
        <a:spcAft>
          <a:spcPts val="36"/>
        </a:spcAft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─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2775600" y="4046400"/>
            <a:ext cx="5180776" cy="457200"/>
          </a:xfrm>
        </p:spPr>
        <p:txBody>
          <a:bodyPr/>
          <a:lstStyle/>
          <a:p>
            <a:r>
              <a:rPr lang="sv-SE" dirty="0" smtClean="0"/>
              <a:t>Så går det för skogsindustrin</a:t>
            </a:r>
            <a:endParaRPr lang="sv-SE" dirty="0"/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December  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23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3664" y="267338"/>
            <a:ext cx="8229600" cy="92211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Förtroendeindikatorn ”Massaindustrin” 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januari </a:t>
            </a:r>
            <a:r>
              <a:rPr lang="sv-SE" dirty="0" smtClean="0">
                <a:solidFill>
                  <a:srgbClr val="308021"/>
                </a:solidFill>
              </a:rPr>
              <a:t>2008</a:t>
            </a:r>
            <a:r>
              <a:rPr lang="sv-SE" dirty="0" smtClean="0">
                <a:solidFill>
                  <a:srgbClr val="308021"/>
                </a:solidFill>
                <a:cs typeface="Arial"/>
              </a:rPr>
              <a:t>–december </a:t>
            </a:r>
            <a:r>
              <a:rPr lang="sv-SE" dirty="0" smtClean="0">
                <a:solidFill>
                  <a:srgbClr val="308021"/>
                </a:solidFill>
              </a:rPr>
              <a:t>2014</a:t>
            </a:r>
            <a:endParaRPr lang="sv-SE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97612" y="6136670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2" y="1013733"/>
            <a:ext cx="79200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6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80728"/>
          </a:xfrm>
        </p:spPr>
        <p:txBody>
          <a:bodyPr>
            <a:noAutofit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Produktion av marknadsmassa i Sverige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2004</a:t>
            </a:r>
            <a:r>
              <a:rPr lang="sv-SE" dirty="0" smtClean="0">
                <a:solidFill>
                  <a:srgbClr val="308021"/>
                </a:solidFill>
                <a:cs typeface="Arial"/>
              </a:rPr>
              <a:t>–november 2014</a:t>
            </a:r>
            <a:r>
              <a:rPr lang="sv-SE" dirty="0" smtClean="0">
                <a:solidFill>
                  <a:srgbClr val="308021"/>
                </a:solidFill>
              </a:rPr>
              <a:t>, rullande 12 månader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9" y="1774502"/>
            <a:ext cx="8066087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16024"/>
            <a:ext cx="8229600" cy="980728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Sveriges export av massa till EU, </a:t>
            </a:r>
            <a:r>
              <a:rPr lang="sv-SE" dirty="0" smtClean="0">
                <a:solidFill>
                  <a:srgbClr val="308021"/>
                </a:solidFill>
              </a:rPr>
              <a:t>rullande </a:t>
            </a:r>
            <a:r>
              <a:rPr lang="sv-SE" dirty="0">
                <a:solidFill>
                  <a:srgbClr val="308021"/>
                </a:solidFill>
              </a:rPr>
              <a:t>12 </a:t>
            </a:r>
            <a:r>
              <a:rPr lang="sv-SE" dirty="0" smtClean="0">
                <a:solidFill>
                  <a:srgbClr val="308021"/>
                </a:solidFill>
              </a:rPr>
              <a:t>månader</a:t>
            </a:r>
            <a:r>
              <a:rPr lang="sv-SE" b="0" dirty="0" smtClean="0">
                <a:solidFill>
                  <a:srgbClr val="308021"/>
                </a:solidFill>
              </a:rPr>
              <a:t>, t o m november 2014</a:t>
            </a:r>
            <a:endParaRPr lang="sv-SE" b="0" dirty="0">
              <a:solidFill>
                <a:srgbClr val="30802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4" y="1600334"/>
            <a:ext cx="8139113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789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Total  massaexport per land/region </a:t>
            </a:r>
            <a:r>
              <a:rPr lang="sv-SE" dirty="0" smtClean="0">
                <a:solidFill>
                  <a:srgbClr val="308021"/>
                </a:solidFill>
              </a:rPr>
              <a:t>2014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1" y="881742"/>
            <a:ext cx="74199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157" y="188640"/>
            <a:ext cx="8626363" cy="1256975"/>
          </a:xfrm>
        </p:spPr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Globala leveranser av blekt sulfatmassa, 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400" b="0" dirty="0" smtClean="0">
                <a:solidFill>
                  <a:srgbClr val="308021"/>
                </a:solidFill>
              </a:rPr>
              <a:t>ackumulerad </a:t>
            </a:r>
            <a:r>
              <a:rPr lang="sv-SE" sz="2400" b="0" dirty="0">
                <a:solidFill>
                  <a:srgbClr val="308021"/>
                </a:solidFill>
              </a:rPr>
              <a:t>p</a:t>
            </a:r>
            <a:r>
              <a:rPr lang="sv-SE" sz="2400" b="0" dirty="0" smtClean="0">
                <a:solidFill>
                  <a:srgbClr val="308021"/>
                </a:solidFill>
              </a:rPr>
              <a:t>rocentuell förändring januari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 </a:t>
            </a:r>
            <a:r>
              <a:rPr lang="sv-SE" sz="2400" b="0" dirty="0">
                <a:solidFill>
                  <a:srgbClr val="308021"/>
                </a:solidFill>
                <a:cs typeface="Arial"/>
              </a:rPr>
              <a:t>– 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november </a:t>
            </a:r>
            <a:r>
              <a:rPr lang="sv-SE" sz="2400" b="0" dirty="0" smtClean="0">
                <a:solidFill>
                  <a:srgbClr val="308021"/>
                </a:solidFill>
              </a:rPr>
              <a:t>2014, jämfört med j</a:t>
            </a:r>
            <a:r>
              <a:rPr lang="sv-SE" sz="2400" b="0" dirty="0" smtClean="0">
                <a:solidFill>
                  <a:srgbClr val="308021"/>
                </a:solidFill>
                <a:cs typeface="Arial"/>
              </a:rPr>
              <a:t>anuari – november 2013</a:t>
            </a:r>
            <a:endParaRPr lang="sv-SE" sz="24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4213" y="6072206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European Pulp Industry Sector</a:t>
            </a:r>
            <a:endParaRPr lang="sv-SE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2" y="1565171"/>
            <a:ext cx="813911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33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6156" y="59138"/>
            <a:ext cx="8517843" cy="1066130"/>
          </a:xfrm>
        </p:spPr>
        <p:txBody>
          <a:bodyPr>
            <a:normAutofit fontScale="90000"/>
          </a:bodyPr>
          <a:lstStyle/>
          <a:p>
            <a:r>
              <a:rPr lang="sv-SE" sz="3100" dirty="0">
                <a:solidFill>
                  <a:srgbClr val="308021"/>
                </a:solidFill>
              </a:rPr>
              <a:t>Pris blekt </a:t>
            </a:r>
            <a:r>
              <a:rPr lang="sv-SE" sz="3100" dirty="0" err="1">
                <a:solidFill>
                  <a:srgbClr val="308021"/>
                </a:solidFill>
              </a:rPr>
              <a:t>barrsulfat</a:t>
            </a:r>
            <a:r>
              <a:rPr lang="sv-SE" sz="3100" dirty="0">
                <a:solidFill>
                  <a:srgbClr val="308021"/>
                </a:solidFill>
              </a:rPr>
              <a:t> i Västeuropa t o m </a:t>
            </a:r>
            <a:r>
              <a:rPr lang="sv-SE" sz="3100" dirty="0" smtClean="0">
                <a:solidFill>
                  <a:srgbClr val="308021"/>
                </a:solidFill>
              </a:rPr>
              <a:t>oktober</a:t>
            </a:r>
            <a:br>
              <a:rPr lang="sv-SE" sz="3100" dirty="0" smtClean="0">
                <a:solidFill>
                  <a:srgbClr val="308021"/>
                </a:solidFill>
              </a:rPr>
            </a:br>
            <a:r>
              <a:rPr lang="sv-SE" sz="3100" dirty="0" smtClean="0">
                <a:solidFill>
                  <a:srgbClr val="308021"/>
                </a:solidFill>
              </a:rPr>
              <a:t> 2014 </a:t>
            </a:r>
            <a:r>
              <a:rPr lang="sv-SE" sz="2000" b="0" dirty="0">
                <a:solidFill>
                  <a:srgbClr val="308021"/>
                </a:solidFill>
              </a:rPr>
              <a:t>(i USD samt omräknat till EUR </a:t>
            </a:r>
            <a:r>
              <a:rPr lang="sv-SE" sz="2000" b="0" dirty="0" err="1">
                <a:solidFill>
                  <a:srgbClr val="308021"/>
                </a:solidFill>
              </a:rPr>
              <a:t>vä</a:t>
            </a:r>
            <a:r>
              <a:rPr lang="sv-SE" sz="2000" b="0" dirty="0">
                <a:solidFill>
                  <a:srgbClr val="308021"/>
                </a:solidFill>
              </a:rPr>
              <a:t> skala, omräknat till SEK hö skala)</a:t>
            </a:r>
            <a:endParaRPr lang="sv-SE" sz="200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11643" y="6130263"/>
            <a:ext cx="280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RISI/PPI, Skogsindustrierna</a:t>
            </a:r>
            <a:endParaRPr lang="sv-S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1133271"/>
            <a:ext cx="7909802" cy="452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872" y="87084"/>
            <a:ext cx="8409309" cy="1080120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308021"/>
                </a:solidFill>
              </a:rPr>
              <a:t>Produktion av papper i Sverige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2004</a:t>
            </a:r>
            <a:r>
              <a:rPr lang="sv-SE" sz="2800" dirty="0" smtClean="0">
                <a:solidFill>
                  <a:srgbClr val="308021"/>
                </a:solidFill>
                <a:cs typeface="Arial"/>
              </a:rPr>
              <a:t>–november 2014</a:t>
            </a:r>
            <a:r>
              <a:rPr lang="sv-SE" sz="2800" dirty="0" smtClean="0">
                <a:solidFill>
                  <a:srgbClr val="308021"/>
                </a:solidFill>
              </a:rPr>
              <a:t>, rullande 12 månader</a:t>
            </a:r>
            <a:endParaRPr lang="sv-SE" sz="2800" dirty="0">
              <a:solidFill>
                <a:srgbClr val="30802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8" y="1167162"/>
            <a:ext cx="8285163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6854" y="188640"/>
            <a:ext cx="8229600" cy="1403166"/>
          </a:xfrm>
        </p:spPr>
        <p:txBody>
          <a:bodyPr>
            <a:normAutofit fontScale="90000"/>
          </a:bodyPr>
          <a:lstStyle/>
          <a:p>
            <a:r>
              <a:rPr lang="sv-SE" sz="3200" dirty="0">
                <a:solidFill>
                  <a:srgbClr val="308021"/>
                </a:solidFill>
              </a:rPr>
              <a:t>Produktion av papper i </a:t>
            </a:r>
            <a:r>
              <a:rPr lang="sv-SE" sz="3200" dirty="0" smtClean="0">
                <a:solidFill>
                  <a:srgbClr val="308021"/>
                </a:solidFill>
              </a:rPr>
              <a:t>Sverige, fördelat grafiskt papper och övriga papperskvaliteter, rullande 12 månader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5" y="1629581"/>
            <a:ext cx="7993063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3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621" y="288552"/>
            <a:ext cx="8640960" cy="811468"/>
          </a:xfrm>
        </p:spPr>
        <p:txBody>
          <a:bodyPr>
            <a:noAutofit/>
          </a:bodyPr>
          <a:lstStyle/>
          <a:p>
            <a:r>
              <a:rPr lang="sv-SE" sz="2600" dirty="0" smtClean="0">
                <a:solidFill>
                  <a:srgbClr val="308021"/>
                </a:solidFill>
              </a:rPr>
              <a:t>Förtroendeindikatorn ”Pappers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600" dirty="0" smtClean="0">
                <a:solidFill>
                  <a:srgbClr val="308021"/>
                </a:solidFill>
              </a:rPr>
              <a:t> och pappindustrin” januari 2008</a:t>
            </a:r>
            <a:r>
              <a:rPr lang="sv-SE" sz="2600" dirty="0" smtClean="0">
                <a:solidFill>
                  <a:srgbClr val="308021"/>
                </a:solidFill>
                <a:cs typeface="Arial"/>
              </a:rPr>
              <a:t>–december 2014</a:t>
            </a:r>
            <a:endParaRPr lang="sv-SE" sz="2600" dirty="0">
              <a:solidFill>
                <a:srgbClr val="30802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06389" y="6131404"/>
            <a:ext cx="205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Konjunkturinstitutet</a:t>
            </a:r>
            <a:endParaRPr lang="sv-SE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4" y="1303336"/>
            <a:ext cx="8291513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034" y="188640"/>
            <a:ext cx="7971987" cy="911279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308021"/>
                </a:solidFill>
              </a:rPr>
              <a:t>Sveriges pappersexport till EU</a:t>
            </a:r>
            <a:r>
              <a:rPr lang="sv-SE" sz="2800" dirty="0" smtClean="0">
                <a:solidFill>
                  <a:srgbClr val="308021"/>
                </a:solidFill>
              </a:rPr>
              <a:t>, rullande </a:t>
            </a:r>
            <a:r>
              <a:rPr lang="sv-SE" sz="2800" dirty="0">
                <a:solidFill>
                  <a:srgbClr val="308021"/>
                </a:solidFill>
              </a:rPr>
              <a:t>12 </a:t>
            </a:r>
            <a:r>
              <a:rPr lang="sv-SE" sz="2800" dirty="0" smtClean="0">
                <a:solidFill>
                  <a:srgbClr val="308021"/>
                </a:solidFill>
              </a:rPr>
              <a:t>månader, </a:t>
            </a:r>
            <a:r>
              <a:rPr lang="sv-SE" sz="2800" b="0" dirty="0" smtClean="0">
                <a:solidFill>
                  <a:srgbClr val="308021"/>
                </a:solidFill>
              </a:rPr>
              <a:t>t o m november 2014</a:t>
            </a:r>
            <a:endParaRPr lang="sv-SE" sz="2800" b="0" dirty="0">
              <a:solidFill>
                <a:srgbClr val="30802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0" y="1219425"/>
            <a:ext cx="813911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3664" y="194768"/>
            <a:ext cx="8229600" cy="92211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”Valutaindex för trävaruexport”, </a:t>
            </a:r>
            <a:r>
              <a:rPr lang="sv-SE" dirty="0" smtClean="0">
                <a:solidFill>
                  <a:srgbClr val="308021"/>
                </a:solidFill>
              </a:rPr>
              <a:t/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2000 </a:t>
            </a:r>
            <a:r>
              <a:rPr lang="sv-SE" dirty="0">
                <a:solidFill>
                  <a:srgbClr val="308021"/>
                </a:solidFill>
              </a:rPr>
              <a:t>– </a:t>
            </a:r>
            <a:r>
              <a:rPr lang="sv-SE" dirty="0" smtClean="0">
                <a:solidFill>
                  <a:srgbClr val="308021"/>
                </a:solidFill>
              </a:rPr>
              <a:t>18 december </a:t>
            </a:r>
            <a:r>
              <a:rPr lang="sv-SE" dirty="0">
                <a:solidFill>
                  <a:srgbClr val="308021"/>
                </a:solidFill>
              </a:rPr>
              <a:t>2014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12126" y="6151184"/>
            <a:ext cx="368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</a:t>
            </a:r>
            <a:r>
              <a:rPr lang="sv-SE" sz="1200" dirty="0"/>
              <a:t>Sveriges Riksbank, Skogsindustrierna</a:t>
            </a:r>
          </a:p>
        </p:txBody>
      </p:sp>
      <p:pic>
        <p:nvPicPr>
          <p:cNvPr id="9" name="Bildobjekt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6792"/>
            <a:ext cx="7632203" cy="3960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3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-8238"/>
            <a:ext cx="8686800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</a:t>
            </a:r>
            <a:r>
              <a:rPr lang="sv-SE" dirty="0" smtClean="0">
                <a:solidFill>
                  <a:srgbClr val="308021"/>
                </a:solidFill>
              </a:rPr>
              <a:t>pappersproduktion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i </a:t>
            </a:r>
            <a:r>
              <a:rPr lang="sv-SE" dirty="0">
                <a:solidFill>
                  <a:srgbClr val="308021"/>
                </a:solidFill>
              </a:rPr>
              <a:t>vissa länder, </a:t>
            </a:r>
            <a:r>
              <a:rPr lang="sv-SE" sz="2600" b="0" dirty="0" smtClean="0">
                <a:solidFill>
                  <a:srgbClr val="308021"/>
                </a:solidFill>
              </a:rPr>
              <a:t>jan</a:t>
            </a:r>
            <a:r>
              <a:rPr lang="sv-SE" sz="2800" b="0" dirty="0" smtClean="0">
                <a:solidFill>
                  <a:srgbClr val="308021"/>
                </a:solidFill>
                <a:cs typeface="Arial"/>
              </a:rPr>
              <a:t> – sep </a:t>
            </a:r>
            <a:r>
              <a:rPr lang="sv-SE" sz="2600" b="0" dirty="0" smtClean="0">
                <a:solidFill>
                  <a:srgbClr val="308021"/>
                </a:solidFill>
              </a:rPr>
              <a:t>2014/2013 </a:t>
            </a:r>
            <a:r>
              <a:rPr lang="sv-SE" sz="2600" b="0" dirty="0">
                <a:solidFill>
                  <a:srgbClr val="308021"/>
                </a:solidFill>
              </a:rPr>
              <a:t>och </a:t>
            </a:r>
            <a:r>
              <a:rPr lang="sv-SE" sz="2600" b="0" dirty="0" smtClean="0">
                <a:solidFill>
                  <a:srgbClr val="308021"/>
                </a:solidFill>
              </a:rPr>
              <a:t>2013/2012 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11560" y="6137962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Källa: CEPI, Skogsindustrierna</a:t>
            </a:r>
            <a:endParaRPr lang="sv-SE" sz="1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0" y="1052513"/>
            <a:ext cx="806608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8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3158" y="134212"/>
            <a:ext cx="8229600" cy="1047464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308021"/>
                </a:solidFill>
              </a:rPr>
              <a:t>Kvartalsindex, </a:t>
            </a:r>
            <a:r>
              <a:rPr lang="sv-SE" dirty="0" err="1" smtClean="0">
                <a:solidFill>
                  <a:srgbClr val="308021"/>
                </a:solidFill>
              </a:rPr>
              <a:t>CEPIs</a:t>
            </a:r>
            <a:r>
              <a:rPr lang="sv-SE" dirty="0" smtClean="0">
                <a:solidFill>
                  <a:srgbClr val="308021"/>
                </a:solidFill>
              </a:rPr>
              <a:t> pappersproduktion per kvalitet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662344" y="6211620"/>
            <a:ext cx="39491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Source:</a:t>
            </a:r>
            <a:r>
              <a:rPr lang="sv-SE" sz="1200" dirty="0" smtClean="0"/>
              <a:t> CEPI </a:t>
            </a:r>
            <a:r>
              <a:rPr lang="sv-SE" sz="1200" dirty="0"/>
              <a:t/>
            </a:r>
            <a:br>
              <a:rPr lang="sv-SE" sz="1200" dirty="0"/>
            </a:br>
            <a:endParaRPr lang="sv-S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752"/>
            <a:ext cx="7920037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156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4288" y="279352"/>
            <a:ext cx="8950216" cy="903448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Kvartalsindex, </a:t>
            </a:r>
            <a:r>
              <a:rPr lang="sv-SE" sz="3300" dirty="0" smtClean="0">
                <a:solidFill>
                  <a:srgbClr val="308021"/>
                </a:solidFill>
              </a:rPr>
              <a:t>pappersproduktion i vissa</a:t>
            </a:r>
            <a:br>
              <a:rPr lang="sv-SE" sz="3300" dirty="0" smtClean="0">
                <a:solidFill>
                  <a:srgbClr val="308021"/>
                </a:solidFill>
              </a:rPr>
            </a:br>
            <a:r>
              <a:rPr lang="sv-SE" sz="3300" dirty="0" smtClean="0">
                <a:solidFill>
                  <a:srgbClr val="308021"/>
                </a:solidFill>
              </a:rPr>
              <a:t>länder </a:t>
            </a:r>
            <a:endParaRPr lang="sv-SE" dirty="0" smtClean="0">
              <a:solidFill>
                <a:srgbClr val="308021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662344" y="6150917"/>
            <a:ext cx="13893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Source:</a:t>
            </a:r>
            <a:r>
              <a:rPr lang="sv-SE" sz="1200" dirty="0" smtClean="0"/>
              <a:t> CEPI</a:t>
            </a:r>
            <a:r>
              <a:rPr lang="sv-SE" sz="1200" dirty="0"/>
              <a:t/>
            </a:r>
            <a:br>
              <a:rPr lang="sv-SE" sz="1200" dirty="0"/>
            </a:br>
            <a:endParaRPr lang="sv-S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9" y="851788"/>
            <a:ext cx="813276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07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7129" y="181689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v-SE" sz="3300" dirty="0">
                <a:solidFill>
                  <a:srgbClr val="308021"/>
                </a:solidFill>
              </a:rPr>
              <a:t>Produktion av papper </a:t>
            </a:r>
            <a:r>
              <a:rPr lang="sv-SE" sz="3300" dirty="0" smtClean="0">
                <a:solidFill>
                  <a:srgbClr val="308021"/>
                </a:solidFill>
              </a:rPr>
              <a:t>i Europa (CEPI),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900" b="0" dirty="0" smtClean="0">
                <a:solidFill>
                  <a:srgbClr val="308021"/>
                </a:solidFill>
              </a:rPr>
              <a:t>2009</a:t>
            </a:r>
            <a:r>
              <a:rPr lang="sv-SE" sz="2900" b="0" dirty="0" smtClean="0">
                <a:solidFill>
                  <a:srgbClr val="308021"/>
                </a:solidFill>
                <a:cs typeface="Arial"/>
              </a:rPr>
              <a:t>–</a:t>
            </a:r>
            <a:r>
              <a:rPr lang="sv-SE" sz="2900" b="0" dirty="0" smtClean="0">
                <a:solidFill>
                  <a:srgbClr val="308021"/>
                </a:solidFill>
              </a:rPr>
              <a:t>2014</a:t>
            </a:r>
            <a:endParaRPr lang="sv-SE" sz="2900" b="0" dirty="0">
              <a:solidFill>
                <a:srgbClr val="30802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40671" y="6137707"/>
            <a:ext cx="144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CEPI</a:t>
            </a:r>
            <a:endParaRPr lang="sv-SE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5" y="1178148"/>
            <a:ext cx="7993063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45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7826" y="-1128"/>
            <a:ext cx="8229600" cy="1143000"/>
          </a:xfrm>
        </p:spPr>
        <p:txBody>
          <a:bodyPr/>
          <a:lstStyle/>
          <a:p>
            <a:r>
              <a:rPr lang="sv-SE" sz="2800" dirty="0">
                <a:solidFill>
                  <a:srgbClr val="308021"/>
                </a:solidFill>
              </a:rPr>
              <a:t>Europeisk efterfrågan av grafiskt </a:t>
            </a:r>
            <a:r>
              <a:rPr lang="sv-SE" sz="2800" dirty="0" smtClean="0">
                <a:solidFill>
                  <a:srgbClr val="308021"/>
                </a:solidFill>
              </a:rPr>
              <a:t>papper</a:t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800" dirty="0" smtClean="0">
                <a:solidFill>
                  <a:srgbClr val="308021"/>
                </a:solidFill>
              </a:rPr>
              <a:t>2007-2013, januari</a:t>
            </a:r>
            <a:r>
              <a:rPr lang="sv-SE" sz="2800" b="0" dirty="0" smtClean="0">
                <a:solidFill>
                  <a:srgbClr val="308021"/>
                </a:solidFill>
              </a:rPr>
              <a:t> </a:t>
            </a:r>
            <a:r>
              <a:rPr lang="sv-SE" sz="2800" b="0" dirty="0">
                <a:solidFill>
                  <a:srgbClr val="308021"/>
                </a:solidFill>
              </a:rPr>
              <a:t>– </a:t>
            </a:r>
            <a:r>
              <a:rPr lang="sv-SE" sz="2800" dirty="0" smtClean="0">
                <a:solidFill>
                  <a:srgbClr val="308021"/>
                </a:solidFill>
              </a:rPr>
              <a:t>september 2014/2013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84213" y="6135528"/>
            <a:ext cx="1407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Källa: EURO-GRAPH</a:t>
            </a:r>
            <a:endParaRPr lang="sv-SE" sz="1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9" y="1168625"/>
            <a:ext cx="8135937" cy="427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6837" y="251688"/>
            <a:ext cx="8712968" cy="1066130"/>
          </a:xfrm>
        </p:spPr>
        <p:txBody>
          <a:bodyPr/>
          <a:lstStyle/>
          <a:p>
            <a:r>
              <a:rPr lang="sv-SE" dirty="0" smtClean="0">
                <a:solidFill>
                  <a:srgbClr val="308021"/>
                </a:solidFill>
              </a:rPr>
              <a:t>Bestruket träfritt papper i Europa % </a:t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förändring 2014/2013, ackumulerat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2875" y="6219301"/>
            <a:ext cx="165598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solidFill>
                  <a:schemeClr val="tx1"/>
                </a:solidFill>
              </a:rPr>
              <a:t>Källa: </a:t>
            </a:r>
            <a:r>
              <a:rPr lang="sv-SE" sz="1200" dirty="0" smtClean="0">
                <a:solidFill>
                  <a:schemeClr val="tx1"/>
                </a:solidFill>
              </a:rPr>
              <a:t>EURO-GRAPH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685131"/>
            <a:ext cx="7900987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578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368" y="580310"/>
            <a:ext cx="8795320" cy="936104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Procentuell förändring av exportvärde </a:t>
            </a:r>
            <a:r>
              <a:rPr lang="sv-SE" sz="2800" dirty="0" smtClean="0">
                <a:solidFill>
                  <a:srgbClr val="308021"/>
                </a:solidFill>
              </a:rPr>
              <a:t/>
            </a:r>
            <a:br>
              <a:rPr lang="sv-SE" sz="280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för skogsindustriprodukter </a:t>
            </a:r>
            <a:r>
              <a:rPr lang="sv-SE" sz="2600" b="0" dirty="0">
                <a:solidFill>
                  <a:srgbClr val="308021"/>
                </a:solidFill>
              </a:rPr>
              <a:t>samt alla varor, </a:t>
            </a:r>
            <a:r>
              <a:rPr lang="sv-SE" sz="2600" b="0" dirty="0" smtClean="0">
                <a:solidFill>
                  <a:srgbClr val="308021"/>
                </a:solidFill>
              </a:rPr>
              <a:t/>
            </a:r>
            <a:br>
              <a:rPr lang="sv-SE" sz="2600" b="0" dirty="0" smtClean="0">
                <a:solidFill>
                  <a:srgbClr val="308021"/>
                </a:solidFill>
              </a:rPr>
            </a:br>
            <a:r>
              <a:rPr lang="sv-SE" sz="2600" b="0" dirty="0" smtClean="0">
                <a:solidFill>
                  <a:srgbClr val="308021"/>
                </a:solidFill>
              </a:rPr>
              <a:t>ackumulerat 2014/2013</a:t>
            </a:r>
            <a:endParaRPr lang="sv-SE" sz="2600" b="0" dirty="0">
              <a:solidFill>
                <a:srgbClr val="30802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40671" y="6115748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Källa: SCB</a:t>
            </a:r>
            <a:endParaRPr lang="sv-SE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" y="1844262"/>
            <a:ext cx="7821613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0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22864" y="1295400"/>
            <a:ext cx="127317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sv-SE" dirty="0"/>
              <a:t>Mdr SEK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22864" y="6224278"/>
            <a:ext cx="4714379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sv-SE" sz="1200" dirty="0"/>
              <a:t>Källa: SCB </a:t>
            </a:r>
            <a:r>
              <a:rPr lang="sv-SE" sz="1200" dirty="0" smtClean="0"/>
              <a:t>oktoberenkät 2014,  Löpande </a:t>
            </a:r>
            <a:r>
              <a:rPr lang="sv-SE" sz="1200" dirty="0"/>
              <a:t>penningvärde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526853" y="152744"/>
            <a:ext cx="8517282" cy="972818"/>
          </a:xfrm>
        </p:spPr>
        <p:txBody>
          <a:bodyPr>
            <a:normAutofit fontScale="90000"/>
          </a:bodyPr>
          <a:lstStyle/>
          <a:p>
            <a:r>
              <a:rPr lang="sv-SE" sz="3300" dirty="0" smtClean="0">
                <a:solidFill>
                  <a:srgbClr val="308021"/>
                </a:solidFill>
              </a:rPr>
              <a:t>Investeringar 1990</a:t>
            </a:r>
            <a:r>
              <a:rPr lang="sv-SE" sz="3300" dirty="0" smtClean="0">
                <a:solidFill>
                  <a:srgbClr val="308021"/>
                </a:solidFill>
                <a:cs typeface="Arial"/>
              </a:rPr>
              <a:t>–2013</a:t>
            </a:r>
            <a:r>
              <a:rPr lang="sv-SE" sz="3100" dirty="0" smtClean="0">
                <a:solidFill>
                  <a:srgbClr val="308021"/>
                </a:solidFill>
                <a:cs typeface="Arial"/>
              </a:rPr>
              <a:t>,</a:t>
            </a:r>
            <a:r>
              <a:rPr lang="sv-SE" sz="3200" dirty="0">
                <a:solidFill>
                  <a:srgbClr val="308021"/>
                </a:solidFill>
                <a:cs typeface="Arial"/>
              </a:rPr>
              <a:t> </a:t>
            </a:r>
            <a:r>
              <a:rPr lang="sv-SE" sz="3300" dirty="0" smtClean="0">
                <a:solidFill>
                  <a:srgbClr val="308021"/>
                </a:solidFill>
                <a:cs typeface="Arial"/>
              </a:rPr>
              <a:t>prognos </a:t>
            </a:r>
            <a:r>
              <a:rPr lang="sv-SE" sz="3300" dirty="0">
                <a:solidFill>
                  <a:srgbClr val="308021"/>
                </a:solidFill>
                <a:cs typeface="Arial"/>
              </a:rPr>
              <a:t>2014–2015</a:t>
            </a:r>
            <a:r>
              <a:rPr lang="sv-SE" sz="3100" dirty="0" smtClean="0">
                <a:solidFill>
                  <a:srgbClr val="308021"/>
                </a:solidFill>
              </a:rPr>
              <a:t/>
            </a:r>
            <a:br>
              <a:rPr lang="sv-SE" sz="3100" dirty="0" smtClean="0">
                <a:solidFill>
                  <a:srgbClr val="308021"/>
                </a:solidFill>
              </a:rPr>
            </a:br>
            <a:r>
              <a:rPr lang="sv-SE" sz="3100" dirty="0" smtClean="0">
                <a:solidFill>
                  <a:srgbClr val="308021"/>
                </a:solidFill>
              </a:rPr>
              <a:t>i </a:t>
            </a:r>
            <a:r>
              <a:rPr lang="sv-SE" sz="3100" dirty="0">
                <a:solidFill>
                  <a:srgbClr val="308021"/>
                </a:solidFill>
              </a:rPr>
              <a:t>sågverks</a:t>
            </a:r>
            <a:r>
              <a:rPr lang="sv-SE" sz="3100" dirty="0" smtClean="0">
                <a:solidFill>
                  <a:srgbClr val="308021"/>
                </a:solidFill>
                <a:cs typeface="Arial"/>
              </a:rPr>
              <a:t>–,massa–och pappersindustrin</a:t>
            </a:r>
            <a:endParaRPr lang="sv-SE" dirty="0" smtClean="0">
              <a:solidFill>
                <a:srgbClr val="30802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" y="1110569"/>
            <a:ext cx="83820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9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6854" y="-1128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Rubelns utveckling mot SEK, 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>
                <a:solidFill>
                  <a:srgbClr val="308021"/>
                </a:solidFill>
              </a:rPr>
              <a:t>2000 </a:t>
            </a:r>
            <a:r>
              <a:rPr lang="sv-SE" dirty="0" smtClean="0">
                <a:solidFill>
                  <a:srgbClr val="308021"/>
                </a:solidFill>
                <a:cs typeface="Arial"/>
              </a:rPr>
              <a:t>– </a:t>
            </a:r>
            <a:r>
              <a:rPr lang="sv-SE" dirty="0" smtClean="0">
                <a:solidFill>
                  <a:srgbClr val="308021"/>
                </a:solidFill>
              </a:rPr>
              <a:t>18 december </a:t>
            </a:r>
            <a:r>
              <a:rPr lang="sv-SE" dirty="0">
                <a:solidFill>
                  <a:srgbClr val="308021"/>
                </a:solidFill>
              </a:rPr>
              <a:t>2014</a:t>
            </a:r>
          </a:p>
        </p:txBody>
      </p:sp>
      <p:sp>
        <p:nvSpPr>
          <p:cNvPr id="4" name="Rektangel 3"/>
          <p:cNvSpPr/>
          <p:nvPr/>
        </p:nvSpPr>
        <p:spPr>
          <a:xfrm>
            <a:off x="599624" y="6157167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SCB, Skogsindustrierna</a:t>
            </a:r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556792"/>
            <a:ext cx="792023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0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340" y="131146"/>
            <a:ext cx="7900990" cy="151871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Förtroendeindikator ”Sågverk och </a:t>
            </a:r>
            <a:r>
              <a:rPr lang="sv-SE" dirty="0" smtClean="0">
                <a:solidFill>
                  <a:srgbClr val="308021"/>
                </a:solidFill>
              </a:rPr>
              <a:t/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träimpregneringsindustri”, </a:t>
            </a:r>
            <a:r>
              <a:rPr lang="sv-SE" b="0" dirty="0" smtClean="0">
                <a:solidFill>
                  <a:srgbClr val="308021"/>
                </a:solidFill>
              </a:rPr>
              <a:t>januari </a:t>
            </a:r>
            <a:r>
              <a:rPr lang="sv-SE" b="0" dirty="0">
                <a:solidFill>
                  <a:srgbClr val="308021"/>
                </a:solidFill>
              </a:rPr>
              <a:t>2008 - </a:t>
            </a:r>
            <a:r>
              <a:rPr lang="sv-SE" b="0" dirty="0" smtClean="0">
                <a:solidFill>
                  <a:srgbClr val="308021"/>
                </a:solidFill>
              </a:rPr>
              <a:t>december </a:t>
            </a:r>
            <a:r>
              <a:rPr lang="sv-SE" b="0" dirty="0">
                <a:solidFill>
                  <a:srgbClr val="308021"/>
                </a:solidFill>
              </a:rPr>
              <a:t>2014</a:t>
            </a:r>
          </a:p>
        </p:txBody>
      </p:sp>
      <p:sp>
        <p:nvSpPr>
          <p:cNvPr id="4" name="Rektangel 3"/>
          <p:cNvSpPr/>
          <p:nvPr/>
        </p:nvSpPr>
        <p:spPr>
          <a:xfrm>
            <a:off x="626157" y="6133779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Konjunkturinstitutet</a:t>
            </a:r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17271"/>
            <a:ext cx="7416824" cy="4176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6854" y="2790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Produktion av sågade trävaror i Sverige, </a:t>
            </a:r>
            <a:br>
              <a:rPr lang="sv-SE" dirty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2005–november 2014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412875"/>
            <a:ext cx="7775576" cy="4320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6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4824" y="188677"/>
            <a:ext cx="8229600" cy="96543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Producenternas lager av sågade trävaror </a:t>
            </a:r>
            <a:r>
              <a:rPr lang="sv-SE" dirty="0" smtClean="0">
                <a:solidFill>
                  <a:srgbClr val="308021"/>
                </a:solidFill>
              </a:rPr>
              <a:t>i Sverige</a:t>
            </a:r>
            <a:r>
              <a:rPr lang="sv-SE" dirty="0">
                <a:solidFill>
                  <a:srgbClr val="308021"/>
                </a:solidFill>
              </a:rPr>
              <a:t>, </a:t>
            </a:r>
            <a:r>
              <a:rPr lang="sv-SE" dirty="0" smtClean="0">
                <a:solidFill>
                  <a:srgbClr val="308021"/>
                </a:solidFill>
              </a:rPr>
              <a:t>1997–november </a:t>
            </a:r>
            <a:r>
              <a:rPr lang="sv-SE" dirty="0">
                <a:solidFill>
                  <a:srgbClr val="308021"/>
                </a:solidFill>
              </a:rPr>
              <a:t>2014 </a:t>
            </a:r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753"/>
            <a:ext cx="7848227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3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368" y="2790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Leveranser av sågade trävaror från </a:t>
            </a:r>
            <a:r>
              <a:rPr lang="sv-SE" dirty="0" smtClean="0">
                <a:solidFill>
                  <a:srgbClr val="308021"/>
                </a:solidFill>
              </a:rPr>
              <a:t/>
            </a:r>
            <a:br>
              <a:rPr lang="sv-SE" dirty="0" smtClean="0">
                <a:solidFill>
                  <a:srgbClr val="308021"/>
                </a:solidFill>
              </a:rPr>
            </a:br>
            <a:r>
              <a:rPr lang="sv-SE" dirty="0" smtClean="0">
                <a:solidFill>
                  <a:srgbClr val="308021"/>
                </a:solidFill>
              </a:rPr>
              <a:t>svenska </a:t>
            </a:r>
            <a:r>
              <a:rPr lang="sv-SE" dirty="0">
                <a:solidFill>
                  <a:srgbClr val="308021"/>
                </a:solidFill>
              </a:rPr>
              <a:t>sågverk under kvartal </a:t>
            </a:r>
            <a:r>
              <a:rPr lang="sv-SE" dirty="0" smtClean="0">
                <a:solidFill>
                  <a:srgbClr val="308021"/>
                </a:solidFill>
              </a:rPr>
              <a:t>1-3</a:t>
            </a:r>
            <a:endParaRPr lang="sv-SE" dirty="0">
              <a:solidFill>
                <a:srgbClr val="308021"/>
              </a:solidFill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6322"/>
            <a:ext cx="7560195" cy="428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4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85821"/>
            <a:ext cx="7560195" cy="42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2340" y="13386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308021"/>
                </a:solidFill>
              </a:rPr>
              <a:t>Sveriges leveranser av sågade trävaror t.o.m. september 2014, rullande 12 månader</a:t>
            </a:r>
          </a:p>
        </p:txBody>
      </p:sp>
      <p:sp>
        <p:nvSpPr>
          <p:cNvPr id="4" name="Rektangel 3"/>
          <p:cNvSpPr/>
          <p:nvPr/>
        </p:nvSpPr>
        <p:spPr>
          <a:xfrm>
            <a:off x="626157" y="6138510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SCB,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10181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42" y="13386"/>
            <a:ext cx="8002587" cy="11430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08021"/>
                </a:solidFill>
              </a:rPr>
              <a:t>Svenska sågverks leveranser januari-september 2014, fördelning per marknad</a:t>
            </a:r>
          </a:p>
        </p:txBody>
      </p:sp>
      <p:pic>
        <p:nvPicPr>
          <p:cNvPr id="5" name="Bildobjek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30" y="1326254"/>
            <a:ext cx="6120680" cy="4105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3"/>
          <p:cNvSpPr/>
          <p:nvPr/>
        </p:nvSpPr>
        <p:spPr>
          <a:xfrm>
            <a:off x="684213" y="6104751"/>
            <a:ext cx="22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Källa: SCB, Skogsindustrierna</a:t>
            </a:r>
          </a:p>
        </p:txBody>
      </p:sp>
    </p:spTree>
    <p:extLst>
      <p:ext uri="{BB962C8B-B14F-4D97-AF65-F5344CB8AC3E}">
        <p14:creationId xmlns:p14="http://schemas.microsoft.com/office/powerpoint/2010/main" val="3296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gsindustri">
  <a:themeElements>
    <a:clrScheme name="Arb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8021"/>
      </a:accent1>
      <a:accent2>
        <a:srgbClr val="E06E22"/>
      </a:accent2>
      <a:accent3>
        <a:srgbClr val="6E6F64"/>
      </a:accent3>
      <a:accent4>
        <a:srgbClr val="66B006"/>
      </a:accent4>
      <a:accent5>
        <a:srgbClr val="919181"/>
      </a:accent5>
      <a:accent6>
        <a:srgbClr val="000000"/>
      </a:accent6>
      <a:hlink>
        <a:srgbClr val="0000FF"/>
      </a:hlink>
      <a:folHlink>
        <a:srgbClr val="800080"/>
      </a:folHlink>
    </a:clrScheme>
    <a:fontScheme name="Arbi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4135</TotalTime>
  <Words>293</Words>
  <Application>Microsoft Office PowerPoint</Application>
  <PresentationFormat>Bildspel på skärmen (4:3)</PresentationFormat>
  <Paragraphs>72</Paragraphs>
  <Slides>27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Skogsindustri</vt:lpstr>
      <vt:lpstr>Så går det för skogsindustrin</vt:lpstr>
      <vt:lpstr>”Valutaindex för trävaruexport”,  2000 – 18 december 2014</vt:lpstr>
      <vt:lpstr>Rubelns utveckling mot SEK,  2000 – 18 december 2014</vt:lpstr>
      <vt:lpstr>Förtroendeindikator ”Sågverk och  träimpregneringsindustri”, januari 2008 - december 2014</vt:lpstr>
      <vt:lpstr>Produktion av sågade trävaror i Sverige,  2005–november 2014</vt:lpstr>
      <vt:lpstr>Producenternas lager av sågade trävaror i Sverige, 1997–november 2014 </vt:lpstr>
      <vt:lpstr>Leveranser av sågade trävaror från  svenska sågverk under kvartal 1-3</vt:lpstr>
      <vt:lpstr>Sveriges leveranser av sågade trävaror t.o.m. september 2014, rullande 12 månader</vt:lpstr>
      <vt:lpstr>Svenska sågverks leveranser januari-september 2014, fördelning per marknad</vt:lpstr>
      <vt:lpstr>Förtroendeindikatorn ”Massaindustrin”  januari 2008–december 2014</vt:lpstr>
      <vt:lpstr>Produktion av marknadsmassa i Sverige  2004–november 2014, rullande 12 månader</vt:lpstr>
      <vt:lpstr>Sveriges export av massa till EU, rullande 12 månader, t o m november 2014</vt:lpstr>
      <vt:lpstr>Total  massaexport per land/region 2014</vt:lpstr>
      <vt:lpstr>Globala leveranser av blekt sulfatmassa,  ackumulerad procentuell förändring januari – november 2014, jämfört med januari – november 2013</vt:lpstr>
      <vt:lpstr>Pris blekt barrsulfat i Västeuropa t o m oktober  2014 (i USD samt omräknat till EUR vä skala, omräknat till SEK hö skala)</vt:lpstr>
      <vt:lpstr>Produktion av papper i Sverige 2004–november 2014, rullande 12 månader</vt:lpstr>
      <vt:lpstr>Produktion av papper i Sverige, fördelat grafiskt papper och övriga papperskvaliteter, rullande 12 månader</vt:lpstr>
      <vt:lpstr>Förtroendeindikatorn ”Pappers– och pappindustrin” januari 2008–december 2014</vt:lpstr>
      <vt:lpstr>Sveriges pappersexport till EU, rullande 12 månader, t o m november 2014</vt:lpstr>
      <vt:lpstr>Procentuell förändring av pappersproduktion i vissa länder, jan – sep 2014/2013 och 2013/2012 </vt:lpstr>
      <vt:lpstr>Kvartalsindex, CEPIs pappersproduktion per kvalitet</vt:lpstr>
      <vt:lpstr>Kvartalsindex, pappersproduktion i vissa länder </vt:lpstr>
      <vt:lpstr>Produktion av papper i Europa (CEPI),  2009–2014</vt:lpstr>
      <vt:lpstr>Europeisk efterfrågan av grafiskt papper 2007-2013, januari – september 2014/2013</vt:lpstr>
      <vt:lpstr>Bestruket träfritt papper i Europa %  förändring 2014/2013, ackumulerat</vt:lpstr>
      <vt:lpstr>Procentuell förändring av exportvärde  för skogsindustriprodukter samt alla varor,  ackumulerat 2014/2013</vt:lpstr>
      <vt:lpstr>Investeringar 1990–2013, prognos 2014–2015 i sågverks–,massa–och pappersindustrin</vt:lpstr>
    </vt:vector>
  </TitlesOfParts>
  <Company>MSC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maria.carlsson</dc:creator>
  <cp:lastModifiedBy>Häggblad, Ylva</cp:lastModifiedBy>
  <cp:revision>459</cp:revision>
  <cp:lastPrinted>2013-09-09T08:48:32Z</cp:lastPrinted>
  <dcterms:created xsi:type="dcterms:W3CDTF">2009-09-21T08:26:42Z</dcterms:created>
  <dcterms:modified xsi:type="dcterms:W3CDTF">2016-07-15T08:39:18Z</dcterms:modified>
</cp:coreProperties>
</file>