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435" r:id="rId3"/>
    <p:sldId id="442" r:id="rId4"/>
    <p:sldId id="440" r:id="rId5"/>
    <p:sldId id="444" r:id="rId6"/>
    <p:sldId id="441" r:id="rId7"/>
    <p:sldId id="443" r:id="rId8"/>
    <p:sldId id="445" r:id="rId9"/>
    <p:sldId id="448" r:id="rId10"/>
    <p:sldId id="447" r:id="rId11"/>
    <p:sldId id="446" r:id="rId12"/>
    <p:sldId id="438" r:id="rId13"/>
    <p:sldId id="416" r:id="rId14"/>
    <p:sldId id="273" r:id="rId15"/>
    <p:sldId id="274" r:id="rId16"/>
    <p:sldId id="431" r:id="rId17"/>
    <p:sldId id="433" r:id="rId18"/>
    <p:sldId id="417" r:id="rId19"/>
    <p:sldId id="419" r:id="rId20"/>
    <p:sldId id="439" r:id="rId21"/>
    <p:sldId id="281" r:id="rId22"/>
    <p:sldId id="434" r:id="rId23"/>
    <p:sldId id="432" r:id="rId24"/>
    <p:sldId id="449" r:id="rId25"/>
    <p:sldId id="450" r:id="rId26"/>
    <p:sldId id="451" r:id="rId27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890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orient="horz" pos="1071">
          <p15:clr>
            <a:srgbClr val="A4A3A4"/>
          </p15:clr>
        </p15:guide>
        <p15:guide id="9" orient="horz" pos="4020">
          <p15:clr>
            <a:srgbClr val="A4A3A4"/>
          </p15:clr>
        </p15:guide>
        <p15:guide id="10" pos="2880">
          <p15:clr>
            <a:srgbClr val="A4A3A4"/>
          </p15:clr>
        </p15:guide>
        <p15:guide id="11" pos="431">
          <p15:clr>
            <a:srgbClr val="A4A3A4"/>
          </p15:clr>
        </p15:guide>
        <p15:guide id="1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21"/>
    <a:srgbClr val="6E6F64"/>
    <a:srgbClr val="E06E22"/>
    <a:srgbClr val="D97D06"/>
    <a:srgbClr val="919181"/>
    <a:srgbClr val="66B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43" autoAdjust="0"/>
  </p:normalViewPr>
  <p:slideViewPr>
    <p:cSldViewPr showGuides="1">
      <p:cViewPr varScale="1">
        <p:scale>
          <a:sx n="81" d="100"/>
          <a:sy n="81" d="100"/>
        </p:scale>
        <p:origin x="1421" y="53"/>
      </p:cViewPr>
      <p:guideLst>
        <p:guide orient="horz" pos="2160"/>
        <p:guide orient="horz" pos="1344"/>
        <p:guide orient="horz" pos="3294"/>
        <p:guide orient="horz" pos="391"/>
        <p:guide orient="horz" pos="663"/>
        <p:guide orient="horz" pos="890"/>
        <p:guide orient="horz" pos="3113"/>
        <p:guide orient="horz" pos="1071"/>
        <p:guide orient="horz" pos="4020"/>
        <p:guide pos="2880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5B5-4D63-42C4-82E1-C08FA0F0FE08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5FBC-6118-4178-BD2C-97997EDA52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9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28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847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04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72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706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038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7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223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18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00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43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50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86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26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1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916-49C6-4AD1-BC39-D93F3BE27C92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29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på respektive ikon för att skapa exempelvis tabell eller diagram</a:t>
            </a:r>
            <a:endParaRPr lang="sv-SE" dirty="0"/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283949552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  <p:sldLayoutId id="2147483672" r:id="rId23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5180776" cy="457200"/>
          </a:xfrm>
        </p:spPr>
        <p:txBody>
          <a:bodyPr/>
          <a:lstStyle/>
          <a:p>
            <a:r>
              <a:rPr lang="sv-SE" dirty="0" smtClean="0"/>
              <a:t>Så går det för skogsindustrin</a:t>
            </a:r>
            <a:endParaRPr lang="sv-SE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September 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9084" y="261210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 Påbörjade bostäder per månad i Sverige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98736"/>
            <a:ext cx="7200155" cy="4306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6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0682" y="275724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Byggbranschens* förbrukning av trä i Sverige. p</a:t>
            </a:r>
            <a:r>
              <a:rPr lang="sv-SE" sz="2800" dirty="0" smtClean="0">
                <a:solidFill>
                  <a:srgbClr val="308021"/>
                </a:solidFill>
              </a:rPr>
              <a:t>rocentuell </a:t>
            </a:r>
            <a:r>
              <a:rPr lang="sv-SE" sz="2800" dirty="0">
                <a:solidFill>
                  <a:srgbClr val="308021"/>
                </a:solidFill>
              </a:rPr>
              <a:t>förändring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1651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Prognoscentret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1278"/>
            <a:ext cx="6984776" cy="43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2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664" y="194768"/>
            <a:ext cx="8229600" cy="922114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Förtroendeindikator </a:t>
            </a:r>
            <a:r>
              <a:rPr lang="sv-SE" sz="2800" dirty="0">
                <a:solidFill>
                  <a:srgbClr val="308021"/>
                </a:solidFill>
              </a:rPr>
              <a:t>”Massaindustrin” </a:t>
            </a:r>
            <a:br>
              <a:rPr lang="sv-SE" sz="2800" dirty="0">
                <a:solidFill>
                  <a:srgbClr val="308021"/>
                </a:solidFill>
              </a:rPr>
            </a:br>
            <a:r>
              <a:rPr lang="sv-SE" sz="2800" dirty="0">
                <a:solidFill>
                  <a:srgbClr val="308021"/>
                </a:solidFill>
              </a:rPr>
              <a:t>januari </a:t>
            </a:r>
            <a:r>
              <a:rPr lang="sv-SE" sz="2800" dirty="0" smtClean="0">
                <a:solidFill>
                  <a:srgbClr val="308021"/>
                </a:solidFill>
              </a:rPr>
              <a:t>2008 </a:t>
            </a:r>
            <a:r>
              <a:rPr lang="sv-SE" sz="2800" dirty="0" smtClean="0">
                <a:solidFill>
                  <a:srgbClr val="308021"/>
                </a:solidFill>
                <a:cs typeface="Arial"/>
              </a:rPr>
              <a:t>– september </a:t>
            </a:r>
            <a:r>
              <a:rPr lang="sv-SE" sz="2800" dirty="0" smtClean="0">
                <a:solidFill>
                  <a:srgbClr val="308021"/>
                </a:solidFill>
              </a:rPr>
              <a:t>2014</a:t>
            </a:r>
            <a:endParaRPr lang="sv-SE" sz="280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0" y="1399386"/>
            <a:ext cx="82851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0728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Produktion av marknadsmassa i Sverige,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2004 </a:t>
            </a:r>
            <a:r>
              <a:rPr lang="sv-SE" sz="2800" b="0" dirty="0" smtClean="0">
                <a:solidFill>
                  <a:srgbClr val="308021"/>
                </a:solidFill>
                <a:cs typeface="Arial"/>
              </a:rPr>
              <a:t>– augusti 2014</a:t>
            </a:r>
            <a:r>
              <a:rPr lang="sv-SE" sz="2800" b="0" dirty="0" smtClean="0">
                <a:solidFill>
                  <a:srgbClr val="308021"/>
                </a:solidFill>
              </a:rPr>
              <a:t>, rullande 12 månader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3" y="1408449"/>
            <a:ext cx="8066087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43454"/>
            <a:ext cx="8229600" cy="980728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export av massa till EU,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rullande </a:t>
            </a:r>
            <a:r>
              <a:rPr lang="sv-SE" sz="2800" b="0" dirty="0">
                <a:solidFill>
                  <a:srgbClr val="308021"/>
                </a:solidFill>
              </a:rPr>
              <a:t>12 </a:t>
            </a:r>
            <a:r>
              <a:rPr lang="sv-SE" sz="2800" b="0" dirty="0" smtClean="0">
                <a:solidFill>
                  <a:srgbClr val="308021"/>
                </a:solidFill>
              </a:rPr>
              <a:t>månader, t o m augusti 2014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0" y="1219870"/>
            <a:ext cx="827881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367" y="324904"/>
            <a:ext cx="8229600" cy="85789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export av massa till Kina,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rullande </a:t>
            </a:r>
            <a:r>
              <a:rPr lang="sv-SE" sz="2800" b="0" dirty="0">
                <a:solidFill>
                  <a:srgbClr val="308021"/>
                </a:solidFill>
              </a:rPr>
              <a:t>12 </a:t>
            </a:r>
            <a:r>
              <a:rPr lang="sv-SE" sz="2800" b="0" dirty="0" smtClean="0">
                <a:solidFill>
                  <a:srgbClr val="308021"/>
                </a:solidFill>
              </a:rPr>
              <a:t>månader, </a:t>
            </a:r>
            <a:r>
              <a:rPr lang="sv-SE" sz="2800" b="0" dirty="0">
                <a:solidFill>
                  <a:srgbClr val="308021"/>
                </a:solidFill>
              </a:rPr>
              <a:t>t o m </a:t>
            </a:r>
            <a:r>
              <a:rPr lang="sv-SE" sz="2800" b="0" dirty="0" smtClean="0">
                <a:solidFill>
                  <a:srgbClr val="308021"/>
                </a:solidFill>
              </a:rPr>
              <a:t>augusti 2014</a:t>
            </a:r>
            <a:endParaRPr lang="sv-SE" sz="2800" dirty="0">
              <a:solidFill>
                <a:srgbClr val="30802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" y="1412776"/>
            <a:ext cx="8066087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88640"/>
            <a:ext cx="8459787" cy="1256975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Globala leveranser av blekt sulfatmassa,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400" b="0" dirty="0" smtClean="0">
                <a:solidFill>
                  <a:srgbClr val="308021"/>
                </a:solidFill>
              </a:rPr>
              <a:t>ackumulerad </a:t>
            </a:r>
            <a:r>
              <a:rPr lang="sv-SE" sz="2400" b="0" dirty="0">
                <a:solidFill>
                  <a:srgbClr val="308021"/>
                </a:solidFill>
              </a:rPr>
              <a:t>p</a:t>
            </a:r>
            <a:r>
              <a:rPr lang="sv-SE" sz="2400" b="0" dirty="0" smtClean="0">
                <a:solidFill>
                  <a:srgbClr val="308021"/>
                </a:solidFill>
              </a:rPr>
              <a:t>rocentuell förändring januari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 </a:t>
            </a:r>
            <a:r>
              <a:rPr lang="sv-SE" sz="2400" b="0" dirty="0">
                <a:solidFill>
                  <a:srgbClr val="308021"/>
                </a:solidFill>
                <a:cs typeface="Arial"/>
              </a:rPr>
              <a:t>– 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augusti </a:t>
            </a:r>
            <a:r>
              <a:rPr lang="sv-SE" sz="2400" b="0" dirty="0" smtClean="0">
                <a:solidFill>
                  <a:srgbClr val="308021"/>
                </a:solidFill>
              </a:rPr>
              <a:t>2014, jämfört med j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anuari – augusti 2013</a:t>
            </a:r>
            <a:endParaRPr lang="sv-SE" sz="24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40671" y="6147871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European Pulp Industry Sector</a:t>
            </a:r>
            <a:endParaRPr lang="sv-S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1" y="1628552"/>
            <a:ext cx="76327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3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6156" y="59138"/>
            <a:ext cx="8517843" cy="1066130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308021"/>
                </a:solidFill>
              </a:rPr>
              <a:t>Pris blekt </a:t>
            </a:r>
            <a:r>
              <a:rPr lang="sv-SE" sz="3100" dirty="0" err="1">
                <a:solidFill>
                  <a:srgbClr val="308021"/>
                </a:solidFill>
              </a:rPr>
              <a:t>barrsulfat</a:t>
            </a:r>
            <a:r>
              <a:rPr lang="sv-SE" sz="3100" dirty="0">
                <a:solidFill>
                  <a:srgbClr val="308021"/>
                </a:solidFill>
              </a:rPr>
              <a:t> i Västeuropa t o m </a:t>
            </a:r>
            <a:r>
              <a:rPr lang="sv-SE" sz="3100" dirty="0" smtClean="0">
                <a:solidFill>
                  <a:srgbClr val="308021"/>
                </a:solidFill>
              </a:rPr>
              <a:t>augusti</a:t>
            </a:r>
            <a:br>
              <a:rPr lang="sv-SE" sz="3100" dirty="0" smtClean="0">
                <a:solidFill>
                  <a:srgbClr val="308021"/>
                </a:solidFill>
              </a:rPr>
            </a:br>
            <a:r>
              <a:rPr lang="sv-SE" sz="3100" dirty="0" smtClean="0">
                <a:solidFill>
                  <a:srgbClr val="308021"/>
                </a:solidFill>
              </a:rPr>
              <a:t> 2014 </a:t>
            </a:r>
            <a:r>
              <a:rPr lang="sv-SE" sz="2000" b="0" dirty="0">
                <a:solidFill>
                  <a:srgbClr val="308021"/>
                </a:solidFill>
              </a:rPr>
              <a:t>(i USD samt omräknat till EUR </a:t>
            </a:r>
            <a:r>
              <a:rPr lang="sv-SE" sz="2000" b="0" dirty="0" err="1">
                <a:solidFill>
                  <a:srgbClr val="308021"/>
                </a:solidFill>
              </a:rPr>
              <a:t>vä</a:t>
            </a:r>
            <a:r>
              <a:rPr lang="sv-SE" sz="2000" b="0" dirty="0">
                <a:solidFill>
                  <a:srgbClr val="308021"/>
                </a:solidFill>
              </a:rPr>
              <a:t> skala, omräknat till SEK hö skala)</a:t>
            </a:r>
            <a:endParaRPr lang="sv-SE" sz="200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643" y="6130263"/>
            <a:ext cx="28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RISI/PPI, Skogsindustrierna</a:t>
            </a:r>
            <a:endParaRPr lang="sv-SE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2" y="1052513"/>
            <a:ext cx="849788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872" y="87084"/>
            <a:ext cx="8409309" cy="1080120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Produktion av papper i Sverige,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2004 </a:t>
            </a:r>
            <a:r>
              <a:rPr lang="sv-SE" sz="2800" b="0" dirty="0" smtClean="0">
                <a:solidFill>
                  <a:srgbClr val="308021"/>
                </a:solidFill>
                <a:cs typeface="Arial"/>
              </a:rPr>
              <a:t>– augusti 2014</a:t>
            </a:r>
            <a:r>
              <a:rPr lang="sv-SE" sz="2800" b="0" dirty="0" smtClean="0">
                <a:solidFill>
                  <a:srgbClr val="308021"/>
                </a:solidFill>
              </a:rPr>
              <a:t>, rullande 12 månader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9" y="1409933"/>
            <a:ext cx="8066087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74126"/>
            <a:ext cx="8229600" cy="1403166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Produktion av papper i </a:t>
            </a:r>
            <a:r>
              <a:rPr lang="sv-SE" sz="3200" dirty="0" smtClean="0">
                <a:solidFill>
                  <a:srgbClr val="308021"/>
                </a:solidFill>
              </a:rPr>
              <a:t>Sverige, </a:t>
            </a:r>
            <a:br>
              <a:rPr lang="sv-SE" sz="3200" dirty="0" smtClean="0">
                <a:solidFill>
                  <a:srgbClr val="308021"/>
                </a:solidFill>
              </a:rPr>
            </a:br>
            <a:r>
              <a:rPr lang="sv-SE" sz="3200" b="0" dirty="0" smtClean="0">
                <a:solidFill>
                  <a:srgbClr val="308021"/>
                </a:solidFill>
              </a:rPr>
              <a:t>fördelat grafiskt papper och övriga papperskvaliteter, rullande 12 månader</a:t>
            </a:r>
            <a:endParaRPr lang="sv-SE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07757"/>
            <a:ext cx="79930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1654" y="232182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”Valutaindex för trävaruexport</a:t>
            </a:r>
            <a:r>
              <a:rPr lang="sv-SE" sz="2800" dirty="0" smtClean="0">
                <a:solidFill>
                  <a:srgbClr val="308021"/>
                </a:solidFill>
              </a:rPr>
              <a:t>”,</a:t>
            </a:r>
            <a:r>
              <a:rPr lang="sv-SE" sz="2800" dirty="0">
                <a:solidFill>
                  <a:srgbClr val="308021"/>
                </a:solidFill>
              </a:rPr>
              <a:t> </a:t>
            </a:r>
            <a:r>
              <a:rPr lang="sv-SE" sz="2800" dirty="0" smtClean="0">
                <a:solidFill>
                  <a:srgbClr val="308021"/>
                </a:solidFill>
              </a:rPr>
              <a:t>2000 </a:t>
            </a:r>
            <a:r>
              <a:rPr lang="sv-SE" sz="2800" dirty="0">
                <a:solidFill>
                  <a:srgbClr val="308021"/>
                </a:solidFill>
              </a:rPr>
              <a:t>–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september </a:t>
            </a:r>
            <a:r>
              <a:rPr lang="sv-SE" sz="2800" dirty="0">
                <a:solidFill>
                  <a:srgbClr val="308021"/>
                </a:solidFill>
              </a:rPr>
              <a:t>2014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3193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Sveriges Riksbank, Skogsindustrierna</a:t>
            </a:r>
            <a:endParaRPr lang="sv-SE" sz="1200" dirty="0"/>
          </a:p>
        </p:txBody>
      </p:sp>
      <p:pic>
        <p:nvPicPr>
          <p:cNvPr id="7" name="Bildobjekt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9058"/>
            <a:ext cx="698477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4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621" y="288552"/>
            <a:ext cx="8640960" cy="811468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 ”Pappers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600" dirty="0" smtClean="0">
                <a:solidFill>
                  <a:srgbClr val="308021"/>
                </a:solidFill>
              </a:rPr>
              <a:t> och pappindustrin” januari 2008 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 september 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06389" y="6131404"/>
            <a:ext cx="205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6" y="1514473"/>
            <a:ext cx="82915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034" y="188640"/>
            <a:ext cx="7971987" cy="911279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pappersexport till EU</a:t>
            </a:r>
            <a:r>
              <a:rPr lang="sv-SE" sz="2800" dirty="0" smtClean="0">
                <a:solidFill>
                  <a:srgbClr val="308021"/>
                </a:solidFill>
              </a:rPr>
              <a:t>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rullande </a:t>
            </a:r>
            <a:r>
              <a:rPr lang="sv-SE" sz="2800" b="0" dirty="0">
                <a:solidFill>
                  <a:srgbClr val="308021"/>
                </a:solidFill>
              </a:rPr>
              <a:t>12 </a:t>
            </a:r>
            <a:r>
              <a:rPr lang="sv-SE" sz="2800" b="0" dirty="0" smtClean="0">
                <a:solidFill>
                  <a:srgbClr val="308021"/>
                </a:solidFill>
              </a:rPr>
              <a:t>månader, t o m augusti 2014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2" y="1183139"/>
            <a:ext cx="79930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-8238"/>
            <a:ext cx="8686800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</a:t>
            </a:r>
            <a:r>
              <a:rPr lang="sv-SE" dirty="0" smtClean="0">
                <a:solidFill>
                  <a:srgbClr val="308021"/>
                </a:solidFill>
              </a:rPr>
              <a:t>pappersproduktion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b="0" dirty="0" smtClean="0">
                <a:solidFill>
                  <a:srgbClr val="308021"/>
                </a:solidFill>
              </a:rPr>
              <a:t>i </a:t>
            </a:r>
            <a:r>
              <a:rPr lang="sv-SE" b="0" dirty="0">
                <a:solidFill>
                  <a:srgbClr val="308021"/>
                </a:solidFill>
              </a:rPr>
              <a:t>vissa länder</a:t>
            </a:r>
            <a:r>
              <a:rPr lang="sv-SE" dirty="0">
                <a:solidFill>
                  <a:srgbClr val="308021"/>
                </a:solidFill>
              </a:rPr>
              <a:t>, </a:t>
            </a:r>
            <a:r>
              <a:rPr lang="sv-SE" sz="2600" b="0" dirty="0" smtClean="0">
                <a:solidFill>
                  <a:srgbClr val="308021"/>
                </a:solidFill>
              </a:rPr>
              <a:t>jan</a:t>
            </a:r>
            <a:r>
              <a:rPr lang="sv-SE" sz="2800" b="0" dirty="0" smtClean="0">
                <a:solidFill>
                  <a:srgbClr val="308021"/>
                </a:solidFill>
                <a:cs typeface="Arial"/>
              </a:rPr>
              <a:t> – jul </a:t>
            </a:r>
            <a:r>
              <a:rPr lang="sv-SE" sz="2600" b="0" dirty="0" smtClean="0">
                <a:solidFill>
                  <a:srgbClr val="308021"/>
                </a:solidFill>
              </a:rPr>
              <a:t>2014/2013 </a:t>
            </a:r>
            <a:r>
              <a:rPr lang="sv-SE" sz="2600" b="0" dirty="0">
                <a:solidFill>
                  <a:srgbClr val="308021"/>
                </a:solidFill>
              </a:rPr>
              <a:t>och </a:t>
            </a:r>
            <a:r>
              <a:rPr lang="sv-SE" sz="2600" b="0" dirty="0" smtClean="0">
                <a:solidFill>
                  <a:srgbClr val="308021"/>
                </a:solidFill>
              </a:rPr>
              <a:t>2013/2012 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613796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CEPI</a:t>
            </a:r>
            <a:endParaRPr lang="sv-SE" sz="1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134476"/>
            <a:ext cx="7993063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18168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Produktion av papper </a:t>
            </a:r>
            <a:r>
              <a:rPr lang="sv-SE" sz="3300" dirty="0" smtClean="0">
                <a:solidFill>
                  <a:srgbClr val="308021"/>
                </a:solidFill>
              </a:rPr>
              <a:t>i Europa (CEPI),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per månad </a:t>
            </a:r>
            <a:r>
              <a:rPr lang="sv-SE" sz="2900" b="0" dirty="0" smtClean="0">
                <a:solidFill>
                  <a:srgbClr val="308021"/>
                </a:solidFill>
              </a:rPr>
              <a:t>2009</a:t>
            </a:r>
            <a:r>
              <a:rPr lang="sv-SE" sz="2900" b="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900" b="0" dirty="0" smtClean="0">
                <a:solidFill>
                  <a:srgbClr val="308021"/>
                </a:solidFill>
              </a:rPr>
              <a:t>2014</a:t>
            </a:r>
            <a:endParaRPr lang="sv-SE" sz="2900" b="0" dirty="0">
              <a:solidFill>
                <a:srgbClr val="30802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40670" y="6137707"/>
            <a:ext cx="234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CEPI, Skogsindustrierna</a:t>
            </a:r>
            <a:endParaRPr lang="sv-SE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7" y="1398361"/>
            <a:ext cx="8645525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45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826" y="-1128"/>
            <a:ext cx="8229600" cy="1143000"/>
          </a:xfrm>
        </p:spPr>
        <p:txBody>
          <a:bodyPr/>
          <a:lstStyle/>
          <a:p>
            <a:r>
              <a:rPr lang="sv-SE" sz="2800" dirty="0">
                <a:solidFill>
                  <a:srgbClr val="308021"/>
                </a:solidFill>
              </a:rPr>
              <a:t>Europeisk efterfrågan av grafiskt </a:t>
            </a:r>
            <a:r>
              <a:rPr lang="sv-SE" sz="2800" dirty="0" smtClean="0">
                <a:solidFill>
                  <a:srgbClr val="308021"/>
                </a:solidFill>
              </a:rPr>
              <a:t>papper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b="0" dirty="0" smtClean="0">
                <a:solidFill>
                  <a:srgbClr val="308021"/>
                </a:solidFill>
              </a:rPr>
              <a:t>2007-2013, januari </a:t>
            </a:r>
            <a:r>
              <a:rPr lang="sv-SE" sz="2800" b="0" dirty="0">
                <a:solidFill>
                  <a:srgbClr val="308021"/>
                </a:solidFill>
              </a:rPr>
              <a:t>– </a:t>
            </a:r>
            <a:r>
              <a:rPr lang="sv-SE" sz="2800" b="0" dirty="0" smtClean="0">
                <a:solidFill>
                  <a:srgbClr val="308021"/>
                </a:solidFill>
              </a:rPr>
              <a:t>juli 2014/2013</a:t>
            </a:r>
            <a:endParaRPr lang="sv-SE" b="0" dirty="0"/>
          </a:p>
        </p:txBody>
      </p:sp>
      <p:sp>
        <p:nvSpPr>
          <p:cNvPr id="6" name="Rektangel 5"/>
          <p:cNvSpPr/>
          <p:nvPr/>
        </p:nvSpPr>
        <p:spPr>
          <a:xfrm>
            <a:off x="640671" y="6135528"/>
            <a:ext cx="1205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Källa: Euro-Graph</a:t>
            </a:r>
            <a:endParaRPr lang="sv-SE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 bwMode="auto">
          <a:xfrm>
            <a:off x="452425" y="1395419"/>
            <a:ext cx="8400582" cy="402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31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837" y="19464"/>
            <a:ext cx="8712968" cy="106613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Bestruket träfritt papper i Europa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procentuell förändring 2014/2013, ackumulerat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2875" y="6132795"/>
            <a:ext cx="16559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1718128"/>
            <a:ext cx="78930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155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580310"/>
            <a:ext cx="8795320" cy="93610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exportvärde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 skogsindustriprodukter </a:t>
            </a:r>
            <a:r>
              <a:rPr lang="sv-SE" sz="2600" b="0" dirty="0">
                <a:solidFill>
                  <a:srgbClr val="308021"/>
                </a:solidFill>
              </a:rPr>
              <a:t>samt alla varor, </a:t>
            </a:r>
            <a:r>
              <a:rPr lang="sv-SE" sz="2600" b="0" dirty="0" smtClean="0">
                <a:solidFill>
                  <a:srgbClr val="308021"/>
                </a:solidFill>
              </a:rPr>
              <a:t/>
            </a:r>
            <a:br>
              <a:rPr lang="sv-SE" sz="2600" b="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ackumulerat 2014/2013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26157" y="614477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/>
          <a:stretch/>
        </p:blipFill>
        <p:spPr bwMode="auto">
          <a:xfrm>
            <a:off x="684213" y="1538514"/>
            <a:ext cx="7777162" cy="426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0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1654" y="275724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Exportprisindex för sågade trävaror, </a:t>
            </a:r>
            <a:br>
              <a:rPr lang="sv-SE" sz="2800" dirty="0">
                <a:solidFill>
                  <a:srgbClr val="308021"/>
                </a:solidFill>
              </a:rPr>
            </a:br>
            <a:r>
              <a:rPr lang="sv-SE" sz="2800" dirty="0">
                <a:solidFill>
                  <a:srgbClr val="308021"/>
                </a:solidFill>
              </a:rPr>
              <a:t>januari 2006 – </a:t>
            </a:r>
            <a:r>
              <a:rPr lang="sv-SE" sz="2800" dirty="0" smtClean="0">
                <a:solidFill>
                  <a:srgbClr val="308021"/>
                </a:solidFill>
              </a:rPr>
              <a:t>juli </a:t>
            </a:r>
            <a:r>
              <a:rPr lang="sv-SE" sz="2800" dirty="0">
                <a:solidFill>
                  <a:srgbClr val="308021"/>
                </a:solidFill>
              </a:rPr>
              <a:t>2014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6" y="1396576"/>
            <a:ext cx="7344816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6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153" y="687112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Förtroendeindikator ”Sågverk och träimpregneringsindustri” </a:t>
            </a:r>
            <a:br>
              <a:rPr lang="sv-SE" sz="2800" dirty="0">
                <a:solidFill>
                  <a:srgbClr val="308021"/>
                </a:solidFill>
              </a:rPr>
            </a:br>
            <a:r>
              <a:rPr lang="sv-SE" sz="2800" dirty="0">
                <a:solidFill>
                  <a:srgbClr val="308021"/>
                </a:solidFill>
              </a:rPr>
              <a:t>januari 2008 – september 2014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0" y="1598615"/>
            <a:ext cx="7424464" cy="410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1654" y="275724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Produktion av sågade trävaror i Sverige, </a:t>
            </a:r>
            <a:br>
              <a:rPr lang="sv-SE" sz="2800" dirty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2005 – augusti </a:t>
            </a:r>
            <a:r>
              <a:rPr lang="sv-SE" sz="2800" dirty="0">
                <a:solidFill>
                  <a:srgbClr val="308021"/>
                </a:solidFill>
              </a:rPr>
              <a:t>2014, rullande 12 månader</a:t>
            </a:r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8" y="1484223"/>
            <a:ext cx="712879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1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046" y="463844"/>
            <a:ext cx="9036496" cy="676538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Producenternas lager av sågade trävaror</a:t>
            </a:r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9" y="1658391"/>
            <a:ext cx="7488187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6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9710" y="261210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Leveranser av sågade trävaror från svenska sågverk under första halvåret</a:t>
            </a:r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7" y="1700214"/>
            <a:ext cx="7775575" cy="3817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8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6168" y="275162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export av sågade trävaror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t.o.m</a:t>
            </a:r>
            <a:r>
              <a:rPr lang="sv-SE" sz="2800" dirty="0">
                <a:solidFill>
                  <a:srgbClr val="308021"/>
                </a:solidFill>
              </a:rPr>
              <a:t>. </a:t>
            </a:r>
            <a:r>
              <a:rPr lang="sv-SE" sz="2800" dirty="0" smtClean="0">
                <a:solidFill>
                  <a:srgbClr val="308021"/>
                </a:solidFill>
              </a:rPr>
              <a:t>juni 2014</a:t>
            </a:r>
            <a:r>
              <a:rPr lang="sv-SE" sz="2800" dirty="0">
                <a:solidFill>
                  <a:srgbClr val="308021"/>
                </a:solidFill>
              </a:rPr>
              <a:t>, rullande 12 månader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54819"/>
            <a:ext cx="7416179" cy="4320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9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6168" y="261210"/>
            <a:ext cx="9036496" cy="863873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Svenska sågverks leveranser januari – juni 2014, fördelning per marknad</a:t>
            </a:r>
          </a:p>
        </p:txBody>
      </p:sp>
      <p:sp>
        <p:nvSpPr>
          <p:cNvPr id="4" name="Rektangel 3"/>
          <p:cNvSpPr/>
          <p:nvPr/>
        </p:nvSpPr>
        <p:spPr>
          <a:xfrm>
            <a:off x="603921" y="6155137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20" y="1380905"/>
            <a:ext cx="5688632" cy="388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261</Words>
  <Application>Microsoft Office PowerPoint</Application>
  <PresentationFormat>Bildspel på skärmen (4:3)</PresentationFormat>
  <Paragraphs>69</Paragraphs>
  <Slides>26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9" baseType="lpstr">
      <vt:lpstr>Arial</vt:lpstr>
      <vt:lpstr>Calibri</vt:lpstr>
      <vt:lpstr>Skogsindustri</vt:lpstr>
      <vt:lpstr>Så går det för skogsindustrin</vt:lpstr>
      <vt:lpstr>”Valutaindex för trävaruexport”, 2000 –  september 2014</vt:lpstr>
      <vt:lpstr>Exportprisindex för sågade trävaror,  januari 2006 – juli 2014</vt:lpstr>
      <vt:lpstr>Förtroendeindikator ”Sågverk och träimpregneringsindustri”  januari 2008 – september 2014</vt:lpstr>
      <vt:lpstr>Produktion av sågade trävaror i Sverige,  2005 – augusti 2014, rullande 12 månader</vt:lpstr>
      <vt:lpstr>Producenternas lager av sågade trävaror</vt:lpstr>
      <vt:lpstr>Leveranser av sågade trävaror från svenska sågverk under första halvåret</vt:lpstr>
      <vt:lpstr>Sveriges export av sågade trävaror  t.o.m. juni 2014, rullande 12 månader</vt:lpstr>
      <vt:lpstr>Svenska sågverks leveranser januari – juni 2014, fördelning per marknad</vt:lpstr>
      <vt:lpstr> Påbörjade bostäder per månad i Sverige</vt:lpstr>
      <vt:lpstr>Byggbranschens* förbrukning av trä i Sverige. procentuell förändring</vt:lpstr>
      <vt:lpstr>Förtroendeindikator ”Massaindustrin”  januari 2008 – september 2014</vt:lpstr>
      <vt:lpstr>Produktion av marknadsmassa i Sverige,  2004 – augusti 2014, rullande 12 månader</vt:lpstr>
      <vt:lpstr>Sveriges export av massa till EU,  rullande 12 månader, t o m augusti 2014</vt:lpstr>
      <vt:lpstr>Sveriges export av massa till Kina,  rullande 12 månader, t o m augusti 2014</vt:lpstr>
      <vt:lpstr>Globala leveranser av blekt sulfatmassa,  ackumulerad procentuell förändring januari – augusti 2014, jämfört med januari – augusti 2013</vt:lpstr>
      <vt:lpstr>Pris blekt barrsulfat i Västeuropa t o m augusti  2014 (i USD samt omräknat till EUR vä skala, omräknat till SEK hö skala)</vt:lpstr>
      <vt:lpstr>Produktion av papper i Sverige,  2004 – augusti 2014, rullande 12 månader</vt:lpstr>
      <vt:lpstr>Produktion av papper i Sverige,  fördelat grafiskt papper och övriga papperskvaliteter, rullande 12 månader</vt:lpstr>
      <vt:lpstr>Förtroendeindikator ”Pappers– och pappindustrin” januari 2008 – september 2014</vt:lpstr>
      <vt:lpstr>Sveriges pappersexport till EU,  rullande 12 månader, t o m augusti 2014</vt:lpstr>
      <vt:lpstr>Procentuell förändring av pappersproduktion i vissa länder, jan – jul 2014/2013 och 2013/2012 </vt:lpstr>
      <vt:lpstr>Produktion av papper i Europa (CEPI),  per månad 2009–2014</vt:lpstr>
      <vt:lpstr>Europeisk efterfrågan av grafiskt papper 2007-2013, januari – juli 2014/2013</vt:lpstr>
      <vt:lpstr>Bestruket träfritt papper i Europa procentuell förändring 2014/2013, ackumulerat</vt:lpstr>
      <vt:lpstr>Procentuell förändring av exportvärde  för skogsindustriprodukter samt alla varor,  ackumulerat 2014/2013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maria.carlsson</dc:creator>
  <cp:lastModifiedBy>Häggblad, Ylva</cp:lastModifiedBy>
  <cp:revision>406</cp:revision>
  <cp:lastPrinted>2013-09-09T08:48:32Z</cp:lastPrinted>
  <dcterms:created xsi:type="dcterms:W3CDTF">2009-09-21T08:26:42Z</dcterms:created>
  <dcterms:modified xsi:type="dcterms:W3CDTF">2016-07-15T08:38:51Z</dcterms:modified>
</cp:coreProperties>
</file>