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0" r:id="rId2"/>
    <p:sldId id="399" r:id="rId3"/>
    <p:sldId id="401" r:id="rId4"/>
    <p:sldId id="404" r:id="rId5"/>
    <p:sldId id="402" r:id="rId6"/>
    <p:sldId id="407" r:id="rId7"/>
    <p:sldId id="421" r:id="rId8"/>
    <p:sldId id="408" r:id="rId9"/>
    <p:sldId id="422" r:id="rId10"/>
    <p:sldId id="403" r:id="rId11"/>
    <p:sldId id="423" r:id="rId12"/>
    <p:sldId id="362" r:id="rId13"/>
    <p:sldId id="416" r:id="rId14"/>
    <p:sldId id="273" r:id="rId15"/>
    <p:sldId id="274" r:id="rId16"/>
    <p:sldId id="275" r:id="rId17"/>
    <p:sldId id="316" r:id="rId18"/>
    <p:sldId id="417" r:id="rId19"/>
    <p:sldId id="419" r:id="rId20"/>
    <p:sldId id="389" r:id="rId21"/>
    <p:sldId id="281" r:id="rId22"/>
    <p:sldId id="420" r:id="rId23"/>
    <p:sldId id="424" r:id="rId24"/>
    <p:sldId id="395" r:id="rId25"/>
    <p:sldId id="425" r:id="rId26"/>
    <p:sldId id="427" r:id="rId27"/>
    <p:sldId id="418" r:id="rId28"/>
    <p:sldId id="414" r:id="rId29"/>
    <p:sldId id="292" r:id="rId30"/>
    <p:sldId id="415" r:id="rId31"/>
  </p:sldIdLst>
  <p:sldSz cx="9144000" cy="6858000" type="screen4x3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3294">
          <p15:clr>
            <a:srgbClr val="A4A3A4"/>
          </p15:clr>
        </p15:guide>
        <p15:guide id="4" orient="horz" pos="391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890">
          <p15:clr>
            <a:srgbClr val="A4A3A4"/>
          </p15:clr>
        </p15:guide>
        <p15:guide id="7" orient="horz" pos="3113">
          <p15:clr>
            <a:srgbClr val="A4A3A4"/>
          </p15:clr>
        </p15:guide>
        <p15:guide id="8" orient="horz" pos="1071">
          <p15:clr>
            <a:srgbClr val="A4A3A4"/>
          </p15:clr>
        </p15:guide>
        <p15:guide id="9" orient="horz" pos="4020">
          <p15:clr>
            <a:srgbClr val="A4A3A4"/>
          </p15:clr>
        </p15:guide>
        <p15:guide id="10" pos="2880">
          <p15:clr>
            <a:srgbClr val="A4A3A4"/>
          </p15:clr>
        </p15:guide>
        <p15:guide id="11" pos="431">
          <p15:clr>
            <a:srgbClr val="A4A3A4"/>
          </p15:clr>
        </p15:guide>
        <p15:guide id="1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021"/>
    <a:srgbClr val="E06E22"/>
    <a:srgbClr val="D97D06"/>
    <a:srgbClr val="919181"/>
    <a:srgbClr val="66B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43" autoAdjust="0"/>
  </p:normalViewPr>
  <p:slideViewPr>
    <p:cSldViewPr showGuides="1">
      <p:cViewPr varScale="1">
        <p:scale>
          <a:sx n="81" d="100"/>
          <a:sy n="81" d="100"/>
        </p:scale>
        <p:origin x="1421" y="53"/>
      </p:cViewPr>
      <p:guideLst>
        <p:guide orient="horz" pos="2160"/>
        <p:guide orient="horz" pos="1344"/>
        <p:guide orient="horz" pos="3294"/>
        <p:guide orient="horz" pos="391"/>
        <p:guide orient="horz" pos="663"/>
        <p:guide orient="horz" pos="890"/>
        <p:guide orient="horz" pos="3113"/>
        <p:guide orient="horz" pos="1071"/>
        <p:guide orient="horz" pos="4020"/>
        <p:guide pos="2880"/>
        <p:guide pos="431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5B5-4D63-42C4-82E1-C08FA0F0FE08}" type="datetimeFigureOut">
              <a:rPr lang="sv-SE" smtClean="0"/>
              <a:t>2016-07-15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65FBC-6118-4178-BD2C-97997EDA52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40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29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28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47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Brasilien bara uppgifter tom </a:t>
            </a:r>
            <a:r>
              <a:rPr lang="sv-SE" dirty="0" err="1" smtClean="0"/>
              <a:t>febr</a:t>
            </a:r>
            <a:r>
              <a:rPr lang="sv-SE" dirty="0" smtClean="0"/>
              <a:t>, väntar på uppgifter från CEPI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806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865BF-2DC2-4280-979A-65A1F4BC162D}" type="slidenum">
              <a:rPr lang="sv-SE" smtClean="0"/>
              <a:pPr/>
              <a:t>25</a:t>
            </a:fld>
            <a:endParaRPr lang="sv-SE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0081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865BF-2DC2-4280-979A-65A1F4BC162D}" type="slidenum">
              <a:rPr lang="sv-SE" smtClean="0"/>
              <a:pPr/>
              <a:t>26</a:t>
            </a:fld>
            <a:endParaRPr lang="sv-SE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2020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v-SE" dirty="0" smtClean="0"/>
              <a:t>2014-05-26</a:t>
            </a:r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EBF3A-35DB-438C-A422-F5E4CC005A3E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75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847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E05DA-9303-47A0-AEEA-4F0D8E19D09E}" type="slidenum">
              <a:rPr lang="sv-SE"/>
              <a:pPr/>
              <a:t>30</a:t>
            </a:fld>
            <a:endParaRPr lang="sv-SE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54789" y="0"/>
            <a:ext cx="2950824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854789" y="9447436"/>
            <a:ext cx="2950824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419" tIns="41961" rIns="85419" bIns="41961" anchor="b"/>
          <a:lstStyle/>
          <a:p>
            <a:pPr algn="r" defTabSz="864501" eaLnBrk="0" hangingPunct="0"/>
            <a:r>
              <a:rPr lang="sv-SE" sz="1100" dirty="0">
                <a:latin typeface="Times New Roman" pitchFamily="18" charset="0"/>
              </a:rPr>
              <a:t>4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" y="9447436"/>
            <a:ext cx="2947780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" y="0"/>
            <a:ext cx="2947780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70462" cy="3729037"/>
          </a:xfrm>
          <a:ln w="12700" cap="flat"/>
        </p:spPr>
      </p:sp>
      <p:sp>
        <p:nvSpPr>
          <p:cNvPr id="122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5687" y="4722947"/>
            <a:ext cx="5822513" cy="4469986"/>
          </a:xfrm>
          <a:noFill/>
          <a:ln/>
        </p:spPr>
        <p:txBody>
          <a:bodyPr lIns="85419" tIns="41961" rIns="85419" bIns="41961">
            <a:normAutofit fontScale="77500" lnSpcReduction="20000"/>
          </a:bodyPr>
          <a:lstStyle/>
          <a:p>
            <a:pPr>
              <a:spcAft>
                <a:spcPts val="553"/>
              </a:spcAft>
            </a:pPr>
            <a:endParaRPr lang="sv-SE" dirty="0" smtClean="0"/>
          </a:p>
        </p:txBody>
      </p:sp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D86E9D-9EB7-4809-A2A1-875688F8AA1E}" type="datetime1">
              <a:rPr lang="sv-SE" smtClean="0"/>
              <a:t>2016-07-15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77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65FBC-6118-4178-BD2C-97997EDA528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22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65FBC-6118-4178-BD2C-97997EDA52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22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49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04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775600" y="4046400"/>
            <a:ext cx="3636000" cy="457200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72000" y="4600800"/>
            <a:ext cx="3657600" cy="619200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underrubrik</a:t>
            </a:r>
            <a:endParaRPr lang="sv-SE" dirty="0"/>
          </a:p>
        </p:txBody>
      </p:sp>
      <p:pic>
        <p:nvPicPr>
          <p:cNvPr id="7" name="Bildobjekt 6" descr="SkogsInd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000" y="2815201"/>
            <a:ext cx="3592800" cy="965109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>
          <a:xfrm>
            <a:off x="2772000" y="3934800"/>
            <a:ext cx="3600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med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4039200" cy="3988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pic>
        <p:nvPicPr>
          <p:cNvPr id="11" name="Bildobjekt 10" descr="Sveri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7600" y="1602000"/>
            <a:ext cx="1737360" cy="4029891"/>
          </a:xfrm>
          <a:prstGeom prst="rect">
            <a:avLst/>
          </a:prstGeom>
        </p:spPr>
      </p:pic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6000" y="226800"/>
            <a:ext cx="3340800" cy="558000"/>
          </a:xfrm>
        </p:spPr>
        <p:txBody>
          <a:bodyPr anchor="t" anchorCtr="0">
            <a:noAutofit/>
          </a:bodyPr>
          <a:lstStyle>
            <a:lvl1pPr>
              <a:defRPr sz="2100" b="0"/>
            </a:lvl1pPr>
          </a:lstStyle>
          <a:p>
            <a:r>
              <a:rPr lang="sv-SE" dirty="0" smtClean="0"/>
              <a:t>Ange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457200" y="273600"/>
            <a:ext cx="8229600" cy="53136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på respektive ikon för att skapa exempelvis tabell eller diagram</a:t>
            </a:r>
            <a:endParaRPr lang="sv-SE" dirty="0"/>
          </a:p>
        </p:txBody>
      </p:sp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9" descr="1"/>
          <p:cNvPicPr>
            <a:picLocks noChangeAspect="1" noChangeArrowheads="1"/>
          </p:cNvPicPr>
          <p:nvPr userDrawn="1"/>
        </p:nvPicPr>
        <p:blipFill>
          <a:blip r:embed="rId2"/>
          <a:srcRect t="5284"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2"/>
          <p:cNvPicPr>
            <a:picLocks noChangeAspect="1" noChangeArrowheads="1"/>
          </p:cNvPicPr>
          <p:nvPr userDrawn="1"/>
        </p:nvPicPr>
        <p:blipFill>
          <a:blip r:embed="rId2"/>
          <a:srcRect t="5136" b="398"/>
          <a:stretch>
            <a:fillRect/>
          </a:stretch>
        </p:blipFill>
        <p:spPr bwMode="auto">
          <a:xfrm>
            <a:off x="-1800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3"/>
          <p:cNvPicPr>
            <a:picLocks noChangeAspect="1" noChangeArrowheads="1"/>
          </p:cNvPicPr>
          <p:nvPr userDrawn="1"/>
        </p:nvPicPr>
        <p:blipFill>
          <a:blip r:embed="rId2"/>
          <a:srcRect b="5486"/>
          <a:stretch>
            <a:fillRect/>
          </a:stretch>
        </p:blipFill>
        <p:spPr bwMode="auto">
          <a:xfrm>
            <a:off x="-3175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4"/>
          <p:cNvPicPr>
            <a:picLocks noChangeAspect="1" noChangeArrowheads="1"/>
          </p:cNvPicPr>
          <p:nvPr userDrawn="1"/>
        </p:nvPicPr>
        <p:blipFill>
          <a:blip r:embed="rId2"/>
          <a:srcRect t="4886" b="548"/>
          <a:stretch>
            <a:fillRect/>
          </a:stretch>
        </p:blipFill>
        <p:spPr bwMode="auto">
          <a:xfrm>
            <a:off x="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bild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ild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lägga till text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för att lägga till text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4800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1125"/>
            <a:ext cx="2800350" cy="2055813"/>
          </a:xfrm>
          <a:prstGeom prst="rect">
            <a:avLst/>
          </a:prstGeom>
          <a:noFill/>
        </p:spPr>
      </p:pic>
      <p:pic>
        <p:nvPicPr>
          <p:cNvPr id="16" name="Picture 26" descr="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111125"/>
            <a:ext cx="2752725" cy="2055813"/>
          </a:xfrm>
          <a:prstGeom prst="rect">
            <a:avLst/>
          </a:prstGeom>
          <a:noFill/>
        </p:spPr>
      </p:pic>
      <p:pic>
        <p:nvPicPr>
          <p:cNvPr id="17" name="Picture 29" descr="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111125"/>
            <a:ext cx="2768600" cy="2055813"/>
          </a:xfrm>
          <a:prstGeom prst="rect">
            <a:avLst/>
          </a:prstGeom>
          <a:noFill/>
        </p:spPr>
      </p:pic>
      <p:pic>
        <p:nvPicPr>
          <p:cNvPr id="18" name="Picture 31" descr="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359025"/>
            <a:ext cx="2778125" cy="2108200"/>
          </a:xfrm>
          <a:prstGeom prst="rect">
            <a:avLst/>
          </a:prstGeom>
          <a:noFill/>
        </p:spPr>
      </p:pic>
      <p:pic>
        <p:nvPicPr>
          <p:cNvPr id="19" name="Picture 25" descr="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11513" y="2359025"/>
            <a:ext cx="2798762" cy="2055813"/>
          </a:xfrm>
          <a:prstGeom prst="rect">
            <a:avLst/>
          </a:prstGeom>
          <a:noFill/>
        </p:spPr>
      </p:pic>
      <p:pic>
        <p:nvPicPr>
          <p:cNvPr id="20" name="Picture 28" descr="6"/>
          <p:cNvPicPr>
            <a:picLocks noChangeAspect="1" noChangeArrowheads="1"/>
          </p:cNvPicPr>
          <p:nvPr userDrawn="1"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280150" y="2359025"/>
            <a:ext cx="2768600" cy="2055813"/>
          </a:xfrm>
          <a:prstGeom prst="rect">
            <a:avLst/>
          </a:prstGeom>
          <a:noFill/>
        </p:spPr>
      </p:pic>
      <p:pic>
        <p:nvPicPr>
          <p:cNvPr id="21" name="Picture 23" descr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4463" y="4606925"/>
            <a:ext cx="2768600" cy="2055813"/>
          </a:xfrm>
          <a:prstGeom prst="rect">
            <a:avLst/>
          </a:prstGeom>
          <a:noFill/>
        </p:spPr>
      </p:pic>
      <p:pic>
        <p:nvPicPr>
          <p:cNvPr id="22" name="Picture 24" descr="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211513" y="4594225"/>
            <a:ext cx="2814637" cy="2055813"/>
          </a:xfrm>
          <a:prstGeom prst="rect">
            <a:avLst/>
          </a:prstGeom>
          <a:noFill/>
        </p:spPr>
      </p:pic>
      <p:pic>
        <p:nvPicPr>
          <p:cNvPr id="23" name="Picture 27" descr="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80150" y="4594225"/>
            <a:ext cx="2754313" cy="2054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i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lvl="0"/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283949552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28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2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572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6476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572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46476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75050" y="273049"/>
            <a:ext cx="5111750" cy="54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284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360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8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3E82-5D67-4CD0-A94C-5170CB095896}" type="datetimeFigureOut">
              <a:rPr lang="sv-SE" smtClean="0"/>
              <a:pPr/>
              <a:t>2016-07-15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44B5-436F-4974-A144-A51C8E37C2E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4" r:id="rId9"/>
    <p:sldLayoutId id="2147483661" r:id="rId10"/>
    <p:sldLayoutId id="2147483668" r:id="rId11"/>
    <p:sldLayoutId id="2147483662" r:id="rId12"/>
    <p:sldLayoutId id="2147483664" r:id="rId13"/>
    <p:sldLayoutId id="2147483663" r:id="rId14"/>
    <p:sldLayoutId id="2147483665" r:id="rId15"/>
    <p:sldLayoutId id="2147483666" r:id="rId16"/>
    <p:sldLayoutId id="2147483669" r:id="rId17"/>
    <p:sldLayoutId id="2147483670" r:id="rId18"/>
    <p:sldLayoutId id="2147483671" r:id="rId19"/>
    <p:sldLayoutId id="2147483667" r:id="rId20"/>
    <p:sldLayoutId id="2147483658" r:id="rId21"/>
    <p:sldLayoutId id="2147483659" r:id="rId22"/>
    <p:sldLayoutId id="2147483672" r:id="rId23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54"/>
        </a:spcBef>
        <a:spcAft>
          <a:spcPts val="18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2775600" y="4046400"/>
            <a:ext cx="5180776" cy="457200"/>
          </a:xfrm>
        </p:spPr>
        <p:txBody>
          <a:bodyPr/>
          <a:lstStyle/>
          <a:p>
            <a:r>
              <a:rPr lang="sv-SE" dirty="0" smtClean="0"/>
              <a:t>Så går det för skogsindustrin</a:t>
            </a:r>
            <a:endParaRPr lang="sv-SE" dirty="0"/>
          </a:p>
        </p:txBody>
      </p:sp>
      <p:sp>
        <p:nvSpPr>
          <p:cNvPr id="10" name="Underrubrik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Juni  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23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157" y="145661"/>
            <a:ext cx="8229600" cy="102206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Produktion av sågade barrträvaror i Europas största </a:t>
            </a:r>
            <a:r>
              <a:rPr lang="sv-SE" dirty="0" smtClean="0">
                <a:solidFill>
                  <a:srgbClr val="308021"/>
                </a:solidFill>
              </a:rPr>
              <a:t>produktionsländer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0" y="1556792"/>
            <a:ext cx="687510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620228" y="6133779"/>
            <a:ext cx="1560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UNECE, EOS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896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157" y="160175"/>
            <a:ext cx="8229600" cy="102206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Produktion av sågade barrträvaror i Europa och </a:t>
            </a:r>
            <a:r>
              <a:rPr lang="sv-SE" dirty="0" smtClean="0">
                <a:solidFill>
                  <a:srgbClr val="308021"/>
                </a:solidFill>
              </a:rPr>
              <a:t>Nordamerika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20228" y="6133779"/>
            <a:ext cx="1560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 smtClean="0"/>
              <a:t>UNECE, EOS</a:t>
            </a:r>
            <a:endParaRPr lang="sv-SE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8012"/>
            <a:ext cx="6480720" cy="42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5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3664" y="194768"/>
            <a:ext cx="8229600" cy="922114"/>
          </a:xfrm>
        </p:spPr>
        <p:txBody>
          <a:bodyPr>
            <a:no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Förtroendeindikatorn ”Massaindustrin” </a:t>
            </a:r>
            <a:br>
              <a:rPr lang="sv-SE" sz="2600" dirty="0" smtClean="0">
                <a:solidFill>
                  <a:srgbClr val="308021"/>
                </a:solidFill>
              </a:rPr>
            </a:br>
            <a:r>
              <a:rPr lang="sv-SE" sz="2600" dirty="0" smtClean="0">
                <a:solidFill>
                  <a:srgbClr val="308021"/>
                </a:solidFill>
              </a:rPr>
              <a:t>januari 2004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–juni </a:t>
            </a:r>
            <a:r>
              <a:rPr lang="sv-SE" sz="2600" dirty="0" smtClean="0">
                <a:solidFill>
                  <a:srgbClr val="308021"/>
                </a:solidFill>
              </a:rPr>
              <a:t>2014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9298"/>
            <a:ext cx="80772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80728"/>
          </a:xfrm>
        </p:spPr>
        <p:txBody>
          <a:bodyPr>
            <a:noAutofit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Produktion av marknadsmassa i Sverige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2004</a:t>
            </a:r>
            <a:r>
              <a:rPr lang="sv-SE" dirty="0" smtClean="0">
                <a:solidFill>
                  <a:srgbClr val="308021"/>
                </a:solidFill>
                <a:cs typeface="Arial"/>
              </a:rPr>
              <a:t>–maj 2014</a:t>
            </a:r>
            <a:r>
              <a:rPr lang="sv-SE" dirty="0" smtClean="0">
                <a:solidFill>
                  <a:srgbClr val="308021"/>
                </a:solidFill>
              </a:rPr>
              <a:t>, rullande 12 månader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7989"/>
            <a:ext cx="7851775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16024"/>
            <a:ext cx="8229600" cy="980728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export av massa till EU, </a:t>
            </a:r>
            <a:r>
              <a:rPr lang="sv-SE" dirty="0" smtClean="0">
                <a:solidFill>
                  <a:srgbClr val="308021"/>
                </a:solidFill>
              </a:rPr>
              <a:t>rullande </a:t>
            </a:r>
            <a:r>
              <a:rPr lang="sv-SE" dirty="0">
                <a:solidFill>
                  <a:srgbClr val="308021"/>
                </a:solidFill>
              </a:rPr>
              <a:t>12 </a:t>
            </a:r>
            <a:r>
              <a:rPr lang="sv-SE" dirty="0" smtClean="0">
                <a:solidFill>
                  <a:srgbClr val="308021"/>
                </a:solidFill>
              </a:rPr>
              <a:t>månader</a:t>
            </a:r>
            <a:r>
              <a:rPr lang="sv-SE" b="0" dirty="0" smtClean="0">
                <a:solidFill>
                  <a:srgbClr val="308021"/>
                </a:solidFill>
              </a:rPr>
              <a:t>, t o m maj 2014</a:t>
            </a:r>
            <a:endParaRPr lang="sv-SE" b="0" dirty="0">
              <a:solidFill>
                <a:srgbClr val="30802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673004"/>
            <a:ext cx="7778750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367" y="324904"/>
            <a:ext cx="8229600" cy="85789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export av massa till Kina, </a:t>
            </a:r>
            <a:r>
              <a:rPr lang="sv-SE" dirty="0" smtClean="0">
                <a:solidFill>
                  <a:srgbClr val="308021"/>
                </a:solidFill>
              </a:rPr>
              <a:t>rullande </a:t>
            </a:r>
            <a:r>
              <a:rPr lang="sv-SE" dirty="0">
                <a:solidFill>
                  <a:srgbClr val="308021"/>
                </a:solidFill>
              </a:rPr>
              <a:t>12 </a:t>
            </a:r>
            <a:r>
              <a:rPr lang="sv-SE" dirty="0" smtClean="0">
                <a:solidFill>
                  <a:srgbClr val="308021"/>
                </a:solidFill>
              </a:rPr>
              <a:t>månader,</a:t>
            </a:r>
            <a:r>
              <a:rPr lang="sv-SE" b="0" dirty="0">
                <a:solidFill>
                  <a:srgbClr val="308021"/>
                </a:solidFill>
              </a:rPr>
              <a:t> , t o m </a:t>
            </a:r>
            <a:r>
              <a:rPr lang="sv-SE" b="0" dirty="0" smtClean="0">
                <a:solidFill>
                  <a:srgbClr val="308021"/>
                </a:solidFill>
              </a:rPr>
              <a:t>maj 2014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4" y="1391670"/>
            <a:ext cx="76327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157" y="188640"/>
            <a:ext cx="8459787" cy="1256975"/>
          </a:xfrm>
        </p:spPr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Globala leveranser av blekt sulfatmassa,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400" b="0" dirty="0" smtClean="0">
                <a:solidFill>
                  <a:srgbClr val="308021"/>
                </a:solidFill>
              </a:rPr>
              <a:t>ackumulerad </a:t>
            </a:r>
            <a:r>
              <a:rPr lang="sv-SE" sz="2400" b="0" dirty="0">
                <a:solidFill>
                  <a:srgbClr val="308021"/>
                </a:solidFill>
              </a:rPr>
              <a:t>p</a:t>
            </a:r>
            <a:r>
              <a:rPr lang="sv-SE" sz="2400" b="0" dirty="0" smtClean="0">
                <a:solidFill>
                  <a:srgbClr val="308021"/>
                </a:solidFill>
              </a:rPr>
              <a:t>rocentuell förändring </a:t>
            </a:r>
            <a:r>
              <a:rPr lang="sv-SE" sz="2400" b="0" dirty="0">
                <a:solidFill>
                  <a:srgbClr val="308021"/>
                </a:solidFill>
              </a:rPr>
              <a:t>jan</a:t>
            </a:r>
            <a:r>
              <a:rPr lang="sv-SE" sz="2400" b="0" dirty="0">
                <a:solidFill>
                  <a:srgbClr val="308021"/>
                </a:solidFill>
                <a:cs typeface="Arial"/>
              </a:rPr>
              <a:t> – 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maj </a:t>
            </a:r>
            <a:r>
              <a:rPr lang="sv-SE" sz="2400" b="0" dirty="0" smtClean="0">
                <a:solidFill>
                  <a:srgbClr val="308021"/>
                </a:solidFill>
              </a:rPr>
              <a:t>2014, jämfört med j</a:t>
            </a:r>
            <a:r>
              <a:rPr lang="sv-SE" sz="2400" b="0" dirty="0">
                <a:solidFill>
                  <a:srgbClr val="308021"/>
                </a:solidFill>
                <a:cs typeface="Arial"/>
              </a:rPr>
              <a:t>an – 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maj 2013</a:t>
            </a:r>
            <a:endParaRPr lang="sv-SE" sz="24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4213" y="6072206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European Pulp Industry Sector</a:t>
            </a:r>
            <a:endParaRPr lang="sv-SE" sz="1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369672"/>
            <a:ext cx="75596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56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26156" y="59138"/>
            <a:ext cx="8517843" cy="1066130"/>
          </a:xfrm>
        </p:spPr>
        <p:txBody>
          <a:bodyPr>
            <a:normAutofit fontScale="90000"/>
          </a:bodyPr>
          <a:lstStyle/>
          <a:p>
            <a:r>
              <a:rPr lang="sv-SE" sz="3100" dirty="0">
                <a:solidFill>
                  <a:srgbClr val="308021"/>
                </a:solidFill>
              </a:rPr>
              <a:t>Pris blekt </a:t>
            </a:r>
            <a:r>
              <a:rPr lang="sv-SE" sz="3100" dirty="0" err="1">
                <a:solidFill>
                  <a:srgbClr val="308021"/>
                </a:solidFill>
              </a:rPr>
              <a:t>barrsulfat</a:t>
            </a:r>
            <a:r>
              <a:rPr lang="sv-SE" sz="3100" dirty="0">
                <a:solidFill>
                  <a:srgbClr val="308021"/>
                </a:solidFill>
              </a:rPr>
              <a:t> i Västeuropa t o </a:t>
            </a:r>
            <a:r>
              <a:rPr lang="sv-SE" sz="3100">
                <a:solidFill>
                  <a:srgbClr val="308021"/>
                </a:solidFill>
              </a:rPr>
              <a:t>m </a:t>
            </a:r>
            <a:r>
              <a:rPr lang="sv-SE" sz="3100" smtClean="0">
                <a:solidFill>
                  <a:srgbClr val="308021"/>
                </a:solidFill>
              </a:rPr>
              <a:t>maj</a:t>
            </a:r>
            <a:br>
              <a:rPr lang="sv-SE" sz="3100" smtClean="0">
                <a:solidFill>
                  <a:srgbClr val="308021"/>
                </a:solidFill>
              </a:rPr>
            </a:br>
            <a:r>
              <a:rPr lang="sv-SE" sz="3100" smtClean="0">
                <a:solidFill>
                  <a:srgbClr val="308021"/>
                </a:solidFill>
              </a:rPr>
              <a:t> </a:t>
            </a:r>
            <a:r>
              <a:rPr lang="sv-SE" sz="3100" dirty="0" smtClean="0">
                <a:solidFill>
                  <a:srgbClr val="308021"/>
                </a:solidFill>
              </a:rPr>
              <a:t>2014 </a:t>
            </a:r>
            <a:r>
              <a:rPr lang="sv-SE" sz="2000" b="0" dirty="0">
                <a:solidFill>
                  <a:srgbClr val="308021"/>
                </a:solidFill>
              </a:rPr>
              <a:t>(i USD samt omräknat till EUR </a:t>
            </a:r>
            <a:r>
              <a:rPr lang="sv-SE" sz="2000" b="0" dirty="0" err="1">
                <a:solidFill>
                  <a:srgbClr val="308021"/>
                </a:solidFill>
              </a:rPr>
              <a:t>vä</a:t>
            </a:r>
            <a:r>
              <a:rPr lang="sv-SE" sz="2000" b="0" dirty="0">
                <a:solidFill>
                  <a:srgbClr val="308021"/>
                </a:solidFill>
              </a:rPr>
              <a:t> skala, omräknat till SEK hö skala)</a:t>
            </a:r>
            <a:endParaRPr lang="sv-SE" sz="200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1643" y="6130263"/>
            <a:ext cx="280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RISI/PPI, Skogsindustrierna</a:t>
            </a:r>
            <a:endParaRPr lang="sv-SE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8" y="1687536"/>
            <a:ext cx="77787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872" y="87084"/>
            <a:ext cx="8409309" cy="1080120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Produktion av papper i Sverige 2004</a:t>
            </a:r>
            <a:r>
              <a:rPr lang="sv-SE" sz="2800" dirty="0" smtClean="0">
                <a:solidFill>
                  <a:srgbClr val="308021"/>
                </a:solidFill>
                <a:cs typeface="Arial"/>
              </a:rPr>
              <a:t>–maj 2014</a:t>
            </a:r>
            <a:r>
              <a:rPr lang="sv-SE" sz="2800" dirty="0" smtClean="0">
                <a:solidFill>
                  <a:srgbClr val="308021"/>
                </a:solidFill>
              </a:rPr>
              <a:t>, rullande 12 månader</a:t>
            </a:r>
            <a:endParaRPr lang="sv-SE" sz="2800" dirty="0">
              <a:solidFill>
                <a:srgbClr val="30802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6" y="1499860"/>
            <a:ext cx="8285163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6854" y="188640"/>
            <a:ext cx="8229600" cy="1403166"/>
          </a:xfrm>
        </p:spPr>
        <p:txBody>
          <a:bodyPr>
            <a:normAutofit fontScale="90000"/>
          </a:bodyPr>
          <a:lstStyle/>
          <a:p>
            <a:r>
              <a:rPr lang="sv-SE" sz="3200" dirty="0">
                <a:solidFill>
                  <a:srgbClr val="308021"/>
                </a:solidFill>
              </a:rPr>
              <a:t>Produktion av papper i </a:t>
            </a:r>
            <a:r>
              <a:rPr lang="sv-SE" sz="3200" dirty="0" smtClean="0">
                <a:solidFill>
                  <a:srgbClr val="308021"/>
                </a:solidFill>
              </a:rPr>
              <a:t>Sverige, fördelat grafiskt papper och övriga papperskvaliteter, rullande 12 månader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629362"/>
            <a:ext cx="777875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5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3312" y="-1129"/>
            <a:ext cx="8229600" cy="113823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Exportprisindex för sågade </a:t>
            </a:r>
            <a:r>
              <a:rPr lang="sv-SE" dirty="0" smtClean="0">
                <a:solidFill>
                  <a:srgbClr val="308021"/>
                </a:solidFill>
              </a:rPr>
              <a:t>trävaror</a:t>
            </a:r>
            <a:r>
              <a:rPr lang="sv-SE" dirty="0">
                <a:solidFill>
                  <a:srgbClr val="308021"/>
                </a:solidFill>
              </a:rPr>
              <a:t>,</a:t>
            </a:r>
            <a:r>
              <a:rPr lang="sv-SE" dirty="0" smtClean="0">
                <a:solidFill>
                  <a:srgbClr val="308021"/>
                </a:solidFill>
              </a:rPr>
              <a:t>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b="0" dirty="0" smtClean="0">
                <a:solidFill>
                  <a:srgbClr val="308021"/>
                </a:solidFill>
              </a:rPr>
              <a:t>januari </a:t>
            </a:r>
            <a:r>
              <a:rPr lang="sv-SE" b="0" dirty="0">
                <a:solidFill>
                  <a:srgbClr val="308021"/>
                </a:solidFill>
              </a:rPr>
              <a:t>2006- </a:t>
            </a:r>
            <a:r>
              <a:rPr lang="sv-SE" b="0" dirty="0" smtClean="0">
                <a:solidFill>
                  <a:srgbClr val="308021"/>
                </a:solidFill>
              </a:rPr>
              <a:t>april </a:t>
            </a:r>
            <a:r>
              <a:rPr lang="sv-SE" b="0" dirty="0">
                <a:solidFill>
                  <a:srgbClr val="308021"/>
                </a:solidFill>
              </a:rPr>
              <a:t>2014</a:t>
            </a:r>
          </a:p>
        </p:txBody>
      </p:sp>
      <p:sp>
        <p:nvSpPr>
          <p:cNvPr id="3" name="Rektangel 2"/>
          <p:cNvSpPr/>
          <p:nvPr/>
        </p:nvSpPr>
        <p:spPr>
          <a:xfrm>
            <a:off x="626157" y="6128139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SCB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7" y="1700214"/>
            <a:ext cx="6757545" cy="41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621" y="288552"/>
            <a:ext cx="8640960" cy="811468"/>
          </a:xfrm>
        </p:spPr>
        <p:txBody>
          <a:bodyPr>
            <a:no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Förtroendeindikatorn ”Pappers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600" dirty="0" smtClean="0">
                <a:solidFill>
                  <a:srgbClr val="308021"/>
                </a:solidFill>
              </a:rPr>
              <a:t> och pappindustrin” januari 2004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–juni 2014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06389" y="6131404"/>
            <a:ext cx="205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99736"/>
            <a:ext cx="7712075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034" y="462720"/>
            <a:ext cx="7971987" cy="680741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Sveriges pappersexport till EU</a:t>
            </a:r>
            <a:r>
              <a:rPr lang="sv-SE" sz="2800" dirty="0" smtClean="0">
                <a:solidFill>
                  <a:srgbClr val="308021"/>
                </a:solidFill>
              </a:rPr>
              <a:t>, rullande </a:t>
            </a:r>
            <a:r>
              <a:rPr lang="sv-SE" sz="2800" dirty="0">
                <a:solidFill>
                  <a:srgbClr val="308021"/>
                </a:solidFill>
              </a:rPr>
              <a:t>12 </a:t>
            </a:r>
            <a:r>
              <a:rPr lang="sv-SE" sz="2800" dirty="0" smtClean="0">
                <a:solidFill>
                  <a:srgbClr val="308021"/>
                </a:solidFill>
              </a:rPr>
              <a:t>månader, </a:t>
            </a:r>
            <a:r>
              <a:rPr lang="sv-SE" sz="2800" b="0" dirty="0" smtClean="0">
                <a:solidFill>
                  <a:srgbClr val="308021"/>
                </a:solidFill>
              </a:rPr>
              <a:t>t o m maj 2014</a:t>
            </a:r>
            <a:endParaRPr lang="sv-SE" sz="2800" b="0" dirty="0">
              <a:solidFill>
                <a:srgbClr val="30802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02982"/>
            <a:ext cx="7808913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43" y="-175335"/>
            <a:ext cx="8229600" cy="860773"/>
          </a:xfrm>
        </p:spPr>
        <p:txBody>
          <a:bodyPr>
            <a:normAutofit/>
          </a:bodyPr>
          <a:lstStyle/>
          <a:p>
            <a:r>
              <a:rPr lang="sv-SE" sz="3200" dirty="0" smtClean="0">
                <a:solidFill>
                  <a:srgbClr val="308021"/>
                </a:solidFill>
              </a:rPr>
              <a:t>Sverigeleveranser</a:t>
            </a:r>
            <a:endParaRPr lang="sv-S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9" y="1397138"/>
            <a:ext cx="8223127" cy="418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95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-8238"/>
            <a:ext cx="8686800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</a:t>
            </a:r>
            <a:r>
              <a:rPr lang="sv-SE" dirty="0" smtClean="0">
                <a:solidFill>
                  <a:srgbClr val="308021"/>
                </a:solidFill>
              </a:rPr>
              <a:t>pappersproduktion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i </a:t>
            </a:r>
            <a:r>
              <a:rPr lang="sv-SE" dirty="0">
                <a:solidFill>
                  <a:srgbClr val="308021"/>
                </a:solidFill>
              </a:rPr>
              <a:t>vissa länder, </a:t>
            </a:r>
            <a:r>
              <a:rPr lang="sv-SE" sz="2600" b="0" dirty="0" smtClean="0">
                <a:solidFill>
                  <a:srgbClr val="308021"/>
                </a:solidFill>
              </a:rPr>
              <a:t>jan</a:t>
            </a:r>
            <a:r>
              <a:rPr lang="sv-SE" sz="2800" b="0" dirty="0" smtClean="0">
                <a:solidFill>
                  <a:srgbClr val="308021"/>
                </a:solidFill>
                <a:cs typeface="Arial"/>
              </a:rPr>
              <a:t> – apr </a:t>
            </a:r>
            <a:r>
              <a:rPr lang="sv-SE" sz="2600" b="0" dirty="0" smtClean="0">
                <a:solidFill>
                  <a:srgbClr val="308021"/>
                </a:solidFill>
              </a:rPr>
              <a:t>2014/2013 </a:t>
            </a:r>
            <a:r>
              <a:rPr lang="sv-SE" sz="2600" b="0" dirty="0">
                <a:solidFill>
                  <a:srgbClr val="308021"/>
                </a:solidFill>
              </a:rPr>
              <a:t>och </a:t>
            </a:r>
            <a:r>
              <a:rPr lang="sv-SE" sz="2600" b="0" dirty="0" smtClean="0">
                <a:solidFill>
                  <a:srgbClr val="308021"/>
                </a:solidFill>
              </a:rPr>
              <a:t>2013/2012 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1560" y="6137962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Källa: CEPI, Skogsindustrierna</a:t>
            </a:r>
            <a:endParaRPr lang="sv-SE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8230"/>
            <a:ext cx="6912767" cy="414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ruta 1"/>
          <p:cNvSpPr txBox="1"/>
          <p:nvPr/>
        </p:nvSpPr>
        <p:spPr>
          <a:xfrm>
            <a:off x="5652120" y="5373215"/>
            <a:ext cx="3294266" cy="52267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*uppgifterna </a:t>
            </a:r>
            <a:r>
              <a:rPr lang="sv-SE" sz="11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avser </a:t>
            </a:r>
            <a:r>
              <a:rPr lang="sv-SE" sz="11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jan-mars 2014 </a:t>
            </a:r>
          </a:p>
          <a:p>
            <a:r>
              <a:rPr lang="sv-SE" sz="11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sv-SE" sz="11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uppgifterna avser jan-feb 2014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707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129" y="181689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rgbClr val="308021"/>
                </a:solidFill>
              </a:rPr>
              <a:t>Produktion av papper </a:t>
            </a:r>
            <a:r>
              <a:rPr lang="sv-SE" sz="3300" dirty="0" smtClean="0">
                <a:solidFill>
                  <a:srgbClr val="308021"/>
                </a:solidFill>
              </a:rPr>
              <a:t>i Europa (CEPI),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900" b="0" dirty="0" smtClean="0">
                <a:solidFill>
                  <a:srgbClr val="308021"/>
                </a:solidFill>
              </a:rPr>
              <a:t>per kvartal  2001</a:t>
            </a:r>
            <a:r>
              <a:rPr lang="sv-SE" sz="2900" b="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900" b="0" dirty="0" smtClean="0">
                <a:solidFill>
                  <a:srgbClr val="308021"/>
                </a:solidFill>
              </a:rPr>
              <a:t>2014</a:t>
            </a:r>
            <a:endParaRPr lang="sv-SE" sz="2900" b="0" dirty="0">
              <a:solidFill>
                <a:srgbClr val="30802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40671" y="6137707"/>
            <a:ext cx="144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CEPI</a:t>
            </a:r>
            <a:endParaRPr lang="sv-SE" sz="1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8" y="1351400"/>
            <a:ext cx="8480425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2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130" y="181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308021"/>
                </a:solidFill>
              </a:rPr>
              <a:t>Indexed Growth in Paper Production </a:t>
            </a:r>
            <a:r>
              <a:rPr lang="sv-SE" dirty="0" smtClean="0">
                <a:solidFill>
                  <a:srgbClr val="308021"/>
                </a:solidFill>
              </a:rPr>
              <a:t>(2000=100)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662344" y="6153564"/>
            <a:ext cx="39491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Source:</a:t>
            </a:r>
            <a:r>
              <a:rPr lang="sv-SE" sz="1200" dirty="0" smtClean="0"/>
              <a:t> CEPI, National </a:t>
            </a:r>
            <a:r>
              <a:rPr lang="sv-SE" sz="1200" dirty="0"/>
              <a:t>Associations </a:t>
            </a:r>
            <a:r>
              <a:rPr lang="sv-SE" sz="1200" dirty="0" smtClean="0"/>
              <a:t>– RISI</a:t>
            </a:r>
            <a:r>
              <a:rPr lang="sv-SE" sz="1200" dirty="0"/>
              <a:t/>
            </a:r>
            <a:br>
              <a:rPr lang="sv-SE" sz="1200" dirty="0"/>
            </a:br>
            <a:endParaRPr lang="sv-SE" sz="1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1" y="1124182"/>
            <a:ext cx="7986673" cy="47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179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3158" y="32614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Pappersproduktion i Sverige och Finland </a:t>
            </a:r>
            <a:r>
              <a:rPr lang="sv-SE" dirty="0">
                <a:solidFill>
                  <a:srgbClr val="308021"/>
                </a:solidFill>
              </a:rPr>
              <a:t>, </a:t>
            </a:r>
            <a:r>
              <a:rPr lang="sv-SE" dirty="0" smtClean="0">
                <a:solidFill>
                  <a:srgbClr val="308021"/>
                </a:solidFill>
              </a:rPr>
              <a:t>index (2000=100)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6" y="1412876"/>
            <a:ext cx="7993063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333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7826" y="-1128"/>
            <a:ext cx="8229600" cy="1143000"/>
          </a:xfrm>
        </p:spPr>
        <p:txBody>
          <a:bodyPr/>
          <a:lstStyle/>
          <a:p>
            <a:r>
              <a:rPr lang="sv-SE" sz="2800" dirty="0">
                <a:solidFill>
                  <a:srgbClr val="308021"/>
                </a:solidFill>
              </a:rPr>
              <a:t>Europeisk efterfrågan av grafiskt </a:t>
            </a:r>
            <a:r>
              <a:rPr lang="sv-SE" sz="2800" dirty="0" smtClean="0">
                <a:solidFill>
                  <a:srgbClr val="308021"/>
                </a:solidFill>
              </a:rPr>
              <a:t>papper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2007-2013, januari</a:t>
            </a:r>
            <a:r>
              <a:rPr lang="sv-SE" sz="2800" b="0" dirty="0" smtClean="0">
                <a:solidFill>
                  <a:srgbClr val="308021"/>
                </a:solidFill>
              </a:rPr>
              <a:t> </a:t>
            </a:r>
            <a:r>
              <a:rPr lang="sv-SE" sz="2800" b="0" dirty="0">
                <a:solidFill>
                  <a:srgbClr val="308021"/>
                </a:solidFill>
              </a:rPr>
              <a:t>– </a:t>
            </a:r>
            <a:r>
              <a:rPr lang="sv-SE" sz="2800" dirty="0" smtClean="0">
                <a:solidFill>
                  <a:srgbClr val="308021"/>
                </a:solidFill>
              </a:rPr>
              <a:t>mars 2014/2013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84213" y="6135528"/>
            <a:ext cx="1407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Källa: EURO-GRAPH</a:t>
            </a:r>
            <a:endParaRPr lang="sv-SE" sz="1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3" y="1674127"/>
            <a:ext cx="81883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41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837" y="102156"/>
            <a:ext cx="8712968" cy="1066130"/>
          </a:xfrm>
        </p:spPr>
        <p:txBody>
          <a:bodyPr/>
          <a:lstStyle/>
          <a:p>
            <a:r>
              <a:rPr lang="sv-SE" dirty="0" smtClean="0">
                <a:solidFill>
                  <a:srgbClr val="308021"/>
                </a:solidFill>
              </a:rPr>
              <a:t>Bestruket träfritt papper i Europa procentuell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förändring 2014/2013, ackumulerat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2875" y="6117703"/>
            <a:ext cx="16559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EURO-GRAPH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6" y="1788730"/>
            <a:ext cx="7900987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743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368" y="580310"/>
            <a:ext cx="8795320" cy="93610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exportvärde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för skogsindustriprodukter </a:t>
            </a:r>
            <a:r>
              <a:rPr lang="sv-SE" sz="2600" b="0" dirty="0">
                <a:solidFill>
                  <a:srgbClr val="308021"/>
                </a:solidFill>
              </a:rPr>
              <a:t>samt alla varor, </a:t>
            </a:r>
            <a:r>
              <a:rPr lang="sv-SE" sz="2600" b="0" dirty="0" smtClean="0">
                <a:solidFill>
                  <a:srgbClr val="308021"/>
                </a:solidFill>
              </a:rPr>
              <a:t/>
            </a:r>
            <a:br>
              <a:rPr lang="sv-SE" sz="2600" b="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ackumulerat 2014/2013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40671" y="6115748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6" y="1659173"/>
            <a:ext cx="7778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878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368" y="-4467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”Valutaindex för trävaruexport”, </a:t>
            </a:r>
            <a:r>
              <a:rPr lang="sv-SE" dirty="0" smtClean="0">
                <a:solidFill>
                  <a:srgbClr val="308021"/>
                </a:solidFill>
              </a:rPr>
              <a:t/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2000 </a:t>
            </a:r>
            <a:r>
              <a:rPr lang="sv-SE" dirty="0">
                <a:solidFill>
                  <a:srgbClr val="308021"/>
                </a:solidFill>
              </a:rPr>
              <a:t>– </a:t>
            </a:r>
            <a:r>
              <a:rPr lang="sv-SE" dirty="0" smtClean="0">
                <a:solidFill>
                  <a:srgbClr val="308021"/>
                </a:solidFill>
              </a:rPr>
              <a:t>juni 2014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15721" y="61192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/>
              <a:t>Källa: Sveriges Riksbank och Skogsindustrierna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7329"/>
            <a:ext cx="6408712" cy="417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4213" y="1622073"/>
            <a:ext cx="12731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sv-SE" dirty="0"/>
              <a:t>Mdr SEK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22864" y="6122680"/>
            <a:ext cx="4714379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sv-SE" sz="1200" dirty="0"/>
              <a:t>Källa: SCB </a:t>
            </a:r>
            <a:r>
              <a:rPr lang="sv-SE" sz="1200" dirty="0" smtClean="0"/>
              <a:t>majenkät 2014,  Löpande </a:t>
            </a:r>
            <a:r>
              <a:rPr lang="sv-SE" sz="1200" dirty="0"/>
              <a:t>penningvärde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07223" y="566104"/>
            <a:ext cx="8517282" cy="972818"/>
          </a:xfrm>
        </p:spPr>
        <p:txBody>
          <a:bodyPr>
            <a:normAutofit fontScale="90000"/>
          </a:bodyPr>
          <a:lstStyle/>
          <a:p>
            <a:r>
              <a:rPr lang="sv-SE" sz="3300" dirty="0" smtClean="0">
                <a:solidFill>
                  <a:srgbClr val="308021"/>
                </a:solidFill>
              </a:rPr>
              <a:t>Investeringar i </a:t>
            </a:r>
            <a:r>
              <a:rPr lang="sv-SE" sz="3600" dirty="0">
                <a:solidFill>
                  <a:srgbClr val="308021"/>
                </a:solidFill>
                <a:cs typeface="Arial"/>
              </a:rPr>
              <a:t>massa</a:t>
            </a:r>
            <a:r>
              <a:rPr lang="sv-SE" sz="360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3300" dirty="0" smtClean="0">
                <a:solidFill>
                  <a:srgbClr val="308021"/>
                </a:solidFill>
              </a:rPr>
              <a:t>, </a:t>
            </a:r>
            <a:r>
              <a:rPr lang="sv-SE" sz="3600" dirty="0" smtClean="0">
                <a:solidFill>
                  <a:srgbClr val="308021"/>
                </a:solidFill>
                <a:cs typeface="Arial"/>
              </a:rPr>
              <a:t>pappers</a:t>
            </a:r>
            <a:r>
              <a:rPr lang="sv-SE" sz="3200" dirty="0" smtClean="0">
                <a:solidFill>
                  <a:srgbClr val="308021"/>
                </a:solidFill>
                <a:cs typeface="Arial"/>
              </a:rPr>
              <a:t>– och </a:t>
            </a:r>
            <a:r>
              <a:rPr lang="sv-SE" sz="3600" dirty="0" smtClean="0">
                <a:solidFill>
                  <a:srgbClr val="308021"/>
                </a:solidFill>
              </a:rPr>
              <a:t>sågverks</a:t>
            </a:r>
            <a:r>
              <a:rPr lang="sv-SE" sz="3600" dirty="0" smtClean="0">
                <a:solidFill>
                  <a:srgbClr val="308021"/>
                </a:solidFill>
                <a:cs typeface="Arial"/>
              </a:rPr>
              <a:t>industrin, anläggningar i Sverige </a:t>
            </a:r>
            <a:r>
              <a:rPr lang="sv-SE" sz="3300" dirty="0" smtClean="0">
                <a:solidFill>
                  <a:srgbClr val="308021"/>
                </a:solidFill>
              </a:rPr>
              <a:t>1990</a:t>
            </a:r>
            <a:r>
              <a:rPr lang="sv-SE" sz="3300" dirty="0" smtClean="0">
                <a:solidFill>
                  <a:srgbClr val="308021"/>
                </a:solidFill>
                <a:cs typeface="Arial"/>
              </a:rPr>
              <a:t>–2014</a:t>
            </a:r>
            <a:r>
              <a:rPr lang="sv-SE" sz="3200" dirty="0" smtClean="0">
                <a:solidFill>
                  <a:srgbClr val="308021"/>
                </a:solidFill>
                <a:cs typeface="Arial"/>
              </a:rPr>
              <a:t> </a:t>
            </a:r>
            <a:endParaRPr lang="sv-SE" dirty="0" smtClean="0">
              <a:solidFill>
                <a:srgbClr val="30802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4" y="1311660"/>
            <a:ext cx="780415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95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12" y="260648"/>
            <a:ext cx="8229600" cy="791865"/>
          </a:xfrm>
        </p:spPr>
        <p:txBody>
          <a:bodyPr>
            <a:no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Förtroendeindikatorn” </a:t>
            </a:r>
            <a:r>
              <a:rPr lang="sv-SE" sz="2600" dirty="0">
                <a:solidFill>
                  <a:srgbClr val="308021"/>
                </a:solidFill>
              </a:rPr>
              <a:t>Sågverk och träimpregneringsindustri” </a:t>
            </a:r>
            <a:r>
              <a:rPr lang="sv-SE" sz="2600" dirty="0" smtClean="0">
                <a:solidFill>
                  <a:srgbClr val="308021"/>
                </a:solidFill>
              </a:rPr>
              <a:t>januari 2004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–juni </a:t>
            </a:r>
            <a:r>
              <a:rPr lang="sv-SE" sz="2600" dirty="0" smtClean="0">
                <a:solidFill>
                  <a:srgbClr val="308021"/>
                </a:solidFill>
              </a:rPr>
              <a:t>2014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5" y="1353596"/>
            <a:ext cx="8528261" cy="42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2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2340" y="13386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Produktion av sågade trävaror i Sverige </a:t>
            </a:r>
            <a:r>
              <a:rPr lang="sv-SE" dirty="0" smtClean="0">
                <a:solidFill>
                  <a:srgbClr val="308021"/>
                </a:solidFill>
              </a:rPr>
              <a:t>2005–maj </a:t>
            </a:r>
            <a:r>
              <a:rPr lang="sv-SE" dirty="0">
                <a:solidFill>
                  <a:srgbClr val="308021"/>
                </a:solidFill>
              </a:rPr>
              <a:t>2014, rullande 12 </a:t>
            </a:r>
            <a:r>
              <a:rPr lang="sv-SE" dirty="0" smtClean="0">
                <a:solidFill>
                  <a:srgbClr val="308021"/>
                </a:solidFill>
              </a:rPr>
              <a:t>månader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6" y="1561876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1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129" y="521"/>
            <a:ext cx="8229600" cy="116608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Leveranser av sågade trävaror från svenska sågverk </a:t>
            </a:r>
            <a:r>
              <a:rPr lang="sv-SE" dirty="0" smtClean="0">
                <a:solidFill>
                  <a:srgbClr val="308021"/>
                </a:solidFill>
              </a:rPr>
              <a:t>under första kvartalet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7337"/>
            <a:ext cx="6768752" cy="411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2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2340" y="13386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export av sågade trävaror </a:t>
            </a:r>
            <a:r>
              <a:rPr lang="sv-SE" dirty="0" smtClean="0">
                <a:solidFill>
                  <a:srgbClr val="308021"/>
                </a:solidFill>
              </a:rPr>
              <a:t>t o m </a:t>
            </a:r>
            <a:r>
              <a:rPr lang="sv-SE" dirty="0">
                <a:solidFill>
                  <a:srgbClr val="308021"/>
                </a:solidFill>
              </a:rPr>
              <a:t>mars 2014, rullande 12 månader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8" y="1426476"/>
            <a:ext cx="6696744" cy="436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SCB, Skogsindustrierna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7351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87826" y="2790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Svenska sågverks leveranser </a:t>
            </a:r>
            <a:r>
              <a:rPr lang="sv-SE" dirty="0" smtClean="0">
                <a:solidFill>
                  <a:srgbClr val="308021"/>
                </a:solidFill>
              </a:rPr>
              <a:t>januari-mars 2014, </a:t>
            </a:r>
            <a:r>
              <a:rPr lang="sv-SE" dirty="0">
                <a:solidFill>
                  <a:srgbClr val="308021"/>
                </a:solidFill>
              </a:rPr>
              <a:t>fördelning per marknad</a:t>
            </a:r>
          </a:p>
        </p:txBody>
      </p:sp>
      <p:sp>
        <p:nvSpPr>
          <p:cNvPr id="3" name="Rektangel 2"/>
          <p:cNvSpPr/>
          <p:nvPr/>
        </p:nvSpPr>
        <p:spPr>
          <a:xfrm>
            <a:off x="634742" y="6104751"/>
            <a:ext cx="22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SCB, Skogsindustrierna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67" y="1522355"/>
            <a:ext cx="5580101" cy="36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1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2340" y="13386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Finlands export av sågade trävaror </a:t>
            </a:r>
            <a:r>
              <a:rPr lang="sv-SE" dirty="0" smtClean="0">
                <a:solidFill>
                  <a:srgbClr val="308021"/>
                </a:solidFill>
              </a:rPr>
              <a:t>t o m </a:t>
            </a:r>
            <a:r>
              <a:rPr lang="sv-SE" dirty="0">
                <a:solidFill>
                  <a:srgbClr val="308021"/>
                </a:solidFill>
              </a:rPr>
              <a:t>mars 2014, rullande 12 månader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Statistical Finland</a:t>
            </a:r>
            <a:endParaRPr lang="sv-SE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4" y="1435954"/>
            <a:ext cx="6736825" cy="43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7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kogsindustri">
  <a:themeElements>
    <a:clrScheme name="Arb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8021"/>
      </a:accent1>
      <a:accent2>
        <a:srgbClr val="E06E22"/>
      </a:accent2>
      <a:accent3>
        <a:srgbClr val="6E6F64"/>
      </a:accent3>
      <a:accent4>
        <a:srgbClr val="66B006"/>
      </a:accent4>
      <a:accent5>
        <a:srgbClr val="919181"/>
      </a:accent5>
      <a:accent6>
        <a:srgbClr val="000000"/>
      </a:accent6>
      <a:hlink>
        <a:srgbClr val="0000FF"/>
      </a:hlink>
      <a:folHlink>
        <a:srgbClr val="800080"/>
      </a:folHlink>
    </a:clrScheme>
    <a:fontScheme name="Arb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</TotalTime>
  <Words>399</Words>
  <Application>Microsoft Office PowerPoint</Application>
  <PresentationFormat>Bildspel på skärmen (4:3)</PresentationFormat>
  <Paragraphs>78</Paragraphs>
  <Slides>30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Skogsindustri</vt:lpstr>
      <vt:lpstr>Så går det för skogsindustrin</vt:lpstr>
      <vt:lpstr>Exportprisindex för sågade trävaror,  januari 2006- april 2014</vt:lpstr>
      <vt:lpstr>”Valutaindex för trävaruexport”,  2000 – juni 2014</vt:lpstr>
      <vt:lpstr>Förtroendeindikatorn” Sågverk och träimpregneringsindustri” januari 2004–juni 2014</vt:lpstr>
      <vt:lpstr>Produktion av sågade trävaror i Sverige 2005–maj 2014, rullande 12 månader</vt:lpstr>
      <vt:lpstr>Leveranser av sågade trävaror från svenska sågverk under första kvartalet</vt:lpstr>
      <vt:lpstr>Sveriges export av sågade trävaror t o m mars 2014, rullande 12 månader</vt:lpstr>
      <vt:lpstr>Svenska sågverks leveranser januari-mars 2014, fördelning per marknad</vt:lpstr>
      <vt:lpstr>Finlands export av sågade trävaror t o m mars 2014, rullande 12 månader</vt:lpstr>
      <vt:lpstr>Produktion av sågade barrträvaror i Europas största produktionsländer</vt:lpstr>
      <vt:lpstr>Produktion av sågade barrträvaror i Europa och Nordamerika</vt:lpstr>
      <vt:lpstr>Förtroendeindikatorn ”Massaindustrin”  januari 2004–juni 2014</vt:lpstr>
      <vt:lpstr>Produktion av marknadsmassa i Sverige  2004–maj 2014, rullande 12 månader</vt:lpstr>
      <vt:lpstr>Sveriges export av massa till EU, rullande 12 månader, t o m maj 2014</vt:lpstr>
      <vt:lpstr>Sveriges export av massa till Kina, rullande 12 månader, , t o m maj 2014</vt:lpstr>
      <vt:lpstr>Globala leveranser av blekt sulfatmassa,  ackumulerad procentuell förändring jan – maj 2014, jämfört med jan – maj 2013</vt:lpstr>
      <vt:lpstr>Pris blekt barrsulfat i Västeuropa t o m maj  2014 (i USD samt omräknat till EUR vä skala, omräknat till SEK hö skala)</vt:lpstr>
      <vt:lpstr>Produktion av papper i Sverige 2004–maj 2014, rullande 12 månader</vt:lpstr>
      <vt:lpstr>Produktion av papper i Sverige, fördelat grafiskt papper och övriga papperskvaliteter, rullande 12 månader</vt:lpstr>
      <vt:lpstr>Förtroendeindikatorn ”Pappers– och pappindustrin” januari 2004–juni 2014</vt:lpstr>
      <vt:lpstr>Sveriges pappersexport till EU, rullande 12 månader, t o m maj 2014</vt:lpstr>
      <vt:lpstr>Sverigeleveranser</vt:lpstr>
      <vt:lpstr>Procentuell förändring av pappersproduktion i vissa länder, jan – apr 2014/2013 och 2013/2012 </vt:lpstr>
      <vt:lpstr>Produktion av papper i Europa (CEPI),  per kvartal  2001–2014</vt:lpstr>
      <vt:lpstr>Indexed Growth in Paper Production (2000=100)</vt:lpstr>
      <vt:lpstr>Pappersproduktion i Sverige och Finland , index (2000=100)</vt:lpstr>
      <vt:lpstr>Europeisk efterfrågan av grafiskt papper 2007-2013, januari – mars 2014/2013</vt:lpstr>
      <vt:lpstr>Bestruket träfritt papper i Europa procentuell  förändring 2014/2013, ackumulerat</vt:lpstr>
      <vt:lpstr>Procentuell förändring av exportvärde  för skogsindustriprodukter samt alla varor,  ackumulerat 2014/2013</vt:lpstr>
      <vt:lpstr>Investeringar i massa–, pappers– och sågverksindustrin, anläggningar i Sverige 1990–2014 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maria.carlsson</dc:creator>
  <cp:lastModifiedBy>Häggblad, Ylva</cp:lastModifiedBy>
  <cp:revision>334</cp:revision>
  <cp:lastPrinted>2013-09-09T08:48:32Z</cp:lastPrinted>
  <dcterms:created xsi:type="dcterms:W3CDTF">2009-09-21T08:26:42Z</dcterms:created>
  <dcterms:modified xsi:type="dcterms:W3CDTF">2016-07-15T08:38:30Z</dcterms:modified>
</cp:coreProperties>
</file>