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0" r:id="rId2"/>
    <p:sldId id="399" r:id="rId3"/>
    <p:sldId id="401" r:id="rId4"/>
    <p:sldId id="404" r:id="rId5"/>
    <p:sldId id="402" r:id="rId6"/>
    <p:sldId id="403" r:id="rId7"/>
    <p:sldId id="407" r:id="rId8"/>
    <p:sldId id="415" r:id="rId9"/>
    <p:sldId id="408" r:id="rId10"/>
    <p:sldId id="362" r:id="rId11"/>
    <p:sldId id="272" r:id="rId12"/>
    <p:sldId id="273" r:id="rId13"/>
    <p:sldId id="274" r:id="rId14"/>
    <p:sldId id="394" r:id="rId15"/>
    <p:sldId id="275" r:id="rId16"/>
    <p:sldId id="316" r:id="rId17"/>
    <p:sldId id="280" r:id="rId18"/>
    <p:sldId id="389" r:id="rId19"/>
    <p:sldId id="281" r:id="rId20"/>
    <p:sldId id="374" r:id="rId21"/>
    <p:sldId id="317" r:id="rId22"/>
    <p:sldId id="395" r:id="rId23"/>
    <p:sldId id="372" r:id="rId24"/>
    <p:sldId id="397" r:id="rId25"/>
    <p:sldId id="392" r:id="rId26"/>
    <p:sldId id="292" r:id="rId27"/>
    <p:sldId id="409" r:id="rId28"/>
    <p:sldId id="410" r:id="rId29"/>
    <p:sldId id="411" r:id="rId30"/>
    <p:sldId id="413" r:id="rId31"/>
  </p:sldIdLst>
  <p:sldSz cx="9144000" cy="6858000" type="screen4x3"/>
  <p:notesSz cx="6805613" cy="99441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98">
          <p15:clr>
            <a:srgbClr val="A4A3A4"/>
          </p15:clr>
        </p15:guide>
        <p15:guide id="3" orient="horz" pos="3294">
          <p15:clr>
            <a:srgbClr val="A4A3A4"/>
          </p15:clr>
        </p15:guide>
        <p15:guide id="4" orient="horz" pos="391">
          <p15:clr>
            <a:srgbClr val="A4A3A4"/>
          </p15:clr>
        </p15:guide>
        <p15:guide id="5" orient="horz" pos="663">
          <p15:clr>
            <a:srgbClr val="A4A3A4"/>
          </p15:clr>
        </p15:guide>
        <p15:guide id="6" orient="horz" pos="890">
          <p15:clr>
            <a:srgbClr val="A4A3A4"/>
          </p15:clr>
        </p15:guide>
        <p15:guide id="7" orient="horz" pos="3113">
          <p15:clr>
            <a:srgbClr val="A4A3A4"/>
          </p15:clr>
        </p15:guide>
        <p15:guide id="8" orient="horz" pos="1071">
          <p15:clr>
            <a:srgbClr val="A4A3A4"/>
          </p15:clr>
        </p15:guide>
        <p15:guide id="9" orient="horz" pos="4020">
          <p15:clr>
            <a:srgbClr val="A4A3A4"/>
          </p15:clr>
        </p15:guide>
        <p15:guide id="10" pos="2880">
          <p15:clr>
            <a:srgbClr val="A4A3A4"/>
          </p15:clr>
        </p15:guide>
        <p15:guide id="11" pos="431">
          <p15:clr>
            <a:srgbClr val="A4A3A4"/>
          </p15:clr>
        </p15:guide>
        <p15:guide id="12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8021"/>
    <a:srgbClr val="E06E22"/>
    <a:srgbClr val="D97D06"/>
    <a:srgbClr val="919181"/>
    <a:srgbClr val="66B0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llanmörkt format 3 - 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143" autoAdjust="0"/>
  </p:normalViewPr>
  <p:slideViewPr>
    <p:cSldViewPr showGuides="1">
      <p:cViewPr varScale="1">
        <p:scale>
          <a:sx n="81" d="100"/>
          <a:sy n="81" d="100"/>
        </p:scale>
        <p:origin x="1421" y="53"/>
      </p:cViewPr>
      <p:guideLst>
        <p:guide orient="horz" pos="2160"/>
        <p:guide orient="horz" pos="1298"/>
        <p:guide orient="horz" pos="3294"/>
        <p:guide orient="horz" pos="391"/>
        <p:guide orient="horz" pos="663"/>
        <p:guide orient="horz" pos="890"/>
        <p:guide orient="horz" pos="3113"/>
        <p:guide orient="horz" pos="1071"/>
        <p:guide orient="horz" pos="4020"/>
        <p:guide pos="2880"/>
        <p:guide pos="431"/>
        <p:guide pos="53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495B5-4D63-42C4-82E1-C08FA0F0FE08}" type="datetimeFigureOut">
              <a:rPr lang="sv-SE" smtClean="0"/>
              <a:t>2016-07-15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65FBC-6118-4178-BD2C-97997EDA52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5400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C934B-9BFD-40B8-846C-0A0EC4E9EED4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7778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C934B-9BFD-40B8-846C-0A0EC4E9EED4}" type="slidenum">
              <a:rPr lang="sv-SE" smtClean="0"/>
              <a:pPr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3883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9E8E-A6D7-4FC7-ABB9-926DE414B2C8}" type="slidenum">
              <a:rPr lang="sv-SE" smtClean="0"/>
              <a:pPr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0366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9E8E-A6D7-4FC7-ABB9-926DE414B2C8}" type="slidenum">
              <a:rPr lang="sv-SE" smtClean="0"/>
              <a:pPr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462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Kv</a:t>
            </a:r>
            <a:r>
              <a:rPr lang="sv-SE" dirty="0" smtClean="0"/>
              <a:t> 4 beräknad från</a:t>
            </a:r>
            <a:r>
              <a:rPr lang="sv-SE" baseline="0" dirty="0" smtClean="0"/>
              <a:t> CEPI månadsrapport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9E8E-A6D7-4FC7-ABB9-926DE414B2C8}" type="slidenum">
              <a:rPr lang="sv-SE" smtClean="0"/>
              <a:pPr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3145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2013-06-10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sz="1200" dirty="0" smtClean="0">
              <a:solidFill>
                <a:schemeClr val="folHlink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AEBF3A-35DB-438C-A422-F5E4CC005A3E}" type="slidenum">
              <a:rPr lang="sv-SE" smtClean="0"/>
              <a:pPr>
                <a:defRPr/>
              </a:pPr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65699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277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sv-SE" dirty="0" smtClean="0"/>
              <a:t>2014-01-27</a:t>
            </a:r>
          </a:p>
          <a:p>
            <a:pPr defTabSz="93277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sv-SE" dirty="0" smtClean="0"/>
          </a:p>
          <a:p>
            <a:pPr defTabSz="93277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sv-SE" dirty="0" smtClean="0"/>
          </a:p>
          <a:p>
            <a:pPr defTabSz="93277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sv-SE" dirty="0" smtClean="0"/>
          </a:p>
          <a:p>
            <a:pPr defTabSz="93277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AEBF3A-35DB-438C-A422-F5E4CC005A3E}" type="slidenum">
              <a:rPr lang="sv-SE" smtClean="0"/>
              <a:pPr>
                <a:defRPr/>
              </a:pPr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31201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9E8E-A6D7-4FC7-ABB9-926DE414B2C8}" type="slidenum">
              <a:rPr lang="sv-SE" smtClean="0"/>
              <a:pPr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521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5E05DA-9303-47A0-AEEA-4F0D8E19D09E}" type="slidenum">
              <a:rPr lang="sv-SE"/>
              <a:pPr/>
              <a:t>27</a:t>
            </a:fld>
            <a:endParaRPr lang="sv-SE"/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3854789" y="0"/>
            <a:ext cx="2950824" cy="496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4398" tIns="42200" rIns="84398" bIns="42200" anchor="ctr"/>
          <a:lstStyle/>
          <a:p>
            <a:endParaRPr lang="sv-SE"/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3854789" y="9447436"/>
            <a:ext cx="2950824" cy="496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5419" tIns="41961" rIns="85419" bIns="41961" anchor="b"/>
          <a:lstStyle/>
          <a:p>
            <a:pPr algn="r" defTabSz="864501" eaLnBrk="0" hangingPunct="0"/>
            <a:r>
              <a:rPr lang="sv-SE" sz="1100" dirty="0">
                <a:latin typeface="Times New Roman" pitchFamily="18" charset="0"/>
              </a:rPr>
              <a:t>4</a:t>
            </a: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1" y="9447436"/>
            <a:ext cx="2947780" cy="496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4398" tIns="42200" rIns="84398" bIns="42200" anchor="ctr"/>
          <a:lstStyle/>
          <a:p>
            <a:endParaRPr lang="sv-SE"/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1" y="0"/>
            <a:ext cx="2947780" cy="496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4398" tIns="42200" rIns="84398" bIns="42200" anchor="ctr"/>
          <a:lstStyle/>
          <a:p>
            <a:endParaRPr lang="sv-SE"/>
          </a:p>
        </p:txBody>
      </p:sp>
      <p:sp>
        <p:nvSpPr>
          <p:cNvPr id="1229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7713"/>
            <a:ext cx="4970462" cy="3729037"/>
          </a:xfrm>
          <a:ln w="12700" cap="flat"/>
        </p:spPr>
      </p:sp>
      <p:sp>
        <p:nvSpPr>
          <p:cNvPr id="1229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05687" y="4722947"/>
            <a:ext cx="5822513" cy="4469986"/>
          </a:xfrm>
          <a:noFill/>
          <a:ln/>
        </p:spPr>
        <p:txBody>
          <a:bodyPr lIns="85419" tIns="41961" rIns="85419" bIns="41961">
            <a:normAutofit fontScale="77500" lnSpcReduction="20000"/>
          </a:bodyPr>
          <a:lstStyle/>
          <a:p>
            <a:pPr>
              <a:spcAft>
                <a:spcPts val="553"/>
              </a:spcAft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904103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C934B-9BFD-40B8-846C-0A0EC4E9EED4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5347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9E8E-A6D7-4FC7-ABB9-926DE414B2C8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0366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9E8E-A6D7-4FC7-ABB9-926DE414B2C8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0366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9E8E-A6D7-4FC7-ABB9-926DE414B2C8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0366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9E8E-A6D7-4FC7-ABB9-926DE414B2C8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4044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9E8E-A6D7-4FC7-ABB9-926DE414B2C8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4044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9E8E-A6D7-4FC7-ABB9-926DE414B2C8}" type="slidenum">
              <a:rPr lang="sv-SE" smtClean="0"/>
              <a:pPr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462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9E8E-A6D7-4FC7-ABB9-926DE414B2C8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8844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775600" y="4046400"/>
            <a:ext cx="3636000" cy="457200"/>
          </a:xfrm>
        </p:spPr>
        <p:txBody>
          <a:bodyPr>
            <a:noAutofit/>
          </a:bodyPr>
          <a:lstStyle>
            <a:lvl1pPr>
              <a:defRPr sz="2100"/>
            </a:lvl1pPr>
          </a:lstStyle>
          <a:p>
            <a:r>
              <a:rPr lang="sv-SE" dirty="0" smtClean="0"/>
              <a:t>Klicka för att lägga till rubrik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72000" y="4600800"/>
            <a:ext cx="3657600" cy="619200"/>
          </a:xfrm>
        </p:spPr>
        <p:txBody>
          <a:bodyPr/>
          <a:lstStyle>
            <a:lvl1pPr marL="0" indent="0" algn="l"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för att lägga till underrubrik</a:t>
            </a:r>
            <a:endParaRPr lang="sv-SE" dirty="0"/>
          </a:p>
        </p:txBody>
      </p:sp>
      <p:pic>
        <p:nvPicPr>
          <p:cNvPr id="7" name="Bildobjekt 6" descr="SkogsInd-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2000" y="2815201"/>
            <a:ext cx="3592800" cy="965109"/>
          </a:xfrm>
          <a:prstGeom prst="rect">
            <a:avLst/>
          </a:prstGeom>
        </p:spPr>
      </p:pic>
      <p:cxnSp>
        <p:nvCxnSpPr>
          <p:cNvPr id="9" name="Rak 8"/>
          <p:cNvCxnSpPr/>
          <p:nvPr userDrawn="1"/>
        </p:nvCxnSpPr>
        <p:spPr>
          <a:xfrm>
            <a:off x="2772000" y="3934800"/>
            <a:ext cx="3600000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del med ka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tshållare för text 9"/>
          <p:cNvSpPr>
            <a:spLocks noGrp="1"/>
          </p:cNvSpPr>
          <p:nvPr>
            <p:ph type="body" sz="quarter" idx="10"/>
          </p:nvPr>
        </p:nvSpPr>
        <p:spPr>
          <a:xfrm>
            <a:off x="457200" y="1602000"/>
            <a:ext cx="4039200" cy="39888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pic>
        <p:nvPicPr>
          <p:cNvPr id="11" name="Bildobjekt 10" descr="Sverig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17600" y="1602000"/>
            <a:ext cx="1737360" cy="4029891"/>
          </a:xfrm>
          <a:prstGeom prst="rect">
            <a:avLst/>
          </a:prstGeom>
        </p:spPr>
      </p:pic>
      <p:pic>
        <p:nvPicPr>
          <p:cNvPr id="7" name="Picture 12" descr="Letter_colo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26000" y="226800"/>
            <a:ext cx="3340800" cy="558000"/>
          </a:xfrm>
        </p:spPr>
        <p:txBody>
          <a:bodyPr anchor="t" anchorCtr="0">
            <a:noAutofit/>
          </a:bodyPr>
          <a:lstStyle>
            <a:lvl1pPr>
              <a:defRPr sz="2100" b="0"/>
            </a:lvl1pPr>
          </a:lstStyle>
          <a:p>
            <a:r>
              <a:rPr lang="sv-SE" dirty="0" smtClean="0"/>
              <a:t>Ange rubrik</a:t>
            </a:r>
            <a:endParaRPr lang="sv-SE" dirty="0"/>
          </a:p>
        </p:txBody>
      </p:sp>
      <p:cxnSp>
        <p:nvCxnSpPr>
          <p:cNvPr id="7" name="Rak 6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innehåll 8"/>
          <p:cNvSpPr>
            <a:spLocks noGrp="1"/>
          </p:cNvSpPr>
          <p:nvPr>
            <p:ph sz="quarter" idx="10"/>
          </p:nvPr>
        </p:nvSpPr>
        <p:spPr>
          <a:xfrm>
            <a:off x="457200" y="273600"/>
            <a:ext cx="8229600" cy="5313600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endParaRPr lang="sv-SE" dirty="0" smtClean="0"/>
          </a:p>
          <a:p>
            <a:pPr lvl="0"/>
            <a:r>
              <a:rPr lang="sv-SE" dirty="0" smtClean="0"/>
              <a:t>Klicka på respektive ikon för att skapa exempelvis tabell eller diagram</a:t>
            </a:r>
            <a:endParaRPr lang="sv-SE" dirty="0"/>
          </a:p>
        </p:txBody>
      </p:sp>
      <p:pic>
        <p:nvPicPr>
          <p:cNvPr id="8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akgr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9" descr="1"/>
          <p:cNvPicPr>
            <a:picLocks noChangeAspect="1" noChangeArrowheads="1"/>
          </p:cNvPicPr>
          <p:nvPr userDrawn="1"/>
        </p:nvPicPr>
        <p:blipFill>
          <a:blip r:embed="rId2"/>
          <a:srcRect t="5284"/>
          <a:stretch>
            <a:fillRect/>
          </a:stretch>
        </p:blipFill>
        <p:spPr bwMode="auto">
          <a:xfrm>
            <a:off x="0" y="0"/>
            <a:ext cx="9144000" cy="58054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12" descr="Letter_colo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  <p:sp>
        <p:nvSpPr>
          <p:cNvPr id="11" name="Rubrik 1"/>
          <p:cNvSpPr>
            <a:spLocks noGrp="1"/>
          </p:cNvSpPr>
          <p:nvPr>
            <p:ph type="title" hasCustomPrompt="1"/>
          </p:nvPr>
        </p:nvSpPr>
        <p:spPr>
          <a:xfrm>
            <a:off x="262800" y="5994000"/>
            <a:ext cx="6480000" cy="306000"/>
          </a:xfrm>
        </p:spPr>
        <p:txBody>
          <a:bodyPr lIns="0" tIns="0" rIns="0" bIns="0">
            <a:noAutofit/>
          </a:bodyPr>
          <a:lstStyle>
            <a:lvl1pPr>
              <a:defRPr sz="2000" baseline="0"/>
            </a:lvl1pPr>
          </a:lstStyle>
          <a:p>
            <a:r>
              <a:rPr lang="sv-SE" dirty="0" smtClean="0"/>
              <a:t>Skriv in en rubrik eller ta bort denna ruta</a:t>
            </a:r>
            <a:endParaRPr lang="sv-SE" dirty="0"/>
          </a:p>
        </p:txBody>
      </p:sp>
      <p:sp>
        <p:nvSpPr>
          <p:cNvPr id="12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62800" y="6375600"/>
            <a:ext cx="6480000" cy="30600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in text eller ta bort denna ruta</a:t>
            </a:r>
            <a:endParaRPr lang="sv-S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akgr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2"/>
          <p:cNvPicPr>
            <a:picLocks noChangeAspect="1" noChangeArrowheads="1"/>
          </p:cNvPicPr>
          <p:nvPr userDrawn="1"/>
        </p:nvPicPr>
        <p:blipFill>
          <a:blip r:embed="rId2"/>
          <a:srcRect t="5136" b="398"/>
          <a:stretch>
            <a:fillRect/>
          </a:stretch>
        </p:blipFill>
        <p:spPr bwMode="auto">
          <a:xfrm>
            <a:off x="-18000" y="0"/>
            <a:ext cx="9151938" cy="58023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12" descr="Letter_colo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  <p:sp>
        <p:nvSpPr>
          <p:cNvPr id="11" name="Rubrik 1"/>
          <p:cNvSpPr>
            <a:spLocks noGrp="1"/>
          </p:cNvSpPr>
          <p:nvPr>
            <p:ph type="title" hasCustomPrompt="1"/>
          </p:nvPr>
        </p:nvSpPr>
        <p:spPr>
          <a:xfrm>
            <a:off x="262800" y="5994000"/>
            <a:ext cx="6480000" cy="306000"/>
          </a:xfrm>
        </p:spPr>
        <p:txBody>
          <a:bodyPr lIns="0" tIns="0" rIns="0" bIns="0">
            <a:noAutofit/>
          </a:bodyPr>
          <a:lstStyle>
            <a:lvl1pPr>
              <a:defRPr sz="2000" baseline="0"/>
            </a:lvl1pPr>
          </a:lstStyle>
          <a:p>
            <a:r>
              <a:rPr lang="sv-SE" dirty="0" smtClean="0"/>
              <a:t>Skriv in en rubrik eller ta bort denna ruta</a:t>
            </a:r>
            <a:endParaRPr lang="sv-SE" dirty="0"/>
          </a:p>
        </p:txBody>
      </p:sp>
      <p:sp>
        <p:nvSpPr>
          <p:cNvPr id="12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62800" y="6375600"/>
            <a:ext cx="6480000" cy="30600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in text eller ta bort denna ruta</a:t>
            </a:r>
            <a:endParaRPr lang="sv-S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akgr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3"/>
          <p:cNvPicPr>
            <a:picLocks noChangeAspect="1" noChangeArrowheads="1"/>
          </p:cNvPicPr>
          <p:nvPr userDrawn="1"/>
        </p:nvPicPr>
        <p:blipFill>
          <a:blip r:embed="rId2"/>
          <a:srcRect b="5486"/>
          <a:stretch>
            <a:fillRect/>
          </a:stretch>
        </p:blipFill>
        <p:spPr bwMode="auto">
          <a:xfrm>
            <a:off x="-3175" y="0"/>
            <a:ext cx="9151938" cy="58023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12" descr="Letter_colo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  <p:sp>
        <p:nvSpPr>
          <p:cNvPr id="11" name="Rubrik 1"/>
          <p:cNvSpPr>
            <a:spLocks noGrp="1"/>
          </p:cNvSpPr>
          <p:nvPr>
            <p:ph type="title" hasCustomPrompt="1"/>
          </p:nvPr>
        </p:nvSpPr>
        <p:spPr>
          <a:xfrm>
            <a:off x="262800" y="5994000"/>
            <a:ext cx="6480000" cy="306000"/>
          </a:xfrm>
        </p:spPr>
        <p:txBody>
          <a:bodyPr lIns="0" tIns="0" rIns="0" bIns="0">
            <a:noAutofit/>
          </a:bodyPr>
          <a:lstStyle>
            <a:lvl1pPr>
              <a:defRPr sz="2000" baseline="0"/>
            </a:lvl1pPr>
          </a:lstStyle>
          <a:p>
            <a:r>
              <a:rPr lang="sv-SE" dirty="0" smtClean="0"/>
              <a:t>Skriv in en rubrik eller ta bort denna ruta</a:t>
            </a:r>
            <a:endParaRPr lang="sv-SE" dirty="0"/>
          </a:p>
        </p:txBody>
      </p:sp>
      <p:sp>
        <p:nvSpPr>
          <p:cNvPr id="12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62800" y="6375600"/>
            <a:ext cx="6480000" cy="30600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in text eller ta bort denna ruta</a:t>
            </a:r>
            <a:endParaRPr lang="sv-S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akgrun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4"/>
          <p:cNvPicPr>
            <a:picLocks noChangeAspect="1" noChangeArrowheads="1"/>
          </p:cNvPicPr>
          <p:nvPr userDrawn="1"/>
        </p:nvPicPr>
        <p:blipFill>
          <a:blip r:embed="rId2"/>
          <a:srcRect t="4886" b="548"/>
          <a:stretch>
            <a:fillRect/>
          </a:stretch>
        </p:blipFill>
        <p:spPr bwMode="auto">
          <a:xfrm>
            <a:off x="0" y="0"/>
            <a:ext cx="9151938" cy="58023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12" descr="Letter_colo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  <p:sp>
        <p:nvSpPr>
          <p:cNvPr id="11" name="Rubrik 1"/>
          <p:cNvSpPr>
            <a:spLocks noGrp="1"/>
          </p:cNvSpPr>
          <p:nvPr>
            <p:ph type="title" hasCustomPrompt="1"/>
          </p:nvPr>
        </p:nvSpPr>
        <p:spPr>
          <a:xfrm>
            <a:off x="262800" y="5994000"/>
            <a:ext cx="6480000" cy="306000"/>
          </a:xfrm>
        </p:spPr>
        <p:txBody>
          <a:bodyPr lIns="0" tIns="0" rIns="0" bIns="0">
            <a:noAutofit/>
          </a:bodyPr>
          <a:lstStyle>
            <a:lvl1pPr>
              <a:defRPr sz="2000" baseline="0"/>
            </a:lvl1pPr>
          </a:lstStyle>
          <a:p>
            <a:r>
              <a:rPr lang="sv-SE" dirty="0" smtClean="0"/>
              <a:t>Skriv in en rubrik eller ta bort denna ruta</a:t>
            </a:r>
            <a:endParaRPr lang="sv-SE" dirty="0"/>
          </a:p>
        </p:txBody>
      </p:sp>
      <p:sp>
        <p:nvSpPr>
          <p:cNvPr id="12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62800" y="6375600"/>
            <a:ext cx="6480000" cy="30600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in text eller ta bort denna ruta</a:t>
            </a:r>
            <a:endParaRPr lang="sv-S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f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3" descr="bild_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8100" y="0"/>
            <a:ext cx="9220200" cy="6861175"/>
          </a:xfrm>
          <a:prstGeom prst="rect">
            <a:avLst/>
          </a:prstGeom>
          <a:noFill/>
        </p:spPr>
      </p:pic>
      <p:pic>
        <p:nvPicPr>
          <p:cNvPr id="7" name="Picture 25" descr="logo-neg-ej-friyt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6092825"/>
            <a:ext cx="1854200" cy="504825"/>
          </a:xfrm>
          <a:prstGeom prst="rect">
            <a:avLst/>
          </a:prstGeom>
          <a:noFill/>
        </p:spPr>
      </p:pic>
      <p:sp>
        <p:nvSpPr>
          <p:cNvPr id="9" name="Rubrik 1"/>
          <p:cNvSpPr>
            <a:spLocks noGrp="1"/>
          </p:cNvSpPr>
          <p:nvPr>
            <p:ph type="title" hasCustomPrompt="1"/>
          </p:nvPr>
        </p:nvSpPr>
        <p:spPr>
          <a:xfrm>
            <a:off x="262800" y="5994000"/>
            <a:ext cx="6480000" cy="306000"/>
          </a:xfrm>
        </p:spPr>
        <p:txBody>
          <a:bodyPr lIns="0" tIns="0" rIns="0" bIns="0">
            <a:no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Skriv in en rubrik eller ta bort denna ruta</a:t>
            </a:r>
            <a:endParaRPr lang="sv-SE" dirty="0"/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62800" y="6375600"/>
            <a:ext cx="6480000" cy="30600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in text eller ta bort denna ruta</a:t>
            </a:r>
            <a:endParaRPr lang="sv-S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bild_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  <p:pic>
        <p:nvPicPr>
          <p:cNvPr id="7" name="Picture 25" descr="logo-neg-ej-friyt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6092825"/>
            <a:ext cx="1854200" cy="504825"/>
          </a:xfrm>
          <a:prstGeom prst="rect">
            <a:avLst/>
          </a:prstGeom>
          <a:noFill/>
        </p:spPr>
      </p:pic>
      <p:sp>
        <p:nvSpPr>
          <p:cNvPr id="9" name="Rubrik 1"/>
          <p:cNvSpPr>
            <a:spLocks noGrp="1"/>
          </p:cNvSpPr>
          <p:nvPr>
            <p:ph type="title" hasCustomPrompt="1"/>
          </p:nvPr>
        </p:nvSpPr>
        <p:spPr>
          <a:xfrm>
            <a:off x="262800" y="5994000"/>
            <a:ext cx="6480000" cy="306000"/>
          </a:xfrm>
        </p:spPr>
        <p:txBody>
          <a:bodyPr lIns="0" tIns="0" rIns="0" bIns="0">
            <a:no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Skriv in en rubrik eller ta bort denna ruta</a:t>
            </a:r>
            <a:endParaRPr lang="sv-SE" dirty="0"/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62800" y="6375600"/>
            <a:ext cx="6480000" cy="30600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in text eller ta bort denna ruta</a:t>
            </a:r>
            <a:endParaRPr lang="sv-S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f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bild_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  <p:pic>
        <p:nvPicPr>
          <p:cNvPr id="7" name="Picture 25" descr="logo-neg-ej-friyt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6092825"/>
            <a:ext cx="1854200" cy="504825"/>
          </a:xfrm>
          <a:prstGeom prst="rect">
            <a:avLst/>
          </a:prstGeom>
          <a:noFill/>
        </p:spPr>
      </p:pic>
      <p:sp>
        <p:nvSpPr>
          <p:cNvPr id="9" name="Rubrik 1"/>
          <p:cNvSpPr>
            <a:spLocks noGrp="1"/>
          </p:cNvSpPr>
          <p:nvPr>
            <p:ph type="title" hasCustomPrompt="1"/>
          </p:nvPr>
        </p:nvSpPr>
        <p:spPr>
          <a:xfrm>
            <a:off x="262800" y="5994000"/>
            <a:ext cx="6480000" cy="306000"/>
          </a:xfrm>
        </p:spPr>
        <p:txBody>
          <a:bodyPr lIns="0" tIns="0" rIns="0" bIns="0">
            <a:no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Skriv in en rubrik eller ta bort denna ruta</a:t>
            </a:r>
            <a:endParaRPr lang="sv-SE" dirty="0"/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62800" y="6375600"/>
            <a:ext cx="6480000" cy="30600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in text eller ta bort denna ruta</a:t>
            </a:r>
            <a:endParaRPr lang="sv-S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f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bild_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200" cy="6861175"/>
          </a:xfrm>
          <a:prstGeom prst="rect">
            <a:avLst/>
          </a:prstGeom>
          <a:noFill/>
        </p:spPr>
      </p:pic>
      <p:pic>
        <p:nvPicPr>
          <p:cNvPr id="7" name="Picture 25" descr="logo-neg-ej-friyt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6092825"/>
            <a:ext cx="1854200" cy="504825"/>
          </a:xfrm>
          <a:prstGeom prst="rect">
            <a:avLst/>
          </a:prstGeom>
          <a:noFill/>
        </p:spPr>
      </p:pic>
      <p:sp>
        <p:nvSpPr>
          <p:cNvPr id="9" name="Rubrik 1"/>
          <p:cNvSpPr>
            <a:spLocks noGrp="1"/>
          </p:cNvSpPr>
          <p:nvPr>
            <p:ph type="title" hasCustomPrompt="1"/>
          </p:nvPr>
        </p:nvSpPr>
        <p:spPr>
          <a:xfrm>
            <a:off x="262800" y="5994000"/>
            <a:ext cx="6480000" cy="306000"/>
          </a:xfrm>
        </p:spPr>
        <p:txBody>
          <a:bodyPr lIns="0" tIns="0" rIns="0" bIns="0">
            <a:no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Skriv in en rubrik eller ta bort denna ruta</a:t>
            </a:r>
            <a:endParaRPr lang="sv-SE" dirty="0"/>
          </a:p>
        </p:txBody>
      </p:sp>
      <p:sp>
        <p:nvSpPr>
          <p:cNvPr id="11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62800" y="6375600"/>
            <a:ext cx="6480000" cy="30600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in text eller ta bort denna ruta</a:t>
            </a:r>
            <a:endParaRPr lang="sv-S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dirty="0" smtClean="0"/>
              <a:t>Klicka här för att lägga till text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Klicka för att lägga till text</a:t>
            </a:r>
          </a:p>
        </p:txBody>
      </p:sp>
      <p:cxnSp>
        <p:nvCxnSpPr>
          <p:cNvPr id="8" name="Rak 7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4800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2" descr="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11125"/>
            <a:ext cx="2800350" cy="2055813"/>
          </a:xfrm>
          <a:prstGeom prst="rect">
            <a:avLst/>
          </a:prstGeom>
          <a:noFill/>
        </p:spPr>
      </p:pic>
      <p:pic>
        <p:nvPicPr>
          <p:cNvPr id="16" name="Picture 26" descr="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11513" y="111125"/>
            <a:ext cx="2752725" cy="2055813"/>
          </a:xfrm>
          <a:prstGeom prst="rect">
            <a:avLst/>
          </a:prstGeom>
          <a:noFill/>
        </p:spPr>
      </p:pic>
      <p:pic>
        <p:nvPicPr>
          <p:cNvPr id="17" name="Picture 29" descr="7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280150" y="111125"/>
            <a:ext cx="2768600" cy="2055813"/>
          </a:xfrm>
          <a:prstGeom prst="rect">
            <a:avLst/>
          </a:prstGeom>
          <a:noFill/>
        </p:spPr>
      </p:pic>
      <p:pic>
        <p:nvPicPr>
          <p:cNvPr id="18" name="Picture 31" descr="9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44463" y="2359025"/>
            <a:ext cx="2778125" cy="2108200"/>
          </a:xfrm>
          <a:prstGeom prst="rect">
            <a:avLst/>
          </a:prstGeom>
          <a:noFill/>
        </p:spPr>
      </p:pic>
      <p:pic>
        <p:nvPicPr>
          <p:cNvPr id="19" name="Picture 25" descr="3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211513" y="2359025"/>
            <a:ext cx="2798762" cy="2055813"/>
          </a:xfrm>
          <a:prstGeom prst="rect">
            <a:avLst/>
          </a:prstGeom>
          <a:noFill/>
        </p:spPr>
      </p:pic>
      <p:pic>
        <p:nvPicPr>
          <p:cNvPr id="20" name="Picture 28" descr="6"/>
          <p:cNvPicPr>
            <a:picLocks noChangeAspect="1" noChangeArrowheads="1"/>
          </p:cNvPicPr>
          <p:nvPr userDrawn="1"/>
        </p:nvPicPr>
        <p:blipFill>
          <a:blip r:embed="rId7">
            <a:lum bright="-6000"/>
          </a:blip>
          <a:srcRect/>
          <a:stretch>
            <a:fillRect/>
          </a:stretch>
        </p:blipFill>
        <p:spPr bwMode="auto">
          <a:xfrm>
            <a:off x="6280150" y="2359025"/>
            <a:ext cx="2768600" cy="2055813"/>
          </a:xfrm>
          <a:prstGeom prst="rect">
            <a:avLst/>
          </a:prstGeom>
          <a:noFill/>
        </p:spPr>
      </p:pic>
      <p:pic>
        <p:nvPicPr>
          <p:cNvPr id="21" name="Picture 23" descr="1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44463" y="4606925"/>
            <a:ext cx="2768600" cy="2055813"/>
          </a:xfrm>
          <a:prstGeom prst="rect">
            <a:avLst/>
          </a:prstGeom>
          <a:noFill/>
        </p:spPr>
      </p:pic>
      <p:pic>
        <p:nvPicPr>
          <p:cNvPr id="22" name="Picture 24" descr="2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3211513" y="4594225"/>
            <a:ext cx="2814637" cy="2055813"/>
          </a:xfrm>
          <a:prstGeom prst="rect">
            <a:avLst/>
          </a:prstGeom>
          <a:noFill/>
        </p:spPr>
      </p:pic>
      <p:pic>
        <p:nvPicPr>
          <p:cNvPr id="23" name="Picture 27" descr="5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6280150" y="4594225"/>
            <a:ext cx="2754313" cy="20542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 baseline="0"/>
            </a:lvl1pPr>
          </a:lstStyle>
          <a:p>
            <a:pPr lvl="0"/>
            <a:r>
              <a:rPr lang="sv-SE" dirty="0" smtClean="0"/>
              <a:t>Skriv text här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cxnSp>
        <p:nvCxnSpPr>
          <p:cNvPr id="4" name="Rak 3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i="0"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baseline="0"/>
            </a:lvl1pPr>
          </a:lstStyle>
          <a:p>
            <a:pPr lvl="0"/>
            <a:r>
              <a:rPr lang="sv-SE" dirty="0" smtClean="0"/>
              <a:t>Skriv text här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cxnSp>
        <p:nvCxnSpPr>
          <p:cNvPr id="4" name="Rak 3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iagram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3989388"/>
          </a:xfrm>
        </p:spPr>
        <p:txBody>
          <a:bodyPr/>
          <a:lstStyle/>
          <a:p>
            <a:pPr lvl="0"/>
            <a:endParaRPr lang="sv-SE" noProof="0" smtClean="0"/>
          </a:p>
        </p:txBody>
      </p:sp>
    </p:spTree>
    <p:extLst>
      <p:ext uri="{BB962C8B-B14F-4D97-AF65-F5344CB8AC3E}">
        <p14:creationId xmlns:p14="http://schemas.microsoft.com/office/powerpoint/2010/main" val="283949552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 dirty="0" smtClean="0"/>
              <a:t>Skriv text här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cxnSp>
        <p:nvCxnSpPr>
          <p:cNvPr id="8" name="Rak 7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06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Skriv text här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06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Skriv text här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lägga till rubrik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528000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Skriv text här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lägga till rubrik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52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Skriv text här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cxnSp>
        <p:nvCxnSpPr>
          <p:cNvPr id="11" name="Rak 10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457200" y="1602000"/>
            <a:ext cx="4039200" cy="1918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8" name="Platshållare för innehåll 6"/>
          <p:cNvSpPr>
            <a:spLocks noGrp="1"/>
          </p:cNvSpPr>
          <p:nvPr>
            <p:ph sz="quarter" idx="14"/>
          </p:nvPr>
        </p:nvSpPr>
        <p:spPr>
          <a:xfrm>
            <a:off x="4647600" y="3607200"/>
            <a:ext cx="4039200" cy="1918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9" name="Platshållare för innehåll 6"/>
          <p:cNvSpPr>
            <a:spLocks noGrp="1"/>
          </p:cNvSpPr>
          <p:nvPr>
            <p:ph sz="quarter" idx="15"/>
          </p:nvPr>
        </p:nvSpPr>
        <p:spPr>
          <a:xfrm>
            <a:off x="457200" y="3607200"/>
            <a:ext cx="4039200" cy="1918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0" name="Platshållare för innehåll 6"/>
          <p:cNvSpPr>
            <a:spLocks noGrp="1"/>
          </p:cNvSpPr>
          <p:nvPr>
            <p:ph sz="quarter" idx="16"/>
          </p:nvPr>
        </p:nvSpPr>
        <p:spPr>
          <a:xfrm>
            <a:off x="4647600" y="1602000"/>
            <a:ext cx="4039200" cy="1918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cxnSp>
        <p:nvCxnSpPr>
          <p:cNvPr id="11" name="Rak 10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3575050" y="273049"/>
            <a:ext cx="5111750" cy="543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 smtClean="0"/>
              <a:t>Skriv text här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284000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Skriv text här</a:t>
            </a:r>
          </a:p>
        </p:txBody>
      </p:sp>
      <p:cxnSp>
        <p:nvCxnSpPr>
          <p:cNvPr id="9" name="Rak 8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360000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Skriv text här</a:t>
            </a:r>
          </a:p>
        </p:txBody>
      </p:sp>
      <p:cxnSp>
        <p:nvCxnSpPr>
          <p:cNvPr id="9" name="Rak 8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cxnSp>
        <p:nvCxnSpPr>
          <p:cNvPr id="7" name="Rak 6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98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Skriv text här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93E82-5D67-4CD0-A94C-5170CB095896}" type="datetimeFigureOut">
              <a:rPr lang="sv-SE" smtClean="0"/>
              <a:pPr/>
              <a:t>2016-07-15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744B5-436F-4974-A144-A51C8E37C2E1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60" r:id="rId6"/>
    <p:sldLayoutId id="2147483656" r:id="rId7"/>
    <p:sldLayoutId id="2147483657" r:id="rId8"/>
    <p:sldLayoutId id="2147483654" r:id="rId9"/>
    <p:sldLayoutId id="2147483661" r:id="rId10"/>
    <p:sldLayoutId id="2147483668" r:id="rId11"/>
    <p:sldLayoutId id="2147483662" r:id="rId12"/>
    <p:sldLayoutId id="2147483664" r:id="rId13"/>
    <p:sldLayoutId id="2147483663" r:id="rId14"/>
    <p:sldLayoutId id="2147483665" r:id="rId15"/>
    <p:sldLayoutId id="2147483666" r:id="rId16"/>
    <p:sldLayoutId id="2147483669" r:id="rId17"/>
    <p:sldLayoutId id="2147483670" r:id="rId18"/>
    <p:sldLayoutId id="2147483671" r:id="rId19"/>
    <p:sldLayoutId id="2147483667" r:id="rId20"/>
    <p:sldLayoutId id="2147483658" r:id="rId21"/>
    <p:sldLayoutId id="2147483659" r:id="rId22"/>
    <p:sldLayoutId id="2147483672" r:id="rId23"/>
  </p:sldLayoutIdLst>
  <p:txStyles>
    <p:titleStyle>
      <a:lvl1pPr algn="l" defTabSz="914400" rtl="0" eaLnBrk="1" latinLnBrk="0" hangingPunct="1">
        <a:spcBef>
          <a:spcPct val="0"/>
        </a:spcBef>
        <a:buFont typeface="Arial" pitchFamily="34" charset="0"/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30000"/>
        </a:lnSpc>
        <a:spcBef>
          <a:spcPts val="54"/>
        </a:spcBef>
        <a:spcAft>
          <a:spcPts val="18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30000"/>
        </a:lnSpc>
        <a:spcBef>
          <a:spcPts val="0"/>
        </a:spcBef>
        <a:spcAft>
          <a:spcPts val="36"/>
        </a:spcAft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lnSpc>
          <a:spcPct val="130000"/>
        </a:lnSpc>
        <a:spcBef>
          <a:spcPts val="0"/>
        </a:spcBef>
        <a:spcAft>
          <a:spcPts val="36"/>
        </a:spcAft>
        <a:buFont typeface="Arial" pitchFamily="34" charset="0"/>
        <a:buChar char="─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─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─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ctrTitle"/>
          </p:nvPr>
        </p:nvSpPr>
        <p:spPr>
          <a:xfrm>
            <a:off x="2775600" y="4046400"/>
            <a:ext cx="5180776" cy="457200"/>
          </a:xfrm>
        </p:spPr>
        <p:txBody>
          <a:bodyPr/>
          <a:lstStyle/>
          <a:p>
            <a:r>
              <a:rPr lang="sv-SE" dirty="0" smtClean="0"/>
              <a:t>Så går det för skogsindustrin</a:t>
            </a:r>
            <a:endParaRPr lang="sv-SE" dirty="0"/>
          </a:p>
        </p:txBody>
      </p:sp>
      <p:sp>
        <p:nvSpPr>
          <p:cNvPr id="10" name="Underrubrik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mtClean="0"/>
              <a:t>Mars 2014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234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83664" y="252824"/>
            <a:ext cx="8229600" cy="922114"/>
          </a:xfrm>
        </p:spPr>
        <p:txBody>
          <a:bodyPr>
            <a:noAutofit/>
          </a:bodyPr>
          <a:lstStyle/>
          <a:p>
            <a:r>
              <a:rPr lang="sv-SE" sz="2600" dirty="0" smtClean="0">
                <a:solidFill>
                  <a:srgbClr val="308021"/>
                </a:solidFill>
              </a:rPr>
              <a:t>Förtroendeindikatorn och genomsnitt ”Massaindustrin” januari 2004</a:t>
            </a:r>
            <a:r>
              <a:rPr lang="sv-SE" sz="2600" dirty="0" smtClean="0">
                <a:solidFill>
                  <a:srgbClr val="308021"/>
                </a:solidFill>
                <a:cs typeface="Arial"/>
              </a:rPr>
              <a:t>–februari </a:t>
            </a:r>
            <a:r>
              <a:rPr lang="sv-SE" sz="2600" dirty="0" smtClean="0">
                <a:solidFill>
                  <a:srgbClr val="308021"/>
                </a:solidFill>
              </a:rPr>
              <a:t>2014</a:t>
            </a:r>
            <a:endParaRPr lang="sv-SE" sz="2600" dirty="0">
              <a:solidFill>
                <a:srgbClr val="308021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597612" y="6136670"/>
            <a:ext cx="3071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Källa: Konjunkturinstitutet</a:t>
            </a:r>
            <a:endParaRPr lang="sv-SE" sz="1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71" y="1214945"/>
            <a:ext cx="8351837" cy="446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03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980728"/>
          </a:xfrm>
        </p:spPr>
        <p:txBody>
          <a:bodyPr>
            <a:noAutofit/>
          </a:bodyPr>
          <a:lstStyle/>
          <a:p>
            <a:r>
              <a:rPr lang="sv-SE" dirty="0" smtClean="0">
                <a:solidFill>
                  <a:srgbClr val="308021"/>
                </a:solidFill>
              </a:rPr>
              <a:t>Produktion av marknadsmassa i Sverige </a:t>
            </a:r>
            <a:br>
              <a:rPr lang="sv-SE" dirty="0" smtClean="0">
                <a:solidFill>
                  <a:srgbClr val="308021"/>
                </a:solidFill>
              </a:rPr>
            </a:br>
            <a:r>
              <a:rPr lang="sv-SE" dirty="0" smtClean="0">
                <a:solidFill>
                  <a:srgbClr val="308021"/>
                </a:solidFill>
              </a:rPr>
              <a:t>2000</a:t>
            </a:r>
            <a:r>
              <a:rPr lang="sv-SE" dirty="0" smtClean="0">
                <a:solidFill>
                  <a:srgbClr val="308021"/>
                </a:solidFill>
                <a:cs typeface="Arial"/>
              </a:rPr>
              <a:t>–januari 2014</a:t>
            </a:r>
            <a:r>
              <a:rPr lang="sv-SE" dirty="0" smtClean="0">
                <a:solidFill>
                  <a:srgbClr val="308021"/>
                </a:solidFill>
              </a:rPr>
              <a:t>, rullande 12 månader</a:t>
            </a:r>
            <a:endParaRPr lang="sv-SE" dirty="0">
              <a:solidFill>
                <a:srgbClr val="30802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73" y="1053306"/>
            <a:ext cx="8351837" cy="475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61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216024"/>
            <a:ext cx="8229600" cy="980728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rgbClr val="308021"/>
                </a:solidFill>
              </a:rPr>
              <a:t>Sveriges export av massa till EU, </a:t>
            </a:r>
            <a:r>
              <a:rPr lang="sv-SE" dirty="0" smtClean="0">
                <a:solidFill>
                  <a:srgbClr val="308021"/>
                </a:solidFill>
              </a:rPr>
              <a:t>rullande </a:t>
            </a:r>
            <a:r>
              <a:rPr lang="sv-SE" dirty="0">
                <a:solidFill>
                  <a:srgbClr val="308021"/>
                </a:solidFill>
              </a:rPr>
              <a:t>12 </a:t>
            </a:r>
            <a:r>
              <a:rPr lang="sv-SE" dirty="0" smtClean="0">
                <a:solidFill>
                  <a:srgbClr val="308021"/>
                </a:solidFill>
              </a:rPr>
              <a:t>månader, t o m januari 2014</a:t>
            </a:r>
            <a:endParaRPr lang="sv-SE" dirty="0">
              <a:solidFill>
                <a:srgbClr val="30802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875"/>
            <a:ext cx="7773987" cy="424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17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2367" y="324904"/>
            <a:ext cx="8229600" cy="857896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rgbClr val="308021"/>
                </a:solidFill>
              </a:rPr>
              <a:t>Sveriges export av massa till Kina, </a:t>
            </a:r>
            <a:r>
              <a:rPr lang="sv-SE" dirty="0" smtClean="0">
                <a:solidFill>
                  <a:srgbClr val="308021"/>
                </a:solidFill>
              </a:rPr>
              <a:t>rullande </a:t>
            </a:r>
            <a:r>
              <a:rPr lang="sv-SE" dirty="0">
                <a:solidFill>
                  <a:srgbClr val="308021"/>
                </a:solidFill>
              </a:rPr>
              <a:t>12 månader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10" y="1276691"/>
            <a:ext cx="7773987" cy="424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62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4213" y="446643"/>
            <a:ext cx="8459787" cy="868346"/>
          </a:xfrm>
        </p:spPr>
        <p:txBody>
          <a:bodyPr>
            <a:noAutofit/>
          </a:bodyPr>
          <a:lstStyle/>
          <a:p>
            <a:r>
              <a:rPr lang="sv-SE" sz="2800" dirty="0" smtClean="0">
                <a:solidFill>
                  <a:srgbClr val="308021"/>
                </a:solidFill>
              </a:rPr>
              <a:t>Globala leveranser av blekt sulfatmassa, </a:t>
            </a:r>
            <a:br>
              <a:rPr lang="sv-SE" sz="2800" dirty="0" smtClean="0">
                <a:solidFill>
                  <a:srgbClr val="308021"/>
                </a:solidFill>
              </a:rPr>
            </a:br>
            <a:r>
              <a:rPr lang="sv-SE" sz="2000" b="0" dirty="0" smtClean="0">
                <a:solidFill>
                  <a:srgbClr val="308021"/>
                </a:solidFill>
              </a:rPr>
              <a:t>ackumulerad procentuell förändring jan</a:t>
            </a:r>
            <a:r>
              <a:rPr lang="sv-SE" sz="2000" b="0" dirty="0">
                <a:solidFill>
                  <a:srgbClr val="308021"/>
                </a:solidFill>
                <a:cs typeface="Arial"/>
              </a:rPr>
              <a:t> – </a:t>
            </a:r>
            <a:r>
              <a:rPr lang="sv-SE" sz="2000" b="0" dirty="0" smtClean="0">
                <a:solidFill>
                  <a:srgbClr val="308021"/>
                </a:solidFill>
                <a:cs typeface="Arial"/>
              </a:rPr>
              <a:t>dec </a:t>
            </a:r>
            <a:r>
              <a:rPr lang="sv-SE" sz="2000" b="0" dirty="0" smtClean="0">
                <a:solidFill>
                  <a:srgbClr val="308021"/>
                </a:solidFill>
              </a:rPr>
              <a:t>2013, jämfört med</a:t>
            </a:r>
            <a:br>
              <a:rPr lang="sv-SE" sz="2000" b="0" dirty="0" smtClean="0">
                <a:solidFill>
                  <a:srgbClr val="308021"/>
                </a:solidFill>
              </a:rPr>
            </a:br>
            <a:r>
              <a:rPr lang="sv-SE" sz="2000" b="0" dirty="0">
                <a:solidFill>
                  <a:srgbClr val="308021"/>
                </a:solidFill>
              </a:rPr>
              <a:t>jan</a:t>
            </a:r>
            <a:r>
              <a:rPr lang="sv-SE" sz="2000" b="0" dirty="0">
                <a:solidFill>
                  <a:srgbClr val="308021"/>
                </a:solidFill>
                <a:cs typeface="Arial"/>
              </a:rPr>
              <a:t> – dec </a:t>
            </a:r>
            <a:r>
              <a:rPr lang="sv-SE" sz="2000" b="0" dirty="0" smtClean="0">
                <a:solidFill>
                  <a:srgbClr val="308021"/>
                </a:solidFill>
                <a:cs typeface="Arial"/>
              </a:rPr>
              <a:t>2012</a:t>
            </a:r>
            <a:endParaRPr lang="sv-SE" sz="2000" b="0" dirty="0">
              <a:solidFill>
                <a:srgbClr val="308021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684213" y="6072206"/>
            <a:ext cx="3071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Källa: European Pulp Industry Sector</a:t>
            </a:r>
            <a:endParaRPr lang="sv-SE" sz="1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46697"/>
            <a:ext cx="7804150" cy="43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689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4213" y="446643"/>
            <a:ext cx="8459787" cy="868346"/>
          </a:xfrm>
        </p:spPr>
        <p:txBody>
          <a:bodyPr>
            <a:noAutofit/>
          </a:bodyPr>
          <a:lstStyle/>
          <a:p>
            <a:r>
              <a:rPr lang="sv-SE" sz="2800" dirty="0" smtClean="0">
                <a:solidFill>
                  <a:srgbClr val="308021"/>
                </a:solidFill>
              </a:rPr>
              <a:t>Globala leveranser av blekt sulfatmassa, </a:t>
            </a:r>
            <a:br>
              <a:rPr lang="sv-SE" sz="2800" dirty="0" smtClean="0">
                <a:solidFill>
                  <a:srgbClr val="308021"/>
                </a:solidFill>
              </a:rPr>
            </a:br>
            <a:r>
              <a:rPr lang="sv-SE" sz="2000" b="0" dirty="0" smtClean="0">
                <a:solidFill>
                  <a:srgbClr val="308021"/>
                </a:solidFill>
              </a:rPr>
              <a:t>procentuell förändring jan</a:t>
            </a:r>
            <a:r>
              <a:rPr lang="sv-SE" sz="2000" b="0" dirty="0">
                <a:solidFill>
                  <a:srgbClr val="308021"/>
                </a:solidFill>
                <a:cs typeface="Arial"/>
              </a:rPr>
              <a:t> </a:t>
            </a:r>
            <a:r>
              <a:rPr lang="sv-SE" sz="2000" b="0" dirty="0" smtClean="0">
                <a:solidFill>
                  <a:srgbClr val="308021"/>
                </a:solidFill>
              </a:rPr>
              <a:t>2014, jämfört med j</a:t>
            </a:r>
            <a:r>
              <a:rPr lang="sv-SE" sz="2000" b="0" dirty="0" smtClean="0">
                <a:solidFill>
                  <a:srgbClr val="308021"/>
                </a:solidFill>
                <a:cs typeface="Arial"/>
              </a:rPr>
              <a:t>an 2013</a:t>
            </a:r>
            <a:endParaRPr lang="sv-SE" sz="2000" b="0" dirty="0">
              <a:solidFill>
                <a:srgbClr val="308021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684213" y="6072206"/>
            <a:ext cx="3071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Källa: European Pulp Industry Sector</a:t>
            </a:r>
            <a:endParaRPr lang="sv-SE" sz="1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29749"/>
            <a:ext cx="7918450" cy="428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569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626156" y="59138"/>
            <a:ext cx="8517843" cy="1066130"/>
          </a:xfrm>
        </p:spPr>
        <p:txBody>
          <a:bodyPr>
            <a:normAutofit fontScale="90000"/>
          </a:bodyPr>
          <a:lstStyle/>
          <a:p>
            <a:r>
              <a:rPr lang="sv-SE" sz="3100" dirty="0">
                <a:solidFill>
                  <a:srgbClr val="308021"/>
                </a:solidFill>
              </a:rPr>
              <a:t>Pris blekt </a:t>
            </a:r>
            <a:r>
              <a:rPr lang="sv-SE" sz="3100" dirty="0" err="1">
                <a:solidFill>
                  <a:srgbClr val="308021"/>
                </a:solidFill>
              </a:rPr>
              <a:t>barrsulfat</a:t>
            </a:r>
            <a:r>
              <a:rPr lang="sv-SE" sz="3100" dirty="0">
                <a:solidFill>
                  <a:srgbClr val="308021"/>
                </a:solidFill>
              </a:rPr>
              <a:t> i Västeuropa t o m </a:t>
            </a:r>
            <a:r>
              <a:rPr lang="sv-SE" sz="3100" dirty="0" smtClean="0">
                <a:solidFill>
                  <a:srgbClr val="308021"/>
                </a:solidFill>
              </a:rPr>
              <a:t>februari 2014 </a:t>
            </a:r>
            <a:r>
              <a:rPr lang="sv-SE" sz="2000" b="0" dirty="0">
                <a:solidFill>
                  <a:srgbClr val="308021"/>
                </a:solidFill>
              </a:rPr>
              <a:t>(i USD samt omräknat till EUR </a:t>
            </a:r>
            <a:r>
              <a:rPr lang="sv-SE" sz="2000" b="0" dirty="0" err="1">
                <a:solidFill>
                  <a:srgbClr val="308021"/>
                </a:solidFill>
              </a:rPr>
              <a:t>vä</a:t>
            </a:r>
            <a:r>
              <a:rPr lang="sv-SE" sz="2000" b="0" dirty="0">
                <a:solidFill>
                  <a:srgbClr val="308021"/>
                </a:solidFill>
              </a:rPr>
              <a:t> skala, omräknat till SEK hö skala)</a:t>
            </a:r>
            <a:endParaRPr lang="sv-SE" sz="2000" dirty="0">
              <a:solidFill>
                <a:srgbClr val="308021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00444" y="6072207"/>
            <a:ext cx="2803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Källa: RISI/PPI, Skogsindustrierna</a:t>
            </a:r>
            <a:endParaRPr lang="sv-SE" sz="1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09" y="1307950"/>
            <a:ext cx="7920037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54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872" y="87084"/>
            <a:ext cx="8409309" cy="1080120"/>
          </a:xfrm>
        </p:spPr>
        <p:txBody>
          <a:bodyPr>
            <a:normAutofit/>
          </a:bodyPr>
          <a:lstStyle/>
          <a:p>
            <a:r>
              <a:rPr lang="sv-SE" sz="2800" dirty="0" smtClean="0">
                <a:solidFill>
                  <a:srgbClr val="308021"/>
                </a:solidFill>
              </a:rPr>
              <a:t>Produktion av papper i Sverige </a:t>
            </a:r>
            <a:br>
              <a:rPr lang="sv-SE" sz="2800" dirty="0" smtClean="0">
                <a:solidFill>
                  <a:srgbClr val="308021"/>
                </a:solidFill>
              </a:rPr>
            </a:br>
            <a:r>
              <a:rPr lang="sv-SE" sz="2800" dirty="0" smtClean="0">
                <a:solidFill>
                  <a:srgbClr val="308021"/>
                </a:solidFill>
              </a:rPr>
              <a:t>2000</a:t>
            </a:r>
            <a:r>
              <a:rPr lang="sv-SE" sz="2800" dirty="0" smtClean="0">
                <a:solidFill>
                  <a:srgbClr val="308021"/>
                </a:solidFill>
                <a:cs typeface="Arial"/>
              </a:rPr>
              <a:t>–januari  2014</a:t>
            </a:r>
            <a:r>
              <a:rPr lang="sv-SE" sz="2800" dirty="0" smtClean="0">
                <a:solidFill>
                  <a:srgbClr val="308021"/>
                </a:solidFill>
              </a:rPr>
              <a:t>, rullande 12 månader</a:t>
            </a:r>
            <a:endParaRPr lang="sv-SE" sz="2800" dirty="0">
              <a:solidFill>
                <a:srgbClr val="30802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79" y="1385434"/>
            <a:ext cx="7929563" cy="424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67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89621" y="288552"/>
            <a:ext cx="8640960" cy="811468"/>
          </a:xfrm>
        </p:spPr>
        <p:txBody>
          <a:bodyPr>
            <a:noAutofit/>
          </a:bodyPr>
          <a:lstStyle/>
          <a:p>
            <a:r>
              <a:rPr lang="sv-SE" sz="2600" dirty="0" smtClean="0">
                <a:solidFill>
                  <a:srgbClr val="308021"/>
                </a:solidFill>
              </a:rPr>
              <a:t>Förtroendeindikatorn och genomsnitt ”Pappers</a:t>
            </a:r>
            <a:r>
              <a:rPr lang="sv-SE" sz="2600" dirty="0" smtClean="0">
                <a:solidFill>
                  <a:srgbClr val="308021"/>
                </a:solidFill>
                <a:cs typeface="Arial"/>
              </a:rPr>
              <a:t>–</a:t>
            </a:r>
            <a:r>
              <a:rPr lang="sv-SE" sz="2600" dirty="0" smtClean="0">
                <a:solidFill>
                  <a:srgbClr val="308021"/>
                </a:solidFill>
              </a:rPr>
              <a:t> och pappindustrin” januari 2004</a:t>
            </a:r>
            <a:r>
              <a:rPr lang="sv-SE" sz="2600" dirty="0" smtClean="0">
                <a:solidFill>
                  <a:srgbClr val="308021"/>
                </a:solidFill>
                <a:cs typeface="Arial"/>
              </a:rPr>
              <a:t>–februari 2014</a:t>
            </a:r>
            <a:endParaRPr lang="sv-SE" sz="2600" dirty="0">
              <a:solidFill>
                <a:srgbClr val="308021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606389" y="6131404"/>
            <a:ext cx="2057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Källa: Konjunkturinstitutet</a:t>
            </a:r>
            <a:endParaRPr lang="sv-SE" sz="12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31" y="1282249"/>
            <a:ext cx="7920037" cy="453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79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5034" y="433692"/>
            <a:ext cx="7971987" cy="680741"/>
          </a:xfrm>
        </p:spPr>
        <p:txBody>
          <a:bodyPr>
            <a:noAutofit/>
          </a:bodyPr>
          <a:lstStyle/>
          <a:p>
            <a:r>
              <a:rPr lang="sv-SE" sz="2800" dirty="0">
                <a:solidFill>
                  <a:srgbClr val="308021"/>
                </a:solidFill>
              </a:rPr>
              <a:t>Sveriges pappersexport till EU</a:t>
            </a:r>
            <a:r>
              <a:rPr lang="sv-SE" sz="2800" dirty="0" smtClean="0">
                <a:solidFill>
                  <a:srgbClr val="308021"/>
                </a:solidFill>
              </a:rPr>
              <a:t>, </a:t>
            </a:r>
            <a:br>
              <a:rPr lang="sv-SE" sz="2800" dirty="0" smtClean="0">
                <a:solidFill>
                  <a:srgbClr val="308021"/>
                </a:solidFill>
              </a:rPr>
            </a:br>
            <a:r>
              <a:rPr lang="sv-SE" sz="2800" dirty="0" smtClean="0">
                <a:solidFill>
                  <a:srgbClr val="308021"/>
                </a:solidFill>
              </a:rPr>
              <a:t>rullande </a:t>
            </a:r>
            <a:r>
              <a:rPr lang="sv-SE" sz="2800" dirty="0">
                <a:solidFill>
                  <a:srgbClr val="308021"/>
                </a:solidFill>
              </a:rPr>
              <a:t>12 månader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14" y="1251140"/>
            <a:ext cx="7991475" cy="444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91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3312" y="-1129"/>
            <a:ext cx="8229600" cy="1138237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308021"/>
                </a:solidFill>
              </a:rPr>
              <a:t>Exportprisindex för sågade </a:t>
            </a:r>
            <a:r>
              <a:rPr lang="sv-SE" dirty="0" smtClean="0">
                <a:solidFill>
                  <a:srgbClr val="308021"/>
                </a:solidFill>
              </a:rPr>
              <a:t>trävaror</a:t>
            </a:r>
            <a:r>
              <a:rPr lang="sv-SE" dirty="0">
                <a:solidFill>
                  <a:srgbClr val="308021"/>
                </a:solidFill>
              </a:rPr>
              <a:t>,</a:t>
            </a:r>
            <a:r>
              <a:rPr lang="sv-SE" dirty="0" smtClean="0">
                <a:solidFill>
                  <a:srgbClr val="308021"/>
                </a:solidFill>
              </a:rPr>
              <a:t> </a:t>
            </a:r>
            <a:br>
              <a:rPr lang="sv-SE" dirty="0" smtClean="0">
                <a:solidFill>
                  <a:srgbClr val="308021"/>
                </a:solidFill>
              </a:rPr>
            </a:br>
            <a:r>
              <a:rPr lang="sv-SE" b="0" dirty="0" smtClean="0">
                <a:solidFill>
                  <a:srgbClr val="308021"/>
                </a:solidFill>
              </a:rPr>
              <a:t>januari </a:t>
            </a:r>
            <a:r>
              <a:rPr lang="sv-SE" b="0" dirty="0">
                <a:solidFill>
                  <a:srgbClr val="308021"/>
                </a:solidFill>
              </a:rPr>
              <a:t>2006- januari 2014</a:t>
            </a:r>
          </a:p>
        </p:txBody>
      </p:sp>
      <p:sp>
        <p:nvSpPr>
          <p:cNvPr id="3" name="Rektangel 2"/>
          <p:cNvSpPr/>
          <p:nvPr/>
        </p:nvSpPr>
        <p:spPr>
          <a:xfrm>
            <a:off x="626157" y="6128139"/>
            <a:ext cx="9268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Källa: SCB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57" y="1435100"/>
            <a:ext cx="8228013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99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>
                <a:solidFill>
                  <a:srgbClr val="308021"/>
                </a:solidFill>
              </a:rPr>
              <a:t>Sveriges papperskonsumtion per kvalitet och kvartal, </a:t>
            </a:r>
            <a:r>
              <a:rPr lang="sv-SE" sz="2600" b="0" dirty="0" smtClean="0">
                <a:solidFill>
                  <a:srgbClr val="308021"/>
                </a:solidFill>
              </a:rPr>
              <a:t>2009 kv1 – </a:t>
            </a:r>
            <a:r>
              <a:rPr lang="sv-SE" sz="2600" b="0" smtClean="0">
                <a:solidFill>
                  <a:srgbClr val="308021"/>
                </a:solidFill>
              </a:rPr>
              <a:t>2013 kv4</a:t>
            </a:r>
            <a:endParaRPr lang="sv-SE" sz="2600" b="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10" y="1137726"/>
            <a:ext cx="7773987" cy="467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08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-8238"/>
            <a:ext cx="8686800" cy="1143000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rgbClr val="308021"/>
                </a:solidFill>
              </a:rPr>
              <a:t>Procentuell förändring av </a:t>
            </a:r>
            <a:r>
              <a:rPr lang="sv-SE" dirty="0" smtClean="0">
                <a:solidFill>
                  <a:srgbClr val="308021"/>
                </a:solidFill>
              </a:rPr>
              <a:t>pappersproduktion</a:t>
            </a:r>
            <a:br>
              <a:rPr lang="sv-SE" dirty="0" smtClean="0">
                <a:solidFill>
                  <a:srgbClr val="308021"/>
                </a:solidFill>
              </a:rPr>
            </a:br>
            <a:r>
              <a:rPr lang="sv-SE" dirty="0" smtClean="0">
                <a:solidFill>
                  <a:srgbClr val="308021"/>
                </a:solidFill>
              </a:rPr>
              <a:t>i </a:t>
            </a:r>
            <a:r>
              <a:rPr lang="sv-SE" dirty="0">
                <a:solidFill>
                  <a:srgbClr val="308021"/>
                </a:solidFill>
              </a:rPr>
              <a:t>vissa länder, </a:t>
            </a:r>
            <a:r>
              <a:rPr lang="sv-SE" sz="2600" b="0" dirty="0" smtClean="0">
                <a:solidFill>
                  <a:srgbClr val="308021"/>
                </a:solidFill>
              </a:rPr>
              <a:t>2013/2012 </a:t>
            </a:r>
            <a:r>
              <a:rPr lang="sv-SE" sz="2600" b="0" dirty="0">
                <a:solidFill>
                  <a:srgbClr val="308021"/>
                </a:solidFill>
              </a:rPr>
              <a:t>och </a:t>
            </a:r>
            <a:r>
              <a:rPr lang="sv-SE" sz="2600" b="0" dirty="0" smtClean="0">
                <a:solidFill>
                  <a:srgbClr val="308021"/>
                </a:solidFill>
              </a:rPr>
              <a:t>2012/2011 </a:t>
            </a:r>
            <a:endParaRPr lang="sv-SE" sz="2600" b="0" dirty="0">
              <a:solidFill>
                <a:srgbClr val="308021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611560" y="6137962"/>
            <a:ext cx="2376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Källa: CEPI, Skogsindustrierna</a:t>
            </a:r>
            <a:endParaRPr lang="sv-SE" sz="1000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11" y="1269776"/>
            <a:ext cx="7920037" cy="453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6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7129" y="181689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sv-SE" sz="3300" dirty="0">
                <a:solidFill>
                  <a:srgbClr val="308021"/>
                </a:solidFill>
              </a:rPr>
              <a:t>Produktion av papper </a:t>
            </a:r>
            <a:r>
              <a:rPr lang="sv-SE" sz="3300" dirty="0" smtClean="0">
                <a:solidFill>
                  <a:srgbClr val="308021"/>
                </a:solidFill>
              </a:rPr>
              <a:t>i Europa (CEPI), </a:t>
            </a:r>
            <a:r>
              <a:rPr lang="sv-SE" sz="2800" dirty="0" smtClean="0">
                <a:solidFill>
                  <a:srgbClr val="308021"/>
                </a:solidFill>
              </a:rPr>
              <a:t/>
            </a:r>
            <a:br>
              <a:rPr lang="sv-SE" sz="2800" dirty="0" smtClean="0">
                <a:solidFill>
                  <a:srgbClr val="308021"/>
                </a:solidFill>
              </a:rPr>
            </a:br>
            <a:r>
              <a:rPr lang="sv-SE" sz="2900" b="0" dirty="0" smtClean="0">
                <a:solidFill>
                  <a:srgbClr val="308021"/>
                </a:solidFill>
              </a:rPr>
              <a:t>per kvartal  2001</a:t>
            </a:r>
            <a:r>
              <a:rPr lang="sv-SE" sz="2900" b="0" dirty="0" smtClean="0">
                <a:solidFill>
                  <a:srgbClr val="308021"/>
                </a:solidFill>
                <a:cs typeface="Arial"/>
              </a:rPr>
              <a:t>–</a:t>
            </a:r>
            <a:r>
              <a:rPr lang="sv-SE" sz="2900" b="0" dirty="0" smtClean="0">
                <a:solidFill>
                  <a:srgbClr val="308021"/>
                </a:solidFill>
              </a:rPr>
              <a:t>2013</a:t>
            </a:r>
            <a:endParaRPr lang="sv-SE" sz="2900" b="0" dirty="0">
              <a:solidFill>
                <a:srgbClr val="308021"/>
              </a:solidFill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684213" y="6058183"/>
            <a:ext cx="1446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Källa: CEPI</a:t>
            </a:r>
            <a:endParaRPr lang="sv-SE" sz="12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7" y="1093787"/>
            <a:ext cx="8093076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625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9869" y="116632"/>
            <a:ext cx="8229600" cy="738869"/>
          </a:xfrm>
        </p:spPr>
        <p:txBody>
          <a:bodyPr>
            <a:normAutofit fontScale="90000"/>
          </a:bodyPr>
          <a:lstStyle/>
          <a:p>
            <a:r>
              <a:rPr lang="sv-SE" sz="3300" dirty="0" smtClean="0">
                <a:solidFill>
                  <a:srgbClr val="308021"/>
                </a:solidFill>
              </a:rPr>
              <a:t>Japans pappersproduktion </a:t>
            </a:r>
            <a:r>
              <a:rPr lang="sv-SE" dirty="0" smtClean="0">
                <a:solidFill>
                  <a:srgbClr val="308021"/>
                </a:solidFill>
              </a:rPr>
              <a:t/>
            </a:r>
            <a:br>
              <a:rPr lang="sv-SE" dirty="0" smtClean="0">
                <a:solidFill>
                  <a:srgbClr val="308021"/>
                </a:solidFill>
              </a:rPr>
            </a:br>
            <a:r>
              <a:rPr lang="sv-SE" dirty="0" smtClean="0">
                <a:solidFill>
                  <a:srgbClr val="308021"/>
                </a:solidFill>
              </a:rPr>
              <a:t>1970</a:t>
            </a:r>
            <a:r>
              <a:rPr lang="sv-SE" dirty="0" smtClean="0">
                <a:solidFill>
                  <a:srgbClr val="308021"/>
                </a:solidFill>
                <a:latin typeface="Calibri"/>
                <a:cs typeface="Calibri"/>
              </a:rPr>
              <a:t>–</a:t>
            </a:r>
            <a:r>
              <a:rPr lang="sv-SE" dirty="0" smtClean="0">
                <a:solidFill>
                  <a:srgbClr val="308021"/>
                </a:solidFill>
              </a:rPr>
              <a:t>2013</a:t>
            </a:r>
            <a:endParaRPr lang="sv-SE" dirty="0">
              <a:solidFill>
                <a:srgbClr val="308021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584324" y="6134100"/>
            <a:ext cx="4203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200" dirty="0" smtClean="0">
                <a:solidFill>
                  <a:schemeClr val="tx1"/>
                </a:solidFill>
              </a:rPr>
              <a:t>Källa: Japan  Paper Association</a:t>
            </a:r>
            <a:endParaRPr lang="sv-SE" sz="1200" dirty="0">
              <a:solidFill>
                <a:schemeClr val="tx1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24" y="994002"/>
            <a:ext cx="8061325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6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2736" y="202538"/>
            <a:ext cx="8229600" cy="1143000"/>
          </a:xfrm>
        </p:spPr>
        <p:txBody>
          <a:bodyPr/>
          <a:lstStyle/>
          <a:p>
            <a:r>
              <a:rPr lang="sv-SE" sz="3200" dirty="0">
                <a:solidFill>
                  <a:srgbClr val="308021"/>
                </a:solidFill>
              </a:rPr>
              <a:t>Europeisk efterfrågan av grafiskt papper </a:t>
            </a:r>
            <a:r>
              <a:rPr lang="sv-SE" sz="3200" dirty="0" smtClean="0">
                <a:solidFill>
                  <a:srgbClr val="308021"/>
                </a:solidFill>
              </a:rPr>
              <a:t>2007-2013</a:t>
            </a:r>
            <a:endParaRPr lang="sv-SE" sz="2600" dirty="0">
              <a:solidFill>
                <a:srgbClr val="308021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67286" y="6330051"/>
            <a:ext cx="185644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1400" dirty="0" smtClean="0"/>
              <a:t>Källa: Euro-Graph</a:t>
            </a:r>
            <a:endParaRPr lang="sv-SE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1616757"/>
            <a:ext cx="7785100" cy="427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9641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6837" y="251688"/>
            <a:ext cx="8712968" cy="1066130"/>
          </a:xfrm>
        </p:spPr>
        <p:txBody>
          <a:bodyPr/>
          <a:lstStyle/>
          <a:p>
            <a:r>
              <a:rPr lang="sv-SE" dirty="0" smtClean="0">
                <a:solidFill>
                  <a:srgbClr val="308021"/>
                </a:solidFill>
              </a:rPr>
              <a:t>Bestruket träfritt papper i Europa % </a:t>
            </a:r>
            <a:br>
              <a:rPr lang="sv-SE" dirty="0" smtClean="0">
                <a:solidFill>
                  <a:srgbClr val="308021"/>
                </a:solidFill>
              </a:rPr>
            </a:br>
            <a:r>
              <a:rPr lang="sv-SE" sz="2600" b="0" dirty="0" smtClean="0">
                <a:solidFill>
                  <a:srgbClr val="308021"/>
                </a:solidFill>
              </a:rPr>
              <a:t>förändring 2013/2012, ackumulerat</a:t>
            </a:r>
            <a:endParaRPr lang="sv-SE" sz="2600" b="0" dirty="0">
              <a:solidFill>
                <a:srgbClr val="308021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22875" y="6219301"/>
            <a:ext cx="1655986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200" dirty="0">
                <a:solidFill>
                  <a:schemeClr val="tx1"/>
                </a:solidFill>
              </a:rPr>
              <a:t>Källa: </a:t>
            </a:r>
            <a:r>
              <a:rPr lang="sv-SE" sz="1200" dirty="0" smtClean="0">
                <a:solidFill>
                  <a:schemeClr val="tx1"/>
                </a:solidFill>
              </a:rPr>
              <a:t>EURO-GRAPH</a:t>
            </a:r>
            <a:endParaRPr lang="sv-SE" sz="1200" dirty="0">
              <a:solidFill>
                <a:schemeClr val="tx1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03" y="1627024"/>
            <a:ext cx="7894637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8761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1368" y="580310"/>
            <a:ext cx="8795320" cy="936104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rgbClr val="308021"/>
                </a:solidFill>
              </a:rPr>
              <a:t>Procentuell förändring av exportvärde </a:t>
            </a:r>
            <a:r>
              <a:rPr lang="sv-SE" sz="2800" dirty="0" smtClean="0">
                <a:solidFill>
                  <a:srgbClr val="308021"/>
                </a:solidFill>
              </a:rPr>
              <a:t/>
            </a:r>
            <a:br>
              <a:rPr lang="sv-SE" sz="2800" dirty="0" smtClean="0">
                <a:solidFill>
                  <a:srgbClr val="308021"/>
                </a:solidFill>
              </a:rPr>
            </a:br>
            <a:r>
              <a:rPr lang="sv-SE" sz="2600" b="0" dirty="0" smtClean="0">
                <a:solidFill>
                  <a:srgbClr val="308021"/>
                </a:solidFill>
              </a:rPr>
              <a:t>för skogsindustriprodukter </a:t>
            </a:r>
            <a:r>
              <a:rPr lang="sv-SE" sz="2600" b="0" dirty="0">
                <a:solidFill>
                  <a:srgbClr val="308021"/>
                </a:solidFill>
              </a:rPr>
              <a:t>samt alla varor, </a:t>
            </a:r>
            <a:r>
              <a:rPr lang="sv-SE" sz="2600" b="0" dirty="0" smtClean="0">
                <a:solidFill>
                  <a:srgbClr val="308021"/>
                </a:solidFill>
              </a:rPr>
              <a:t/>
            </a:r>
            <a:br>
              <a:rPr lang="sv-SE" sz="2600" b="0" dirty="0" smtClean="0">
                <a:solidFill>
                  <a:srgbClr val="308021"/>
                </a:solidFill>
              </a:rPr>
            </a:br>
            <a:r>
              <a:rPr lang="sv-SE" sz="2600" b="0" dirty="0" smtClean="0">
                <a:solidFill>
                  <a:srgbClr val="308021"/>
                </a:solidFill>
              </a:rPr>
              <a:t>ackumulerat 2013/2012</a:t>
            </a:r>
            <a:endParaRPr lang="sv-SE" sz="2600" b="0" dirty="0">
              <a:solidFill>
                <a:srgbClr val="308021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640671" y="6115748"/>
            <a:ext cx="3071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Källa: SCB</a:t>
            </a:r>
            <a:endParaRPr lang="sv-SE" sz="12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58" y="1600334"/>
            <a:ext cx="7818437" cy="419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878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55625" y="1295400"/>
            <a:ext cx="1273175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l" eaLnBrk="0" hangingPunct="0"/>
            <a:r>
              <a:rPr lang="sv-SE" dirty="0"/>
              <a:t>Mdr SEK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22864" y="6224278"/>
            <a:ext cx="4714379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sv-SE" sz="1200" dirty="0"/>
              <a:t>Källa: SCB </a:t>
            </a:r>
            <a:r>
              <a:rPr lang="sv-SE" sz="1200" dirty="0" smtClean="0"/>
              <a:t>februarienkät 2014,  Löpande </a:t>
            </a:r>
            <a:r>
              <a:rPr lang="sv-SE" sz="1200" dirty="0"/>
              <a:t>penningvärde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>
          <a:xfrm>
            <a:off x="206807" y="340381"/>
            <a:ext cx="8937193" cy="972818"/>
          </a:xfrm>
        </p:spPr>
        <p:txBody>
          <a:bodyPr>
            <a:normAutofit fontScale="90000"/>
          </a:bodyPr>
          <a:lstStyle/>
          <a:p>
            <a:r>
              <a:rPr lang="sv-SE" sz="3300" dirty="0" smtClean="0">
                <a:solidFill>
                  <a:srgbClr val="308021"/>
                </a:solidFill>
              </a:rPr>
              <a:t>Investeringar </a:t>
            </a:r>
            <a:r>
              <a:rPr lang="sv-SE" sz="3100" dirty="0" smtClean="0">
                <a:solidFill>
                  <a:srgbClr val="308021"/>
                </a:solidFill>
              </a:rPr>
              <a:t>i</a:t>
            </a:r>
            <a:r>
              <a:rPr lang="sv-SE" sz="3100" dirty="0">
                <a:solidFill>
                  <a:srgbClr val="308021"/>
                </a:solidFill>
                <a:cs typeface="Arial"/>
              </a:rPr>
              <a:t> </a:t>
            </a:r>
            <a:r>
              <a:rPr lang="sv-SE" sz="3100" dirty="0" smtClean="0">
                <a:solidFill>
                  <a:srgbClr val="308021"/>
                </a:solidFill>
                <a:cs typeface="Arial"/>
              </a:rPr>
              <a:t>massa–och </a:t>
            </a:r>
            <a:r>
              <a:rPr lang="sv-SE" sz="3100" dirty="0">
                <a:solidFill>
                  <a:srgbClr val="308021"/>
                </a:solidFill>
                <a:cs typeface="Arial"/>
              </a:rPr>
              <a:t>pappers– och </a:t>
            </a:r>
            <a:r>
              <a:rPr lang="sv-SE" sz="3100" dirty="0" smtClean="0">
                <a:solidFill>
                  <a:srgbClr val="308021"/>
                </a:solidFill>
              </a:rPr>
              <a:t>sågverks</a:t>
            </a:r>
            <a:r>
              <a:rPr lang="sv-SE" sz="3100" dirty="0" smtClean="0">
                <a:solidFill>
                  <a:srgbClr val="308021"/>
                </a:solidFill>
                <a:cs typeface="Arial"/>
              </a:rPr>
              <a:t>industrin, anläggningar i Sverige </a:t>
            </a:r>
            <a:br>
              <a:rPr lang="sv-SE" sz="3100" dirty="0" smtClean="0">
                <a:solidFill>
                  <a:srgbClr val="308021"/>
                </a:solidFill>
                <a:cs typeface="Arial"/>
              </a:rPr>
            </a:br>
            <a:r>
              <a:rPr lang="sv-SE" sz="3100" dirty="0" smtClean="0">
                <a:solidFill>
                  <a:srgbClr val="308021"/>
                </a:solidFill>
                <a:cs typeface="Arial"/>
              </a:rPr>
              <a:t>1980-2014</a:t>
            </a:r>
            <a:endParaRPr lang="sv-SE" dirty="0" smtClean="0">
              <a:solidFill>
                <a:srgbClr val="308021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54" y="1313199"/>
            <a:ext cx="7802563" cy="457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610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87826" y="27900"/>
            <a:ext cx="8229600" cy="1143000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308021"/>
                </a:solidFill>
              </a:rPr>
              <a:t>Skogsindustrins rundvirkesförbrukning, </a:t>
            </a:r>
            <a:br>
              <a:rPr lang="sv-SE" dirty="0">
                <a:solidFill>
                  <a:srgbClr val="308021"/>
                </a:solidFill>
              </a:rPr>
            </a:br>
            <a:r>
              <a:rPr lang="sv-SE" dirty="0">
                <a:solidFill>
                  <a:srgbClr val="308021"/>
                </a:solidFill>
              </a:rPr>
              <a:t>per år </a:t>
            </a:r>
            <a:r>
              <a:rPr lang="sv-SE" dirty="0" smtClean="0">
                <a:solidFill>
                  <a:srgbClr val="308021"/>
                </a:solidFill>
              </a:rPr>
              <a:t>1990-2012</a:t>
            </a:r>
            <a:endParaRPr lang="sv-SE" dirty="0">
              <a:solidFill>
                <a:srgbClr val="308021"/>
              </a:solidFill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33" y="1700213"/>
            <a:ext cx="8039032" cy="396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2859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587826" y="27900"/>
            <a:ext cx="8229600" cy="1143000"/>
          </a:xfrm>
        </p:spPr>
        <p:txBody>
          <a:bodyPr/>
          <a:lstStyle/>
          <a:p>
            <a:r>
              <a:rPr lang="sv-SE" dirty="0">
                <a:solidFill>
                  <a:srgbClr val="308021"/>
                </a:solidFill>
              </a:rPr>
              <a:t>Total import av rundvirke till Sverige, </a:t>
            </a:r>
            <a:br>
              <a:rPr lang="sv-SE" dirty="0">
                <a:solidFill>
                  <a:srgbClr val="308021"/>
                </a:solidFill>
              </a:rPr>
            </a:br>
            <a:r>
              <a:rPr lang="sv-SE" dirty="0" smtClean="0">
                <a:solidFill>
                  <a:srgbClr val="308021"/>
                </a:solidFill>
              </a:rPr>
              <a:t>1990-2013</a:t>
            </a:r>
            <a:endParaRPr lang="sv-SE" dirty="0">
              <a:solidFill>
                <a:srgbClr val="308021"/>
              </a:solidFill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654540" y="6136276"/>
            <a:ext cx="926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Källa: SCB</a:t>
            </a:r>
            <a:endParaRPr lang="sv-SE" sz="1200" dirty="0"/>
          </a:p>
        </p:txBody>
      </p:sp>
      <p:pic>
        <p:nvPicPr>
          <p:cNvPr id="7" name="Bildobjekt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96752"/>
            <a:ext cx="7848227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4156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1368" y="-44670"/>
            <a:ext cx="8229600" cy="1143000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308021"/>
                </a:solidFill>
              </a:rPr>
              <a:t>”Valutaindex för trävaruexport”, 2000 – februari </a:t>
            </a:r>
            <a:r>
              <a:rPr lang="sv-SE" dirty="0" smtClean="0">
                <a:solidFill>
                  <a:srgbClr val="308021"/>
                </a:solidFill>
              </a:rPr>
              <a:t>2014</a:t>
            </a:r>
            <a:endParaRPr lang="sv-SE" dirty="0">
              <a:solidFill>
                <a:srgbClr val="308021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615721" y="611926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200" dirty="0"/>
              <a:t>Källa: Sveriges Riksbank och Skogsindustrierna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29" y="1571306"/>
            <a:ext cx="8288337" cy="427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83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654540" y="27900"/>
            <a:ext cx="8489460" cy="1143000"/>
          </a:xfrm>
        </p:spPr>
        <p:txBody>
          <a:bodyPr/>
          <a:lstStyle/>
          <a:p>
            <a:r>
              <a:rPr lang="sv-SE" dirty="0">
                <a:solidFill>
                  <a:srgbClr val="308021"/>
                </a:solidFill>
              </a:rPr>
              <a:t>Rundvirkesimport från Norge </a:t>
            </a:r>
            <a:r>
              <a:rPr lang="sv-SE" dirty="0" smtClean="0">
                <a:solidFill>
                  <a:srgbClr val="308021"/>
                </a:solidFill>
              </a:rPr>
              <a:t/>
            </a:r>
            <a:br>
              <a:rPr lang="sv-SE" dirty="0" smtClean="0">
                <a:solidFill>
                  <a:srgbClr val="308021"/>
                </a:solidFill>
              </a:rPr>
            </a:br>
            <a:r>
              <a:rPr lang="sv-SE" dirty="0" smtClean="0">
                <a:solidFill>
                  <a:srgbClr val="308021"/>
                </a:solidFill>
              </a:rPr>
              <a:t>per </a:t>
            </a:r>
            <a:r>
              <a:rPr lang="sv-SE" dirty="0">
                <a:solidFill>
                  <a:srgbClr val="308021"/>
                </a:solidFill>
              </a:rPr>
              <a:t>år 2002 </a:t>
            </a:r>
            <a:r>
              <a:rPr lang="sv-SE" dirty="0" smtClean="0">
                <a:solidFill>
                  <a:srgbClr val="308021"/>
                </a:solidFill>
              </a:rPr>
              <a:t>– 2013</a:t>
            </a:r>
            <a:endParaRPr lang="sv-SE" dirty="0">
              <a:solidFill>
                <a:srgbClr val="308021"/>
              </a:solidFill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654540" y="6136276"/>
            <a:ext cx="926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Källa: SCB</a:t>
            </a:r>
            <a:endParaRPr lang="sv-SE" sz="1200" dirty="0"/>
          </a:p>
        </p:txBody>
      </p:sp>
      <p:pic>
        <p:nvPicPr>
          <p:cNvPr id="5" name="Bildobjekt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40" y="1356406"/>
            <a:ext cx="7301836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918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7612" y="260648"/>
            <a:ext cx="8229600" cy="1253825"/>
          </a:xfrm>
        </p:spPr>
        <p:txBody>
          <a:bodyPr>
            <a:noAutofit/>
          </a:bodyPr>
          <a:lstStyle/>
          <a:p>
            <a:r>
              <a:rPr lang="sv-SE" sz="2600" dirty="0" smtClean="0">
                <a:solidFill>
                  <a:srgbClr val="308021"/>
                </a:solidFill>
              </a:rPr>
              <a:t>Förtroendeindikatorn och genomsnitt </a:t>
            </a:r>
            <a:r>
              <a:rPr lang="sv-SE" sz="2600" dirty="0">
                <a:solidFill>
                  <a:srgbClr val="308021"/>
                </a:solidFill>
              </a:rPr>
              <a:t>” Sågverk och träimpregneringsindustri” </a:t>
            </a:r>
            <a:r>
              <a:rPr lang="sv-SE" sz="2600" dirty="0" smtClean="0">
                <a:solidFill>
                  <a:srgbClr val="308021"/>
                </a:solidFill>
              </a:rPr>
              <a:t>januari 2004</a:t>
            </a:r>
            <a:r>
              <a:rPr lang="sv-SE" sz="2600" dirty="0" smtClean="0">
                <a:solidFill>
                  <a:srgbClr val="308021"/>
                </a:solidFill>
                <a:cs typeface="Arial"/>
              </a:rPr>
              <a:t>–februari </a:t>
            </a:r>
            <a:r>
              <a:rPr lang="sv-SE" sz="2600" dirty="0" smtClean="0">
                <a:solidFill>
                  <a:srgbClr val="308021"/>
                </a:solidFill>
              </a:rPr>
              <a:t>2014</a:t>
            </a:r>
            <a:endParaRPr lang="sv-SE" sz="2600" dirty="0">
              <a:solidFill>
                <a:srgbClr val="308021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597612" y="6136670"/>
            <a:ext cx="3071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Källa: Konjunkturinstitutet</a:t>
            </a:r>
            <a:endParaRPr lang="sv-SE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16" y="1340768"/>
            <a:ext cx="7775575" cy="43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26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2340" y="13386"/>
            <a:ext cx="8229600" cy="1143000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308021"/>
                </a:solidFill>
              </a:rPr>
              <a:t>Produktion av sågade trävaror i Sverige 2004–januari 2014, rullande 12 </a:t>
            </a:r>
            <a:r>
              <a:rPr lang="sv-SE" dirty="0" smtClean="0">
                <a:solidFill>
                  <a:srgbClr val="308021"/>
                </a:solidFill>
              </a:rPr>
              <a:t>månader</a:t>
            </a:r>
            <a:endParaRPr lang="sv-SE" dirty="0">
              <a:solidFill>
                <a:srgbClr val="30802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58" y="1541461"/>
            <a:ext cx="8228013" cy="398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11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6157" y="174688"/>
            <a:ext cx="8229600" cy="1440159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rgbClr val="308021"/>
                </a:solidFill>
              </a:rPr>
              <a:t>Produktion av sågade trävaror per region januari 2005–januari 2014, rullande 12 </a:t>
            </a:r>
            <a:r>
              <a:rPr lang="sv-SE" dirty="0" smtClean="0">
                <a:solidFill>
                  <a:srgbClr val="308021"/>
                </a:solidFill>
              </a:rPr>
              <a:t>månader</a:t>
            </a:r>
            <a:endParaRPr lang="sv-SE" dirty="0">
              <a:solidFill>
                <a:srgbClr val="30802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9" y="1539940"/>
            <a:ext cx="8015267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69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7129" y="521"/>
            <a:ext cx="8229600" cy="1166080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rgbClr val="308021"/>
                </a:solidFill>
              </a:rPr>
              <a:t>Leveranser av sågade trävaror från svenska sågverk under fjärde </a:t>
            </a:r>
            <a:r>
              <a:rPr lang="sv-SE" dirty="0" smtClean="0">
                <a:solidFill>
                  <a:srgbClr val="308021"/>
                </a:solidFill>
              </a:rPr>
              <a:t>kvartalet</a:t>
            </a:r>
            <a:endParaRPr lang="sv-SE" dirty="0">
              <a:solidFill>
                <a:srgbClr val="308021"/>
              </a:solidFill>
            </a:endParaRPr>
          </a:p>
        </p:txBody>
      </p:sp>
      <p:pic>
        <p:nvPicPr>
          <p:cNvPr id="7" name="Bildobjekt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213"/>
            <a:ext cx="7056784" cy="38890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125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7129" y="521"/>
            <a:ext cx="8229600" cy="1166080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rgbClr val="308021"/>
                </a:solidFill>
              </a:rPr>
              <a:t>Leveranser av sågade trävaror från svenska </a:t>
            </a:r>
            <a:r>
              <a:rPr lang="sv-SE" dirty="0" smtClean="0">
                <a:solidFill>
                  <a:srgbClr val="308021"/>
                </a:solidFill>
              </a:rPr>
              <a:t>sågverk, rullande 12 månader</a:t>
            </a:r>
            <a:endParaRPr lang="sv-SE" dirty="0">
              <a:solidFill>
                <a:srgbClr val="30802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704856" cy="435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26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87826" y="27900"/>
            <a:ext cx="8229600" cy="1143000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308021"/>
                </a:solidFill>
              </a:rPr>
              <a:t>Svenska sågverks leveranser januari-december 2013, fördelning per marknad</a:t>
            </a:r>
          </a:p>
        </p:txBody>
      </p:sp>
      <p:pic>
        <p:nvPicPr>
          <p:cNvPr id="6" name="Bildobjekt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600" y="1583572"/>
            <a:ext cx="5658112" cy="37896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ktangel 2"/>
          <p:cNvSpPr/>
          <p:nvPr/>
        </p:nvSpPr>
        <p:spPr>
          <a:xfrm>
            <a:off x="634742" y="6104751"/>
            <a:ext cx="22397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Källa: SCB, Skogsindustrierna</a:t>
            </a:r>
          </a:p>
        </p:txBody>
      </p:sp>
    </p:spTree>
    <p:extLst>
      <p:ext uri="{BB962C8B-B14F-4D97-AF65-F5344CB8AC3E}">
        <p14:creationId xmlns:p14="http://schemas.microsoft.com/office/powerpoint/2010/main" val="126812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ogsindustri">
  <a:themeElements>
    <a:clrScheme name="Arb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08021"/>
      </a:accent1>
      <a:accent2>
        <a:srgbClr val="E06E22"/>
      </a:accent2>
      <a:accent3>
        <a:srgbClr val="6E6F64"/>
      </a:accent3>
      <a:accent4>
        <a:srgbClr val="66B006"/>
      </a:accent4>
      <a:accent5>
        <a:srgbClr val="919181"/>
      </a:accent5>
      <a:accent6>
        <a:srgbClr val="000000"/>
      </a:accent6>
      <a:hlink>
        <a:srgbClr val="0000FF"/>
      </a:hlink>
      <a:folHlink>
        <a:srgbClr val="800080"/>
      </a:folHlink>
    </a:clrScheme>
    <a:fontScheme name="Arbi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2830</TotalTime>
  <Words>357</Words>
  <Application>Microsoft Office PowerPoint</Application>
  <PresentationFormat>Bildspel på skärmen (4:3)</PresentationFormat>
  <Paragraphs>74</Paragraphs>
  <Slides>30</Slides>
  <Notes>17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Skogsindustri</vt:lpstr>
      <vt:lpstr>Så går det för skogsindustrin</vt:lpstr>
      <vt:lpstr>Exportprisindex för sågade trävaror,  januari 2006- januari 2014</vt:lpstr>
      <vt:lpstr>”Valutaindex för trävaruexport”, 2000 – februari 2014</vt:lpstr>
      <vt:lpstr>Förtroendeindikatorn och genomsnitt ” Sågverk och träimpregneringsindustri” januari 2004–februari 2014</vt:lpstr>
      <vt:lpstr>Produktion av sågade trävaror i Sverige 2004–januari 2014, rullande 12 månader</vt:lpstr>
      <vt:lpstr>Produktion av sågade trävaror per region januari 2005–januari 2014, rullande 12 månader</vt:lpstr>
      <vt:lpstr>Leveranser av sågade trävaror från svenska sågverk under fjärde kvartalet</vt:lpstr>
      <vt:lpstr>Leveranser av sågade trävaror från svenska sågverk, rullande 12 månader</vt:lpstr>
      <vt:lpstr>Svenska sågverks leveranser januari-december 2013, fördelning per marknad</vt:lpstr>
      <vt:lpstr>Förtroendeindikatorn och genomsnitt ”Massaindustrin” januari 2004–februari 2014</vt:lpstr>
      <vt:lpstr>Produktion av marknadsmassa i Sverige  2000–januari 2014, rullande 12 månader</vt:lpstr>
      <vt:lpstr>Sveriges export av massa till EU, rullande 12 månader, t o m januari 2014</vt:lpstr>
      <vt:lpstr>Sveriges export av massa till Kina, rullande 12 månader</vt:lpstr>
      <vt:lpstr>Globala leveranser av blekt sulfatmassa,  ackumulerad procentuell förändring jan – dec 2013, jämfört med jan – dec 2012</vt:lpstr>
      <vt:lpstr>Globala leveranser av blekt sulfatmassa,  procentuell förändring jan 2014, jämfört med jan 2013</vt:lpstr>
      <vt:lpstr>Pris blekt barrsulfat i Västeuropa t o m februari 2014 (i USD samt omräknat till EUR vä skala, omräknat till SEK hö skala)</vt:lpstr>
      <vt:lpstr>Produktion av papper i Sverige  2000–januari  2014, rullande 12 månader</vt:lpstr>
      <vt:lpstr>Förtroendeindikatorn och genomsnitt ”Pappers– och pappindustrin” januari 2004–februari 2014</vt:lpstr>
      <vt:lpstr>Sveriges pappersexport till EU,  rullande 12 månader</vt:lpstr>
      <vt:lpstr>Sveriges papperskonsumtion per kvalitet och kvartal, 2009 kv1 – 2013 kv4</vt:lpstr>
      <vt:lpstr>Procentuell förändring av pappersproduktion i vissa länder, 2013/2012 och 2012/2011 </vt:lpstr>
      <vt:lpstr>Produktion av papper i Europa (CEPI),  per kvartal  2001–2013</vt:lpstr>
      <vt:lpstr>Japans pappersproduktion  1970–2013</vt:lpstr>
      <vt:lpstr>Europeisk efterfrågan av grafiskt papper 2007-2013</vt:lpstr>
      <vt:lpstr>Bestruket träfritt papper i Europa %  förändring 2013/2012, ackumulerat</vt:lpstr>
      <vt:lpstr>Procentuell förändring av exportvärde  för skogsindustriprodukter samt alla varor,  ackumulerat 2013/2012</vt:lpstr>
      <vt:lpstr>Investeringar i massa–och pappers– och sågverksindustrin, anläggningar i Sverige  1980-2014</vt:lpstr>
      <vt:lpstr>Skogsindustrins rundvirkesförbrukning,  per år 1990-2012</vt:lpstr>
      <vt:lpstr>Total import av rundvirke till Sverige,  1990-2013</vt:lpstr>
      <vt:lpstr>Rundvirkesimport från Norge  per år 2002 – 2013</vt:lpstr>
    </vt:vector>
  </TitlesOfParts>
  <Company>MSC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maria.carlsson</dc:creator>
  <cp:lastModifiedBy>Häggblad, Ylva</cp:lastModifiedBy>
  <cp:revision>281</cp:revision>
  <cp:lastPrinted>2013-09-09T08:48:32Z</cp:lastPrinted>
  <dcterms:created xsi:type="dcterms:W3CDTF">2009-09-21T08:26:42Z</dcterms:created>
  <dcterms:modified xsi:type="dcterms:W3CDTF">2016-07-15T08:37:56Z</dcterms:modified>
</cp:coreProperties>
</file>