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549" r:id="rId2"/>
    <p:sldId id="599" r:id="rId3"/>
    <p:sldId id="598" r:id="rId4"/>
    <p:sldId id="591" r:id="rId5"/>
    <p:sldId id="298" r:id="rId6"/>
    <p:sldId id="299" r:id="rId7"/>
    <p:sldId id="584" r:id="rId8"/>
    <p:sldId id="592" r:id="rId9"/>
    <p:sldId id="590" r:id="rId10"/>
    <p:sldId id="595" r:id="rId11"/>
    <p:sldId id="600" r:id="rId12"/>
    <p:sldId id="282" r:id="rId13"/>
    <p:sldId id="547" r:id="rId14"/>
    <p:sldId id="290" r:id="rId15"/>
    <p:sldId id="596" r:id="rId16"/>
    <p:sldId id="601" r:id="rId17"/>
    <p:sldId id="588" r:id="rId18"/>
    <p:sldId id="589" r:id="rId19"/>
    <p:sldId id="342" r:id="rId20"/>
    <p:sldId id="274" r:id="rId21"/>
    <p:sldId id="548" r:id="rId22"/>
    <p:sldId id="582" r:id="rId23"/>
    <p:sldId id="603" r:id="rId24"/>
    <p:sldId id="301" r:id="rId25"/>
    <p:sldId id="302" r:id="rId26"/>
    <p:sldId id="602" r:id="rId27"/>
    <p:sldId id="279" r:id="rId28"/>
    <p:sldId id="581" r:id="rId29"/>
    <p:sldId id="577" r:id="rId30"/>
    <p:sldId id="578" r:id="rId31"/>
    <p:sldId id="594" r:id="rId3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777"/>
    <p:restoredTop sz="94643"/>
  </p:normalViewPr>
  <p:slideViewPr>
    <p:cSldViewPr snapToGrid="0" snapToObjects="1">
      <p:cViewPr varScale="1">
        <p:scale>
          <a:sx n="152" d="100"/>
          <a:sy n="152" d="100"/>
        </p:scale>
        <p:origin x="156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peterholmgren\Desktop\Biomass%20&amp;%20Emission%20flow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1"/>
        <c:ser>
          <c:idx val="0"/>
          <c:order val="0"/>
          <c:tx>
            <c:strRef>
              <c:f>Sheet1!$N$7</c:f>
              <c:strCache>
                <c:ptCount val="1"/>
                <c:pt idx="0">
                  <c:v>Gt C/år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9C3-934F-A9C1-34F18C44FAF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9C3-934F-A9C1-34F18C44FAFD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9C3-934F-A9C1-34F18C44FAFD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9C3-934F-A9C1-34F18C44FAFD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9C3-934F-A9C1-34F18C44FAFD}"/>
              </c:ext>
            </c:extLst>
          </c:dPt>
          <c:dPt>
            <c:idx val="5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9C3-934F-A9C1-34F18C44FAFD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E9C3-934F-A9C1-34F18C44FAFD}"/>
              </c:ext>
            </c:extLst>
          </c:dPt>
          <c:cat>
            <c:strRef>
              <c:f>Sheet1!$M$8:$M$14</c:f>
              <c:strCache>
                <c:ptCount val="7"/>
                <c:pt idx="0">
                  <c:v>av vilket export</c:v>
                </c:pt>
                <c:pt idx="1">
                  <c:v>av vilket industriellt virke</c:v>
                </c:pt>
                <c:pt idx="2">
                  <c:v>Virkesuttag</c:v>
                </c:pt>
                <c:pt idx="3">
                  <c:v>Primärproduktion på land</c:v>
                </c:pt>
                <c:pt idx="4">
                  <c:v>Kolsänka i skog &amp; mark</c:v>
                </c:pt>
                <c:pt idx="5">
                  <c:v>LULUCF utsläpp</c:v>
                </c:pt>
                <c:pt idx="6">
                  <c:v>Fossila utsläpp</c:v>
                </c:pt>
              </c:strCache>
            </c:strRef>
          </c:cat>
          <c:val>
            <c:numRef>
              <c:f>Sheet1!$N$8:$N$14</c:f>
              <c:numCache>
                <c:formatCode>0.00</c:formatCode>
                <c:ptCount val="7"/>
                <c:pt idx="0">
                  <c:v>3.0499999999999999E-2</c:v>
                </c:pt>
                <c:pt idx="1">
                  <c:v>0.46850000000000003</c:v>
                </c:pt>
                <c:pt idx="2">
                  <c:v>0.92674999999999996</c:v>
                </c:pt>
                <c:pt idx="3">
                  <c:v>57.5</c:v>
                </c:pt>
                <c:pt idx="4">
                  <c:v>2.9972752043596729</c:v>
                </c:pt>
                <c:pt idx="5">
                  <c:v>1.3079019073569482</c:v>
                </c:pt>
                <c:pt idx="6">
                  <c:v>9.3732970027247955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E9C3-934F-A9C1-34F18C44FA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4"/>
        <c:axId val="577568607"/>
        <c:axId val="577570303"/>
      </c:barChart>
      <c:catAx>
        <c:axId val="57756860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577570303"/>
        <c:crosses val="autoZero"/>
        <c:auto val="1"/>
        <c:lblAlgn val="ctr"/>
        <c:lblOffset val="100"/>
        <c:noMultiLvlLbl val="0"/>
      </c:catAx>
      <c:valAx>
        <c:axId val="577570303"/>
        <c:scaling>
          <c:orientation val="minMax"/>
          <c:max val="6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200" b="1" i="0" baseline="0" dirty="0">
                    <a:solidFill>
                      <a:schemeClr val="tx1"/>
                    </a:solidFill>
                  </a:rPr>
                  <a:t>Gt C/</a:t>
                </a:r>
                <a:r>
                  <a:rPr lang="en-US" sz="2200" b="1" i="0" baseline="0" dirty="0" err="1">
                    <a:solidFill>
                      <a:schemeClr val="tx1"/>
                    </a:solidFill>
                  </a:rPr>
                  <a:t>år</a:t>
                </a:r>
                <a:r>
                  <a:rPr lang="en-US" sz="2200" b="1" i="0" baseline="0" dirty="0">
                    <a:solidFill>
                      <a:schemeClr val="tx1"/>
                    </a:solidFill>
                  </a:rPr>
                  <a:t> (</a:t>
                </a:r>
                <a:r>
                  <a:rPr lang="en-US" sz="2200" b="1" i="0" baseline="0" dirty="0" err="1">
                    <a:solidFill>
                      <a:schemeClr val="tx1"/>
                    </a:solidFill>
                  </a:rPr>
                  <a:t>globalt</a:t>
                </a:r>
                <a:r>
                  <a:rPr lang="en-US" sz="2200" b="1" i="0" baseline="0" dirty="0">
                    <a:solidFill>
                      <a:schemeClr val="tx1"/>
                    </a:solidFill>
                  </a:rPr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sv-SE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5775686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16304C-2E64-B64D-85E5-CF0F85301B58}" type="datetimeFigureOut">
              <a:rPr lang="sv-SE" smtClean="0"/>
              <a:t>2018-10-29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F37D3-CD22-2247-B362-55706529524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96145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FA8AF0-6902-9C48-84E2-E18C9E36EBF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483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8330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Note problem with </a:t>
            </a:r>
            <a:r>
              <a:rPr lang="en-GB" dirty="0" err="1"/>
              <a:t>european</a:t>
            </a:r>
            <a:r>
              <a:rPr lang="en-GB" dirty="0"/>
              <a:t> public opinion!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40F5C-B5F3-5C44-B240-C5DCA178273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889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01D04-45C0-F94A-9564-0307149E97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C393DD-BB74-204F-8CFE-788590C53A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D9D3D-9FA3-0943-9B7F-C454B94B5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4432-861A-D644-895E-76D134D8C126}" type="datetimeFigureOut">
              <a:rPr lang="sv-SE" smtClean="0"/>
              <a:t>2018-10-29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51B18C-F1C6-E74D-8B67-294B5D15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C2DE6-2109-8445-BBB6-EAD914286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D934B-28E6-E842-A510-3CC362EC7F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86370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8452D-07A7-1E4C-B254-398E6BCAC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B07416-7313-8C4B-B30E-AA6969D833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1F77BD-1EC5-3E4F-B4FB-250084998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4432-861A-D644-895E-76D134D8C126}" type="datetimeFigureOut">
              <a:rPr lang="sv-SE" smtClean="0"/>
              <a:t>2018-10-29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42870-27EB-3741-9DA6-4D2ED95AF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0C4A8A-E108-1A4C-A5EA-F31A8A27F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D934B-28E6-E842-A510-3CC362EC7F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1053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FC1050-7C13-9F48-9C90-50F613D61E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FB18CF-6E02-ED44-B539-0CC243092C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E54007-6B24-2548-B738-DB2E9A6B9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4432-861A-D644-895E-76D134D8C126}" type="datetimeFigureOut">
              <a:rPr lang="sv-SE" smtClean="0"/>
              <a:t>2018-10-29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47C81-5059-D74A-9BFC-922452D7A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17AEEE-189D-3846-9BF5-AE4599851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D934B-28E6-E842-A510-3CC362EC7F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3056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051" y="304800"/>
            <a:ext cx="11040000" cy="6878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1224000" cy="365125"/>
          </a:xfrm>
          <a:prstGeom prst="rect">
            <a:avLst/>
          </a:prstGeom>
        </p:spPr>
        <p:txBody>
          <a:bodyPr/>
          <a:lstStyle/>
          <a:p>
            <a:fld id="{B4C1DA12-2AF3-4CF2-8DCC-00D6C799BC7F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10/29/2018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86857" y="6356351"/>
            <a:ext cx="3793067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744372" y="6356351"/>
            <a:ext cx="768000" cy="365125"/>
          </a:xfrm>
          <a:prstGeom prst="rect">
            <a:avLst/>
          </a:prstGeom>
        </p:spPr>
        <p:txBody>
          <a:bodyPr/>
          <a:lstStyle/>
          <a:p>
            <a:fld id="{B7EDCBB6-8945-4539-88E3-62245C7D086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84201" y="1295401"/>
            <a:ext cx="11061699" cy="4276725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>
                <a:latin typeface="Myriad Pro" pitchFamily="34" charset="0"/>
                <a:cs typeface="Arial" pitchFamily="34" charset="0"/>
              </a:defRPr>
            </a:lvl1pPr>
            <a:lvl2pPr>
              <a:spcBef>
                <a:spcPts val="600"/>
              </a:spcBef>
              <a:defRPr>
                <a:latin typeface="Myriad Pro" pitchFamily="34" charset="0"/>
                <a:cs typeface="Arial" pitchFamily="34" charset="0"/>
              </a:defRPr>
            </a:lvl2pPr>
            <a:lvl3pPr>
              <a:spcBef>
                <a:spcPts val="600"/>
              </a:spcBef>
              <a:defRPr>
                <a:latin typeface="Myriad Pro" pitchFamily="34" charset="0"/>
                <a:cs typeface="Arial" pitchFamily="34" charset="0"/>
              </a:defRPr>
            </a:lvl3pPr>
            <a:lvl4pPr>
              <a:spcBef>
                <a:spcPts val="600"/>
              </a:spcBef>
              <a:defRPr>
                <a:latin typeface="Myriad Pro" pitchFamily="34" charset="0"/>
                <a:cs typeface="Arial" pitchFamily="34" charset="0"/>
              </a:defRPr>
            </a:lvl4pPr>
            <a:lvl5pPr>
              <a:spcBef>
                <a:spcPts val="600"/>
              </a:spcBef>
              <a:defRPr>
                <a:latin typeface="Myriad Pro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5031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kg02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325368"/>
            <a:ext cx="10972800" cy="73152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14300"/>
            <a:ext cx="12192000" cy="26797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50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kg0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277369"/>
            <a:ext cx="10972800" cy="7286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" y="1031431"/>
            <a:ext cx="5486400" cy="49756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40"/>
              </a:spcBef>
              <a:spcAft>
                <a:spcPts val="640"/>
              </a:spcAft>
              <a:defRPr sz="2400"/>
            </a:lvl1pPr>
            <a:lvl2pPr>
              <a:spcBef>
                <a:spcPts val="640"/>
              </a:spcBef>
              <a:spcAft>
                <a:spcPts val="640"/>
              </a:spcAft>
              <a:defRPr sz="2400"/>
            </a:lvl2pPr>
            <a:lvl3pPr>
              <a:spcBef>
                <a:spcPts val="640"/>
              </a:spcBef>
              <a:spcAft>
                <a:spcPts val="640"/>
              </a:spcAft>
              <a:defRPr sz="2400"/>
            </a:lvl3pPr>
            <a:lvl4pPr>
              <a:spcBef>
                <a:spcPts val="640"/>
              </a:spcBef>
              <a:spcAft>
                <a:spcPts val="640"/>
              </a:spcAft>
              <a:defRPr sz="2400"/>
            </a:lvl4pPr>
            <a:lvl5pPr>
              <a:spcBef>
                <a:spcPts val="640"/>
              </a:spcBef>
              <a:spcAft>
                <a:spcPts val="640"/>
              </a:spcAft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6096000" y="1031431"/>
            <a:ext cx="5486400" cy="49756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40"/>
              </a:spcBef>
              <a:spcAft>
                <a:spcPts val="640"/>
              </a:spcAft>
              <a:defRPr sz="2400"/>
            </a:lvl1pPr>
            <a:lvl2pPr>
              <a:spcBef>
                <a:spcPts val="640"/>
              </a:spcBef>
              <a:spcAft>
                <a:spcPts val="640"/>
              </a:spcAft>
              <a:defRPr sz="2400"/>
            </a:lvl2pPr>
            <a:lvl3pPr>
              <a:spcBef>
                <a:spcPts val="640"/>
              </a:spcBef>
              <a:spcAft>
                <a:spcPts val="640"/>
              </a:spcAft>
              <a:defRPr sz="2400"/>
            </a:lvl3pPr>
            <a:lvl4pPr>
              <a:spcBef>
                <a:spcPts val="640"/>
              </a:spcBef>
              <a:spcAft>
                <a:spcPts val="640"/>
              </a:spcAft>
              <a:defRPr sz="2400"/>
            </a:lvl4pPr>
            <a:lvl5pPr>
              <a:spcBef>
                <a:spcPts val="640"/>
              </a:spcBef>
              <a:spcAft>
                <a:spcPts val="640"/>
              </a:spcAft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553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FC39D-A936-6043-8690-33AF60CAD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57905-3A96-6649-BE97-6554F8DEE0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76EDC-C1C1-844F-9F61-A96E00D04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4432-861A-D644-895E-76D134D8C126}" type="datetimeFigureOut">
              <a:rPr lang="sv-SE" smtClean="0"/>
              <a:t>2018-10-29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F27D9-1C6A-554E-A0AC-C2C706997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8C180F-1825-734F-BB03-E5D2BCAA8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D934B-28E6-E842-A510-3CC362EC7F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4574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A1940-13AB-254D-BD90-DF77BF410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3CB87B-FF48-F549-948F-884E2C2C45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B3C2A-27FC-8E4B-92FB-C7C4A7C75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4432-861A-D644-895E-76D134D8C126}" type="datetimeFigureOut">
              <a:rPr lang="sv-SE" smtClean="0"/>
              <a:t>2018-10-29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C0F3B-2F15-1144-8B35-417180E15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5D7759-2AF4-8D48-A1F9-9EFD8C35A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D934B-28E6-E842-A510-3CC362EC7F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33769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2ACEB-F601-424A-8786-061E8C979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2BA57-7D15-A847-8ABA-9E2D25A8FA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CBE9ED-362D-4641-88DA-656CD0346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D35DFB-B829-D04B-8F3B-C8D135FA7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4432-861A-D644-895E-76D134D8C126}" type="datetimeFigureOut">
              <a:rPr lang="sv-SE" smtClean="0"/>
              <a:t>2018-10-29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91D341-6D94-734A-8DC6-01879CB3A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D097DD-79C2-AA4C-8E73-D4CD64DD3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D934B-28E6-E842-A510-3CC362EC7F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8916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02A9E-C6EF-1A4B-8993-74ED24B6B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18B817-E3D4-724B-82C0-2FC3527F3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6B6E0F-4AE7-C840-AC7F-8AE7C4281C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B62B26-4EE2-114B-800D-561DD2FEC7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2CAEAE-CC3C-484A-AB6E-147F13FCC3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A76234-8F97-9A47-8BE4-5B5EEAEB9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4432-861A-D644-895E-76D134D8C126}" type="datetimeFigureOut">
              <a:rPr lang="sv-SE" smtClean="0"/>
              <a:t>2018-10-29</a:t>
            </a:fld>
            <a:endParaRPr lang="sv-S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B4A0CB-6B71-8840-9E00-062EB0FC5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908B37-7B07-EA42-8D19-D5B20B487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D934B-28E6-E842-A510-3CC362EC7F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68881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E45CB-F484-F947-A58A-145C8D2B3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11DD91-6E3A-FF47-80DF-42FE33625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4432-861A-D644-895E-76D134D8C126}" type="datetimeFigureOut">
              <a:rPr lang="sv-SE" smtClean="0"/>
              <a:t>2018-10-29</a:t>
            </a:fld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133001-C24E-D341-9246-5BB369AF6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49E6BF-4296-CC4C-9D90-FC4F50FF1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D934B-28E6-E842-A510-3CC362EC7F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07780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EF6042-C547-8D43-8D70-DB896504E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4432-861A-D644-895E-76D134D8C126}" type="datetimeFigureOut">
              <a:rPr lang="sv-SE" smtClean="0"/>
              <a:t>2018-10-29</a:t>
            </a:fld>
            <a:endParaRPr lang="sv-S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BC6D76-3E52-2F4F-96D6-AB160B6CF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1D2171-261E-E34E-8FCC-A05859D47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D934B-28E6-E842-A510-3CC362EC7F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87548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88196-C4DD-CE41-9E8B-F955779AE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98F2D-DE5C-9F4B-81B7-C27A6E519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F96454-8118-7A4B-9D65-8C6F6F2237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9BDE3F-C357-FA4D-872F-FF4491E38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4432-861A-D644-895E-76D134D8C126}" type="datetimeFigureOut">
              <a:rPr lang="sv-SE" smtClean="0"/>
              <a:t>2018-10-29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201CCF-137A-4548-877F-94138932E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51DBE6-175D-B843-A134-4618F4428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D934B-28E6-E842-A510-3CC362EC7F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7220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07BBB-C555-5C42-8A19-2B7ADC938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BF486B-E83C-9543-ACA0-EFB29D5567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69A21-945C-2641-A168-207386CA57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5501DF-A6E6-864D-8EC7-EBFFD07A3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4432-861A-D644-895E-76D134D8C126}" type="datetimeFigureOut">
              <a:rPr lang="sv-SE" smtClean="0"/>
              <a:t>2018-10-29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48C3D8-DFBF-EE42-89E4-36877526F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C72ED-19FF-A141-924F-8D0225497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D934B-28E6-E842-A510-3CC362EC7F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77761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D0027A-200B-604D-B541-6B34373C0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E18A25-8398-1947-B652-CA2D86323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050FD-4569-7647-B3B8-92A88B79F9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C4432-861A-D644-895E-76D134D8C126}" type="datetimeFigureOut">
              <a:rPr lang="sv-SE" smtClean="0"/>
              <a:t>2018-10-29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42CE7-6B30-9740-B822-9E6FB6C44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54AFE-48B1-404B-913F-B8B33FB483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D934B-28E6-E842-A510-3CC362EC7F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62653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12" Type="http://schemas.openxmlformats.org/officeDocument/2006/relationships/image" Target="../media/image29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11" Type="http://schemas.openxmlformats.org/officeDocument/2006/relationships/image" Target="../media/image28.jpg"/><Relationship Id="rId5" Type="http://schemas.openxmlformats.org/officeDocument/2006/relationships/image" Target="../media/image22.jpg"/><Relationship Id="rId10" Type="http://schemas.openxmlformats.org/officeDocument/2006/relationships/image" Target="../media/image27.jpg"/><Relationship Id="rId4" Type="http://schemas.openxmlformats.org/officeDocument/2006/relationships/image" Target="../media/image21.jpg"/><Relationship Id="rId9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forestsnews.cifor.org/32995/the-new-global-assessments-and-the-forest?fnl=en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68491-6785-0341-9FDE-1F9494FC01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sv-SE" dirty="0"/>
            </a:br>
            <a:br>
              <a:rPr lang="sv-SE" dirty="0"/>
            </a:br>
            <a:r>
              <a:rPr lang="sv-SE" dirty="0"/>
              <a:t>Inte bara klimat.</a:t>
            </a:r>
            <a:br>
              <a:rPr lang="sv-SE" dirty="0"/>
            </a:br>
            <a:r>
              <a:rPr lang="sv-SE" dirty="0"/>
              <a:t>Skogen är så mycket mer!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871D44-E9ED-6343-9A6E-8929E7B524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sv-SE" dirty="0"/>
          </a:p>
          <a:p>
            <a:r>
              <a:rPr lang="sv-SE" dirty="0"/>
              <a:t>Peter Holmgren</a:t>
            </a:r>
          </a:p>
          <a:p>
            <a:r>
              <a:rPr lang="sv-SE" dirty="0"/>
              <a:t>26 oktober 2018</a:t>
            </a:r>
          </a:p>
        </p:txBody>
      </p:sp>
    </p:spTree>
    <p:extLst>
      <p:ext uri="{BB962C8B-B14F-4D97-AF65-F5344CB8AC3E}">
        <p14:creationId xmlns:p14="http://schemas.microsoft.com/office/powerpoint/2010/main" val="4225506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8ECAFB-B3FD-3944-9695-75B774CF2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800" y="452301"/>
            <a:ext cx="8026400" cy="2400300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E929962C-C5E5-B54B-BC8E-C77517EC0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772" y="2756263"/>
            <a:ext cx="10084005" cy="374468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DCA8C2F-7CC2-C14B-9391-25BC537F5CAD}"/>
              </a:ext>
            </a:extLst>
          </p:cNvPr>
          <p:cNvSpPr/>
          <p:nvPr/>
        </p:nvSpPr>
        <p:spPr>
          <a:xfrm>
            <a:off x="2082800" y="261257"/>
            <a:ext cx="2021115" cy="24950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0A78FB40-51BB-4949-9B4C-6FC217B8E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772" y="550853"/>
            <a:ext cx="3172142" cy="138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13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9-19 at 18.07.09 .jpg">
            <a:extLst>
              <a:ext uri="{FF2B5EF4-FFF2-40B4-BE49-F238E27FC236}">
                <a16:creationId xmlns:a16="http://schemas.microsoft.com/office/drawing/2014/main" id="{51A4573C-AD66-1940-848A-825BD0A6E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276172-559F-7C40-9BF7-5AF7A8839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028" y="381000"/>
            <a:ext cx="10515600" cy="5157651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sv-SE" b="1" i="1" dirty="0">
                <a:solidFill>
                  <a:schemeClr val="bg1"/>
                </a:solidFill>
              </a:rPr>
              <a:t>Inte bara klimat.</a:t>
            </a:r>
            <a:br>
              <a:rPr lang="sv-SE" b="1" i="1" dirty="0">
                <a:solidFill>
                  <a:schemeClr val="bg1"/>
                </a:solidFill>
              </a:rPr>
            </a:br>
            <a:r>
              <a:rPr lang="sv-SE" b="1" i="1" dirty="0">
                <a:solidFill>
                  <a:schemeClr val="bg1"/>
                </a:solidFill>
              </a:rPr>
              <a:t>Skogen är så mycket mer!</a:t>
            </a:r>
          </a:p>
        </p:txBody>
      </p:sp>
    </p:spTree>
    <p:extLst>
      <p:ext uri="{BB962C8B-B14F-4D97-AF65-F5344CB8AC3E}">
        <p14:creationId xmlns:p14="http://schemas.microsoft.com/office/powerpoint/2010/main" val="921630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E925D-8C81-9E4A-A7C5-DADF5EF50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303" y="272527"/>
            <a:ext cx="10515600" cy="1325563"/>
          </a:xfrm>
        </p:spPr>
        <p:txBody>
          <a:bodyPr/>
          <a:lstStyle/>
          <a:p>
            <a:r>
              <a:rPr lang="sv-SE" dirty="0"/>
              <a:t>Något om min resa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C08B1-4A34-A345-9170-88C0D0F05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6202" y="1504709"/>
            <a:ext cx="9987987" cy="5206598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200"/>
              </a:spcAft>
            </a:pPr>
            <a:r>
              <a:rPr lang="sv-SE" sz="2600" dirty="0"/>
              <a:t>Jägmästare 1987</a:t>
            </a:r>
          </a:p>
          <a:p>
            <a:pPr>
              <a:spcAft>
                <a:spcPts val="200"/>
              </a:spcAft>
            </a:pPr>
            <a:r>
              <a:rPr lang="sv-SE" sz="2600" dirty="0"/>
              <a:t>Nationella skogsprogram, Kenya, Pakistan, Filippinerna 1989-1994</a:t>
            </a:r>
          </a:p>
          <a:p>
            <a:pPr>
              <a:spcAft>
                <a:spcPts val="200"/>
              </a:spcAft>
            </a:pPr>
            <a:r>
              <a:rPr lang="sv-SE" sz="2600" dirty="0"/>
              <a:t>Skog Dr 1995 ”</a:t>
            </a:r>
            <a:r>
              <a:rPr lang="sv-SE" sz="2600" dirty="0" err="1"/>
              <a:t>Geographic</a:t>
            </a:r>
            <a:r>
              <a:rPr lang="sv-SE" sz="2600" dirty="0"/>
              <a:t> information for </a:t>
            </a:r>
            <a:r>
              <a:rPr lang="sv-SE" sz="2600" dirty="0" err="1"/>
              <a:t>forestry</a:t>
            </a:r>
            <a:r>
              <a:rPr lang="sv-SE" sz="2600" dirty="0"/>
              <a:t> planning”</a:t>
            </a:r>
          </a:p>
          <a:p>
            <a:pPr>
              <a:spcAft>
                <a:spcPts val="200"/>
              </a:spcAft>
            </a:pPr>
            <a:r>
              <a:rPr lang="sv-SE" sz="2600" dirty="0" err="1"/>
              <a:t>AssiDomän</a:t>
            </a:r>
            <a:r>
              <a:rPr lang="sv-SE" sz="2600" dirty="0"/>
              <a:t> 1995-98 – operativa planeringssystem</a:t>
            </a:r>
          </a:p>
          <a:p>
            <a:pPr>
              <a:spcAft>
                <a:spcPts val="200"/>
              </a:spcAft>
            </a:pPr>
            <a:r>
              <a:rPr lang="sv-SE" sz="2600" dirty="0"/>
              <a:t>FAO, Rom</a:t>
            </a:r>
          </a:p>
          <a:p>
            <a:pPr lvl="1">
              <a:spcAft>
                <a:spcPts val="200"/>
              </a:spcAft>
            </a:pPr>
            <a:r>
              <a:rPr lang="sv-SE" sz="2200" dirty="0"/>
              <a:t>Chef </a:t>
            </a:r>
            <a:r>
              <a:rPr lang="sv-SE" sz="2200" dirty="0" err="1"/>
              <a:t>världskogsinventeringen</a:t>
            </a:r>
            <a:r>
              <a:rPr lang="sv-SE" sz="2200" dirty="0"/>
              <a:t> 1998-2003</a:t>
            </a:r>
            <a:endParaRPr lang="sv-SE" dirty="0"/>
          </a:p>
          <a:p>
            <a:pPr lvl="2">
              <a:spcAft>
                <a:spcPts val="200"/>
              </a:spcAft>
            </a:pPr>
            <a:r>
              <a:rPr lang="sv-SE" sz="1900" dirty="0"/>
              <a:t>Globalt statistikansvar</a:t>
            </a:r>
          </a:p>
          <a:p>
            <a:pPr lvl="1">
              <a:spcAft>
                <a:spcPts val="200"/>
              </a:spcAft>
            </a:pPr>
            <a:r>
              <a:rPr lang="sv-SE" sz="2200" dirty="0"/>
              <a:t>Skogsskötselchef 2003-2007</a:t>
            </a:r>
          </a:p>
          <a:p>
            <a:pPr lvl="2">
              <a:spcAft>
                <a:spcPts val="200"/>
              </a:spcAft>
            </a:pPr>
            <a:r>
              <a:rPr lang="sv-SE" sz="1900" dirty="0" err="1"/>
              <a:t>Planted</a:t>
            </a:r>
            <a:r>
              <a:rPr lang="sv-SE" sz="1900" dirty="0"/>
              <a:t> Forests, </a:t>
            </a:r>
            <a:r>
              <a:rPr lang="sv-SE" sz="1900" dirty="0" err="1"/>
              <a:t>Fire</a:t>
            </a:r>
            <a:r>
              <a:rPr lang="sv-SE" sz="1900" dirty="0"/>
              <a:t> management, National </a:t>
            </a:r>
            <a:r>
              <a:rPr lang="sv-SE" sz="1900" dirty="0" err="1"/>
              <a:t>forest</a:t>
            </a:r>
            <a:r>
              <a:rPr lang="sv-SE" sz="1900" dirty="0"/>
              <a:t> </a:t>
            </a:r>
            <a:r>
              <a:rPr lang="sv-SE" sz="1900" dirty="0" err="1"/>
              <a:t>monitoring</a:t>
            </a:r>
            <a:r>
              <a:rPr lang="sv-SE" sz="1900" dirty="0"/>
              <a:t>, </a:t>
            </a:r>
            <a:r>
              <a:rPr lang="sv-SE" sz="1900" dirty="0" err="1"/>
              <a:t>Criteria</a:t>
            </a:r>
            <a:r>
              <a:rPr lang="sv-SE" sz="1900" dirty="0"/>
              <a:t> &amp; </a:t>
            </a:r>
            <a:r>
              <a:rPr lang="sv-SE" sz="1900" dirty="0" err="1"/>
              <a:t>Indicators</a:t>
            </a:r>
            <a:endParaRPr lang="sv-SE" sz="1900" dirty="0"/>
          </a:p>
          <a:p>
            <a:pPr lvl="1">
              <a:spcAft>
                <a:spcPts val="200"/>
              </a:spcAft>
            </a:pPr>
            <a:r>
              <a:rPr lang="sv-SE" sz="2200" dirty="0"/>
              <a:t>Direktör </a:t>
            </a:r>
            <a:r>
              <a:rPr lang="sv-SE" sz="2200" dirty="0" err="1"/>
              <a:t>Climate</a:t>
            </a:r>
            <a:r>
              <a:rPr lang="sv-SE" sz="2200" dirty="0"/>
              <a:t> Change, Energy &amp; </a:t>
            </a:r>
            <a:r>
              <a:rPr lang="sv-SE" sz="2200" dirty="0" err="1"/>
              <a:t>Tenure</a:t>
            </a:r>
            <a:r>
              <a:rPr lang="sv-SE" sz="2200" dirty="0"/>
              <a:t> 2007-2012</a:t>
            </a:r>
          </a:p>
          <a:p>
            <a:pPr lvl="2">
              <a:spcAft>
                <a:spcPts val="200"/>
              </a:spcAft>
            </a:pPr>
            <a:r>
              <a:rPr lang="sv-SE" sz="1900" dirty="0"/>
              <a:t>UN-REDD </a:t>
            </a:r>
            <a:r>
              <a:rPr lang="sv-SE" sz="1900" dirty="0" err="1"/>
              <a:t>Programme</a:t>
            </a:r>
            <a:r>
              <a:rPr lang="sv-SE" sz="1900" dirty="0"/>
              <a:t>, </a:t>
            </a:r>
            <a:r>
              <a:rPr lang="sv-SE" sz="1900" dirty="0" err="1"/>
              <a:t>Climate</a:t>
            </a:r>
            <a:r>
              <a:rPr lang="sv-SE" sz="1900" dirty="0"/>
              <a:t>-smart </a:t>
            </a:r>
            <a:r>
              <a:rPr lang="sv-SE" sz="1900" dirty="0" err="1"/>
              <a:t>agriculture</a:t>
            </a:r>
            <a:r>
              <a:rPr lang="sv-SE" sz="1900" dirty="0"/>
              <a:t>, </a:t>
            </a:r>
            <a:r>
              <a:rPr lang="sv-SE" sz="1900" dirty="0" err="1"/>
              <a:t>Bioenergy</a:t>
            </a:r>
            <a:r>
              <a:rPr lang="sv-SE" sz="1900" dirty="0"/>
              <a:t>, Land </a:t>
            </a:r>
            <a:r>
              <a:rPr lang="sv-SE" sz="1900" dirty="0" err="1"/>
              <a:t>tenure</a:t>
            </a:r>
            <a:r>
              <a:rPr lang="sv-SE" sz="1900" dirty="0"/>
              <a:t> </a:t>
            </a:r>
            <a:r>
              <a:rPr lang="sv-SE" sz="1900" dirty="0" err="1"/>
              <a:t>governance</a:t>
            </a:r>
            <a:endParaRPr lang="sv-SE" sz="1900" dirty="0"/>
          </a:p>
          <a:p>
            <a:pPr>
              <a:spcAft>
                <a:spcPts val="200"/>
              </a:spcAft>
            </a:pPr>
            <a:r>
              <a:rPr lang="sv-SE" sz="2600" dirty="0"/>
              <a:t>CIFOR, Indonesien</a:t>
            </a:r>
          </a:p>
          <a:p>
            <a:pPr lvl="1">
              <a:spcAft>
                <a:spcPts val="200"/>
              </a:spcAft>
            </a:pPr>
            <a:r>
              <a:rPr lang="sv-SE" sz="2200" dirty="0"/>
              <a:t>Generaldirektör 2012-2017</a:t>
            </a:r>
          </a:p>
          <a:p>
            <a:pPr lvl="2">
              <a:spcAft>
                <a:spcPts val="200"/>
              </a:spcAft>
            </a:pPr>
            <a:r>
              <a:rPr lang="sv-SE" sz="1900" dirty="0" err="1"/>
              <a:t>Forestry</a:t>
            </a:r>
            <a:r>
              <a:rPr lang="sv-SE" sz="1900" dirty="0"/>
              <a:t> and the SDGs, Global Landscapes Forum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A06527-B23E-5343-96E6-031612DC4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444" y="5433309"/>
            <a:ext cx="1328758" cy="12596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658191-9F51-4D40-ACB6-8C23FA074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459" y="3837004"/>
            <a:ext cx="1136729" cy="112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126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IFOR pic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1999" cy="2942126"/>
          </a:xfrm>
          <a:prstGeom prst="rect">
            <a:avLst/>
          </a:prstGeom>
        </p:spPr>
      </p:pic>
      <p:pic>
        <p:nvPicPr>
          <p:cNvPr id="5" name="Picture 4" descr="Jakarta-skyline-Indonesi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942126"/>
            <a:ext cx="12191998" cy="39158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11947"/>
            <a:ext cx="12192000" cy="731520"/>
          </a:xfrm>
          <a:solidFill>
            <a:srgbClr val="305E23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CIFOR – Center for International Forestry Research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established in 1993 - an international organization with a global reach</a:t>
            </a:r>
          </a:p>
        </p:txBody>
      </p:sp>
      <p:sp>
        <p:nvSpPr>
          <p:cNvPr id="3" name="Rectangle 2"/>
          <p:cNvSpPr/>
          <p:nvPr/>
        </p:nvSpPr>
        <p:spPr>
          <a:xfrm>
            <a:off x="7278131" y="4942703"/>
            <a:ext cx="4768886" cy="1200329"/>
          </a:xfrm>
          <a:prstGeom prst="rect">
            <a:avLst/>
          </a:prstGeom>
          <a:solidFill>
            <a:schemeClr val="accent1">
              <a:lumMod val="50000"/>
              <a:alpha val="61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Clr>
                <a:srgbClr val="165551"/>
              </a:buClr>
              <a:buFont typeface="Arial"/>
              <a:buChar char="•"/>
            </a:pPr>
            <a:r>
              <a:rPr lang="en-US" sz="2400" dirty="0">
                <a:solidFill>
                  <a:prstClr val="white"/>
                </a:solidFill>
                <a:latin typeface="Calibri"/>
              </a:rPr>
              <a:t>Center without walls</a:t>
            </a:r>
          </a:p>
          <a:p>
            <a:pPr marL="285750" indent="-285750">
              <a:buClr>
                <a:srgbClr val="165551"/>
              </a:buClr>
              <a:buFont typeface="Arial"/>
              <a:buChar char="•"/>
            </a:pPr>
            <a:r>
              <a:rPr lang="en-US" sz="2400" dirty="0">
                <a:solidFill>
                  <a:prstClr val="white"/>
                </a:solidFill>
                <a:latin typeface="Calibri"/>
              </a:rPr>
              <a:t>Landscapes without boundaries</a:t>
            </a:r>
          </a:p>
          <a:p>
            <a:pPr marL="285750" indent="-285750">
              <a:buClr>
                <a:srgbClr val="165551"/>
              </a:buClr>
              <a:buFont typeface="Arial"/>
              <a:buChar char="•"/>
            </a:pPr>
            <a:r>
              <a:rPr lang="en-US" sz="2400" dirty="0">
                <a:solidFill>
                  <a:prstClr val="white"/>
                </a:solidFill>
                <a:latin typeface="Calibri"/>
              </a:rPr>
              <a:t>SDG’s without silos</a:t>
            </a:r>
          </a:p>
        </p:txBody>
      </p:sp>
    </p:spTree>
    <p:extLst>
      <p:ext uri="{BB962C8B-B14F-4D97-AF65-F5344CB8AC3E}">
        <p14:creationId xmlns:p14="http://schemas.microsoft.com/office/powerpoint/2010/main" val="74971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99EEBC9-6096-F747-98E3-8EA34E8BF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431" y="5748518"/>
            <a:ext cx="1880836" cy="11094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254BA3-B515-EA44-B25B-D60F4DDD2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396"/>
            <a:ext cx="11025851" cy="1325563"/>
          </a:xfrm>
        </p:spPr>
        <p:txBody>
          <a:bodyPr>
            <a:normAutofit/>
          </a:bodyPr>
          <a:lstStyle/>
          <a:p>
            <a:r>
              <a:rPr lang="sv-SE" sz="4000" dirty="0"/>
              <a:t>Mellanstatliga processer och skogen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BF023-FE6A-2147-AAD4-A583A787C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84791"/>
            <a:ext cx="11199471" cy="5573210"/>
          </a:xfrm>
        </p:spPr>
        <p:txBody>
          <a:bodyPr>
            <a:normAutofit fontScale="85000" lnSpcReduction="10000"/>
          </a:bodyPr>
          <a:lstStyle/>
          <a:p>
            <a:r>
              <a:rPr lang="sv-SE" dirty="0"/>
              <a:t>Skogsfrågorna splittrade och domineras av UNFCCC (klimat) och CBD (biodiversitet)</a:t>
            </a:r>
          </a:p>
          <a:p>
            <a:pPr lvl="1"/>
            <a:r>
              <a:rPr lang="sv-SE" dirty="0"/>
              <a:t>Länderna har avtalat om handlingsplaner, huvudsakligen om bevarandeaspekter</a:t>
            </a:r>
          </a:p>
          <a:p>
            <a:pPr lvl="1"/>
            <a:r>
              <a:rPr lang="sv-SE" dirty="0"/>
              <a:t>Påverkar i hög grad Sveriges politik (liksom medverkandet i förhandlingarna)</a:t>
            </a:r>
          </a:p>
          <a:p>
            <a:r>
              <a:rPr lang="sv-SE" dirty="0"/>
              <a:t>Vad kan skogsnäringen förvänta sig för stöd?</a:t>
            </a:r>
          </a:p>
          <a:p>
            <a:pPr lvl="1"/>
            <a:r>
              <a:rPr lang="sv-SE" dirty="0"/>
              <a:t>UNFF – UN </a:t>
            </a:r>
            <a:r>
              <a:rPr lang="sv-SE" dirty="0" err="1"/>
              <a:t>forest</a:t>
            </a:r>
            <a:r>
              <a:rPr lang="sv-SE" dirty="0"/>
              <a:t> </a:t>
            </a:r>
            <a:r>
              <a:rPr lang="sv-SE" dirty="0" err="1"/>
              <a:t>strategy</a:t>
            </a:r>
            <a:r>
              <a:rPr lang="sv-SE" dirty="0"/>
              <a:t> efter många år. Relaterar till SDGs. Inte mycket om skogsnäringen</a:t>
            </a:r>
          </a:p>
          <a:p>
            <a:pPr lvl="1"/>
            <a:r>
              <a:rPr lang="sv-SE" dirty="0"/>
              <a:t>FAO traditionellt mer skogsnäring, men stagnerat och oprioriterat. Släpper inte in icke-statliga intressen. COFO bara rådgivande. </a:t>
            </a:r>
            <a:r>
              <a:rPr lang="sv-SE" dirty="0" err="1"/>
              <a:t>Forestry</a:t>
            </a:r>
            <a:r>
              <a:rPr lang="sv-SE" dirty="0"/>
              <a:t>=4% samt glidning mot naturvård (REDD+)</a:t>
            </a:r>
          </a:p>
          <a:p>
            <a:pPr lvl="1"/>
            <a:r>
              <a:rPr lang="sv-SE" dirty="0"/>
              <a:t>REDD+ och 23 mdr NOK har format skogsagendan internationellt, knutit den till klimatet och gett naturvården nästan allt utrymme (var är + et?). </a:t>
            </a:r>
          </a:p>
          <a:p>
            <a:pPr lvl="1"/>
            <a:r>
              <a:rPr lang="sv-SE" dirty="0"/>
              <a:t>New York </a:t>
            </a:r>
            <a:r>
              <a:rPr lang="sv-SE" dirty="0" err="1"/>
              <a:t>Declaration</a:t>
            </a:r>
            <a:r>
              <a:rPr lang="sv-SE" dirty="0"/>
              <a:t> on Forests 2014 (</a:t>
            </a:r>
            <a:r>
              <a:rPr lang="sv-SE" dirty="0" err="1"/>
              <a:t>only</a:t>
            </a:r>
            <a:r>
              <a:rPr lang="sv-SE" dirty="0"/>
              <a:t> </a:t>
            </a:r>
            <a:r>
              <a:rPr lang="sv-SE" dirty="0" err="1"/>
              <a:t>deforestation</a:t>
            </a:r>
            <a:r>
              <a:rPr lang="sv-SE" dirty="0"/>
              <a:t> + </a:t>
            </a:r>
            <a:r>
              <a:rPr lang="sv-SE" dirty="0" err="1"/>
              <a:t>climate</a:t>
            </a:r>
            <a:r>
              <a:rPr lang="sv-SE" dirty="0"/>
              <a:t>)</a:t>
            </a:r>
          </a:p>
          <a:p>
            <a:pPr lvl="1"/>
            <a:r>
              <a:rPr lang="sv-SE" dirty="0"/>
              <a:t>Till och med WEF prioriterar skydd av skogen (</a:t>
            </a:r>
            <a:r>
              <a:rPr lang="sv-SE" dirty="0" err="1"/>
              <a:t>Zero-deforestation</a:t>
            </a:r>
            <a:r>
              <a:rPr lang="sv-SE" dirty="0"/>
              <a:t>)</a:t>
            </a:r>
          </a:p>
          <a:p>
            <a:pPr lvl="1"/>
            <a:r>
              <a:rPr lang="sv-SE" dirty="0"/>
              <a:t>World Bank något bättre, men finansieringen från länderna motiveras mest av miljö och klimatskäl</a:t>
            </a:r>
          </a:p>
          <a:p>
            <a:pPr lvl="1"/>
            <a:r>
              <a:rPr lang="sv-SE" dirty="0"/>
              <a:t>Regionala processer (</a:t>
            </a:r>
            <a:r>
              <a:rPr lang="sv-SE" dirty="0" err="1"/>
              <a:t>eg</a:t>
            </a:r>
            <a:r>
              <a:rPr lang="sv-SE" dirty="0"/>
              <a:t> Forest </a:t>
            </a:r>
            <a:r>
              <a:rPr lang="sv-SE" dirty="0" err="1"/>
              <a:t>Europe</a:t>
            </a:r>
            <a:r>
              <a:rPr lang="sv-SE" dirty="0"/>
              <a:t>) är inte mycket att luta sig mot</a:t>
            </a:r>
          </a:p>
          <a:p>
            <a:pPr lvl="1"/>
            <a:r>
              <a:rPr lang="sv-SE" dirty="0"/>
              <a:t>UN Global </a:t>
            </a:r>
            <a:r>
              <a:rPr lang="sv-SE" dirty="0" err="1"/>
              <a:t>Compact</a:t>
            </a:r>
            <a:r>
              <a:rPr lang="sv-SE" dirty="0"/>
              <a:t> är inte så dynamiskt och hanteras av UN </a:t>
            </a:r>
            <a:r>
              <a:rPr lang="sv-SE" dirty="0" err="1"/>
              <a:t>member</a:t>
            </a:r>
            <a:r>
              <a:rPr lang="sv-SE" dirty="0"/>
              <a:t> </a:t>
            </a:r>
            <a:r>
              <a:rPr lang="sv-SE" dirty="0" err="1"/>
              <a:t>states</a:t>
            </a:r>
            <a:r>
              <a:rPr lang="sv-SE" dirty="0"/>
              <a:t> </a:t>
            </a:r>
          </a:p>
          <a:p>
            <a:pPr lvl="1"/>
            <a:r>
              <a:rPr lang="sv-SE" dirty="0"/>
              <a:t>EU processer, kanske</a:t>
            </a:r>
          </a:p>
          <a:p>
            <a:r>
              <a:rPr lang="sv-SE" dirty="0"/>
              <a:t>Stort behov för skogsnäringen att synas mer och påverka processerna!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22A8A2-893B-8A42-A282-E2BE8F6DF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9963" y="2438843"/>
            <a:ext cx="2768600" cy="15621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17A13F-E5DF-E64F-BFDC-8CE02BF392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6498" y="2432445"/>
            <a:ext cx="3755555" cy="14342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D32BDA-A136-1049-BD46-E24D87A627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1465" y="5682306"/>
            <a:ext cx="2717800" cy="901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447612-BD45-FB44-96E0-DF9450F7A8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0805" y="5316673"/>
            <a:ext cx="2213457" cy="1529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6BF9FA-4354-354C-8F77-E1E314A6F4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6350" y="5050976"/>
            <a:ext cx="3073400" cy="8509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A3459C-D390-904C-BDA4-B0E4C4FB25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1829" y="4782541"/>
            <a:ext cx="1765300" cy="11303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9135C3-8517-AF49-AE02-F159E98BF2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1829" y="4454505"/>
            <a:ext cx="2055771" cy="15266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57335E2-0783-DA42-9E7D-445B8B6675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1829" y="4120153"/>
            <a:ext cx="2562024" cy="8398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BBD192C-5F50-B442-9272-FAAC3F594E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01828" y="3613593"/>
            <a:ext cx="2349500" cy="7747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5081149-D942-3C43-9A08-B0BAA58EFB9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71465" y="3052792"/>
            <a:ext cx="3267035" cy="80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26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"/>
                            </p:stCondLst>
                            <p:childTnLst>
                              <p:par>
                                <p:cTn id="15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6D62F9-BFF7-C54C-B0E2-CB1470FD1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118" y="218593"/>
            <a:ext cx="1136729" cy="1125903"/>
          </a:xfrm>
          <a:prstGeom prst="rect">
            <a:avLst/>
          </a:prstGeom>
        </p:spPr>
      </p:pic>
      <p:pic>
        <p:nvPicPr>
          <p:cNvPr id="5" name="Picture 4" descr="A person jumping in the air&#10;&#10;Description automatically generated">
            <a:extLst>
              <a:ext uri="{FF2B5EF4-FFF2-40B4-BE49-F238E27FC236}">
                <a16:creationId xmlns:a16="http://schemas.microsoft.com/office/drawing/2014/main" id="{C83A2FAB-CFB1-4E4B-843D-1BD0022B2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847" y="0"/>
            <a:ext cx="7505700" cy="4521200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DA9CC3A2-B181-C044-96BB-D1EA77E3C7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118" y="4521199"/>
            <a:ext cx="8376546" cy="211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73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9-19 at 18.07.09 .jpg">
            <a:extLst>
              <a:ext uri="{FF2B5EF4-FFF2-40B4-BE49-F238E27FC236}">
                <a16:creationId xmlns:a16="http://schemas.microsoft.com/office/drawing/2014/main" id="{51A4573C-AD66-1940-848A-825BD0A6E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276172-559F-7C40-9BF7-5AF7A8839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028" y="381001"/>
            <a:ext cx="10515600" cy="322061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sv-SE" b="1" i="1" dirty="0">
                <a:solidFill>
                  <a:schemeClr val="bg1"/>
                </a:solidFill>
              </a:rPr>
              <a:t>Vi har i alla fall bestämt oss för</a:t>
            </a:r>
            <a:br>
              <a:rPr lang="sv-SE" b="1" i="1" dirty="0">
                <a:solidFill>
                  <a:schemeClr val="bg1"/>
                </a:solidFill>
              </a:rPr>
            </a:br>
            <a:r>
              <a:rPr lang="sv-SE" b="1" i="1" dirty="0">
                <a:solidFill>
                  <a:schemeClr val="bg1"/>
                </a:solidFill>
              </a:rPr>
              <a:t>Agenda 2030!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020CBC-772D-D34C-B45C-92672DED0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281" y="3429000"/>
            <a:ext cx="5387438" cy="269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754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34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522" y="1339155"/>
            <a:ext cx="6949365" cy="47407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43905" y="259115"/>
            <a:ext cx="11582271" cy="122268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+mj-lt"/>
                <a:ea typeface="ＭＳ Ｐゴシック" charset="0"/>
                <a:cs typeface="MS PGothic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MS PGothic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MS PGothic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MS PGothic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MS PGothic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4267" dirty="0">
                <a:ea typeface="MS PGothic" pitchFamily="34" charset="-128"/>
              </a:rPr>
              <a:t>..</a:t>
            </a:r>
            <a:r>
              <a:rPr lang="en-US" sz="4267" dirty="0" err="1">
                <a:ea typeface="MS PGothic" pitchFamily="34" charset="-128"/>
              </a:rPr>
              <a:t>och</a:t>
            </a:r>
            <a:r>
              <a:rPr lang="en-US" sz="4267" dirty="0">
                <a:ea typeface="MS PGothic" pitchFamily="34" charset="-128"/>
              </a:rPr>
              <a:t> </a:t>
            </a:r>
            <a:r>
              <a:rPr lang="en-US" sz="4267" dirty="0" err="1">
                <a:ea typeface="MS PGothic" pitchFamily="34" charset="-128"/>
              </a:rPr>
              <a:t>då</a:t>
            </a:r>
            <a:r>
              <a:rPr lang="en-US" sz="4267" dirty="0">
                <a:ea typeface="MS PGothic" pitchFamily="34" charset="-128"/>
              </a:rPr>
              <a:t> </a:t>
            </a:r>
            <a:r>
              <a:rPr lang="en-US" sz="4267" dirty="0" err="1">
                <a:ea typeface="MS PGothic" pitchFamily="34" charset="-128"/>
              </a:rPr>
              <a:t>måste</a:t>
            </a:r>
            <a:r>
              <a:rPr lang="en-US" sz="4267" dirty="0">
                <a:ea typeface="MS PGothic" pitchFamily="34" charset="-128"/>
              </a:rPr>
              <a:t> vi se </a:t>
            </a:r>
            <a:r>
              <a:rPr lang="en-US" sz="4267" dirty="0" err="1">
                <a:ea typeface="MS PGothic" pitchFamily="34" charset="-128"/>
              </a:rPr>
              <a:t>bortom</a:t>
            </a:r>
            <a:r>
              <a:rPr lang="en-US" sz="4267" dirty="0">
                <a:ea typeface="MS PGothic" pitchFamily="34" charset="-128"/>
              </a:rPr>
              <a:t> den </a:t>
            </a:r>
            <a:r>
              <a:rPr lang="en-US" sz="4267" dirty="0" err="1">
                <a:ea typeface="MS PGothic" pitchFamily="34" charset="-128"/>
              </a:rPr>
              <a:t>egna</a:t>
            </a:r>
            <a:r>
              <a:rPr lang="en-US" sz="4267" dirty="0">
                <a:ea typeface="MS PGothic" pitchFamily="34" charset="-128"/>
              </a:rPr>
              <a:t> </a:t>
            </a:r>
            <a:r>
              <a:rPr lang="en-US" sz="4267" dirty="0" err="1">
                <a:ea typeface="MS PGothic" pitchFamily="34" charset="-128"/>
              </a:rPr>
              <a:t>lådan</a:t>
            </a:r>
            <a:r>
              <a:rPr lang="en-US" sz="4267" dirty="0">
                <a:ea typeface="MS PGothic" pitchFamily="34" charset="-128"/>
              </a:rPr>
              <a:t>!</a:t>
            </a:r>
            <a:endParaRPr lang="en-US" sz="4267" b="1" i="1" dirty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160159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277369"/>
            <a:ext cx="12192000" cy="728663"/>
          </a:xfrm>
        </p:spPr>
        <p:txBody>
          <a:bodyPr>
            <a:normAutofit fontScale="90000"/>
          </a:bodyPr>
          <a:lstStyle/>
          <a:p>
            <a:r>
              <a:rPr lang="en-US" dirty="0"/>
              <a:t>Forestry and the SDG’s</a:t>
            </a:r>
            <a:br>
              <a:rPr lang="en-US" dirty="0"/>
            </a:br>
            <a:r>
              <a:rPr lang="en-US" dirty="0"/>
              <a:t>from CIFOR/</a:t>
            </a:r>
            <a:r>
              <a:rPr lang="en-US" dirty="0" err="1"/>
              <a:t>Daju</a:t>
            </a:r>
            <a:r>
              <a:rPr lang="en-US" dirty="0"/>
              <a:t> </a:t>
            </a:r>
            <a:r>
              <a:rPr lang="en-US" dirty="0" err="1"/>
              <a:t>Resosudarmo’s</a:t>
            </a:r>
            <a:r>
              <a:rPr lang="en-US" dirty="0"/>
              <a:t> presentation to UN General Assembly Feb 2014</a:t>
            </a:r>
          </a:p>
        </p:txBody>
      </p:sp>
      <p:pic>
        <p:nvPicPr>
          <p:cNvPr id="8" name="Content Placeholder 7" descr="1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40" b="26640"/>
          <a:stretch>
            <a:fillRect/>
          </a:stretch>
        </p:blipFill>
        <p:spPr>
          <a:xfrm>
            <a:off x="853498" y="1600221"/>
            <a:ext cx="4601677" cy="4173305"/>
          </a:xfrm>
        </p:spPr>
      </p:pic>
      <p:sp>
        <p:nvSpPr>
          <p:cNvPr id="7" name="Content Placeholder 6"/>
          <p:cNvSpPr>
            <a:spLocks noGrp="1"/>
          </p:cNvSpPr>
          <p:nvPr>
            <p:ph idx="10"/>
          </p:nvPr>
        </p:nvSpPr>
        <p:spPr>
          <a:xfrm>
            <a:off x="6116809" y="1600220"/>
            <a:ext cx="5486400" cy="440688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Char char="§"/>
            </a:pPr>
            <a:r>
              <a:rPr lang="en-US" dirty="0"/>
              <a:t>Food, nutrition and health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Char char="§"/>
            </a:pPr>
            <a:r>
              <a:rPr lang="en-US" dirty="0"/>
              <a:t>Water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Char char="§"/>
            </a:pPr>
            <a:r>
              <a:rPr lang="en-US" dirty="0"/>
              <a:t>Energy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Char char="§"/>
            </a:pPr>
            <a:r>
              <a:rPr lang="en-US" dirty="0"/>
              <a:t>Housing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Char char="§"/>
            </a:pPr>
            <a:r>
              <a:rPr lang="en-US" dirty="0"/>
              <a:t>Livelihoods and employment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Char char="§"/>
            </a:pPr>
            <a:r>
              <a:rPr lang="en-US" dirty="0"/>
              <a:t>Climate change adaptation and mitigation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Char char="§"/>
            </a:pPr>
            <a:r>
              <a:rPr lang="en-US" dirty="0"/>
              <a:t>Biodiversity conservation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Char char="§"/>
            </a:pPr>
            <a:r>
              <a:rPr lang="en-US" dirty="0"/>
              <a:t>Resilience and safety nets</a:t>
            </a:r>
          </a:p>
        </p:txBody>
      </p:sp>
    </p:spTree>
    <p:extLst>
      <p:ext uri="{BB962C8B-B14F-4D97-AF65-F5344CB8AC3E}">
        <p14:creationId xmlns:p14="http://schemas.microsoft.com/office/powerpoint/2010/main" val="32143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ubrik 1"/>
          <p:cNvSpPr>
            <a:spLocks noGrp="1"/>
          </p:cNvSpPr>
          <p:nvPr>
            <p:ph type="title"/>
          </p:nvPr>
        </p:nvSpPr>
        <p:spPr>
          <a:xfrm>
            <a:off x="590173" y="583612"/>
            <a:ext cx="11454714" cy="687898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sv-SE" sz="3600" b="0" dirty="0"/>
              <a:t>Bättre hälsa och nutrition med säkert dricksvatten</a:t>
            </a:r>
            <a:br>
              <a:rPr lang="sv-SE" sz="3600" b="0" dirty="0"/>
            </a:br>
            <a:r>
              <a:rPr lang="sv-SE" sz="3600" b="0" dirty="0"/>
              <a:t>– the </a:t>
            </a:r>
            <a:r>
              <a:rPr lang="sv-SE" sz="3600" b="0" dirty="0" err="1"/>
              <a:t>case</a:t>
            </a:r>
            <a:r>
              <a:rPr lang="sv-SE" sz="3600" b="0" dirty="0"/>
              <a:t> </a:t>
            </a:r>
            <a:r>
              <a:rPr lang="sv-SE" sz="3600" b="0" dirty="0" err="1"/>
              <a:t>of</a:t>
            </a:r>
            <a:r>
              <a:rPr lang="sv-SE" sz="3600" b="0" dirty="0"/>
              <a:t> Jakarta (skogen fixar detta också!)</a:t>
            </a:r>
          </a:p>
        </p:txBody>
      </p:sp>
      <p:pic>
        <p:nvPicPr>
          <p:cNvPr id="24" name="Bildobjekt 3" descr="Screen Shot 2013-05-12 at 04.28.35 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7"/>
          <a:stretch>
            <a:fillRect/>
          </a:stretch>
        </p:blipFill>
        <p:spPr>
          <a:xfrm>
            <a:off x="2480707" y="1927654"/>
            <a:ext cx="3360239" cy="4619487"/>
          </a:xfrm>
          <a:prstGeom prst="rect">
            <a:avLst/>
          </a:prstGeom>
        </p:spPr>
      </p:pic>
      <p:grpSp>
        <p:nvGrpSpPr>
          <p:cNvPr id="25" name="Grupp 9"/>
          <p:cNvGrpSpPr/>
          <p:nvPr/>
        </p:nvGrpSpPr>
        <p:grpSpPr>
          <a:xfrm>
            <a:off x="4616484" y="3985915"/>
            <a:ext cx="4702109" cy="2529306"/>
            <a:chOff x="2622331" y="4020245"/>
            <a:chExt cx="4673156" cy="2502243"/>
          </a:xfrm>
        </p:grpSpPr>
        <p:pic>
          <p:nvPicPr>
            <p:cNvPr id="26" name="Bildobjekt 4" descr="Screen Shot 2013-05-12 at 04.30.26 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2903" y="4020245"/>
              <a:ext cx="2982584" cy="2502243"/>
            </a:xfrm>
            <a:prstGeom prst="rect">
              <a:avLst/>
            </a:prstGeom>
          </p:spPr>
        </p:pic>
        <p:sp>
          <p:nvSpPr>
            <p:cNvPr id="27" name="Ellips 6"/>
            <p:cNvSpPr/>
            <p:nvPr/>
          </p:nvSpPr>
          <p:spPr>
            <a:xfrm>
              <a:off x="2622331" y="5474138"/>
              <a:ext cx="964978" cy="985509"/>
            </a:xfrm>
            <a:prstGeom prst="ellipse">
              <a:avLst/>
            </a:prstGeom>
            <a:noFill/>
            <a:ln w="28575" cmpd="sng">
              <a:solidFill>
                <a:srgbClr val="8AC42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Höger 7"/>
            <p:cNvSpPr/>
            <p:nvPr/>
          </p:nvSpPr>
          <p:spPr>
            <a:xfrm>
              <a:off x="3587309" y="5751824"/>
              <a:ext cx="797034" cy="376618"/>
            </a:xfrm>
            <a:prstGeom prst="rightArrow">
              <a:avLst/>
            </a:prstGeom>
            <a:solidFill>
              <a:srgbClr val="8AC42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9" name="Ellips 8"/>
          <p:cNvSpPr/>
          <p:nvPr/>
        </p:nvSpPr>
        <p:spPr>
          <a:xfrm>
            <a:off x="2956621" y="2374801"/>
            <a:ext cx="2799853" cy="2878881"/>
          </a:xfrm>
          <a:prstGeom prst="ellipse">
            <a:avLst/>
          </a:prstGeom>
          <a:noFill/>
          <a:ln w="28575" cmpd="sng">
            <a:solidFill>
              <a:srgbClr val="8AC42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" name="Bildobjekt 10" descr="Screen Shot 2013-05-13 at 10.43.57 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478" y="4842096"/>
            <a:ext cx="253417" cy="224619"/>
          </a:xfrm>
          <a:prstGeom prst="rect">
            <a:avLst/>
          </a:prstGeom>
        </p:spPr>
      </p:pic>
      <p:sp>
        <p:nvSpPr>
          <p:cNvPr id="31" name="AutoShape 2" descr="http://img.ehowcdn.com/article-new/ehow/images/a08/15/1t/water-trade-associations-800x80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7078441-AB50-894D-9304-BAC07BEE06D1}"/>
              </a:ext>
            </a:extLst>
          </p:cNvPr>
          <p:cNvGrpSpPr/>
          <p:nvPr/>
        </p:nvGrpSpPr>
        <p:grpSpPr>
          <a:xfrm>
            <a:off x="6302520" y="1877071"/>
            <a:ext cx="3129833" cy="2509830"/>
            <a:chOff x="6302520" y="1877071"/>
            <a:chExt cx="3129833" cy="2509830"/>
          </a:xfrm>
        </p:grpSpPr>
        <p:pic>
          <p:nvPicPr>
            <p:cNvPr id="12" name="Picture 11" descr="AquaLorry_small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2520" y="1877071"/>
              <a:ext cx="3129833" cy="1965244"/>
            </a:xfrm>
            <a:prstGeom prst="rect">
              <a:avLst/>
            </a:prstGeom>
          </p:spPr>
        </p:pic>
        <p:sp>
          <p:nvSpPr>
            <p:cNvPr id="13" name="Höger 7">
              <a:extLst>
                <a:ext uri="{FF2B5EF4-FFF2-40B4-BE49-F238E27FC236}">
                  <a16:creationId xmlns:a16="http://schemas.microsoft.com/office/drawing/2014/main" id="{5A89BA00-7BEA-F04F-AB63-4B94371B778E}"/>
                </a:ext>
              </a:extLst>
            </p:cNvPr>
            <p:cNvSpPr/>
            <p:nvPr/>
          </p:nvSpPr>
          <p:spPr>
            <a:xfrm rot="16200000">
              <a:off x="7607421" y="3795569"/>
              <a:ext cx="801972" cy="380691"/>
            </a:xfrm>
            <a:prstGeom prst="rightArrow">
              <a:avLst/>
            </a:prstGeom>
            <a:solidFill>
              <a:srgbClr val="8AC42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32384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ree in a forest&#10;&#10;Description automatically generated">
            <a:extLst>
              <a:ext uri="{FF2B5EF4-FFF2-40B4-BE49-F238E27FC236}">
                <a16:creationId xmlns:a16="http://schemas.microsoft.com/office/drawing/2014/main" id="{5EB13D3D-7218-4E4B-B12E-6BF2EFB9F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005EF2-8556-904D-8796-2714FCB13C1B}"/>
              </a:ext>
            </a:extLst>
          </p:cNvPr>
          <p:cNvSpPr txBox="1"/>
          <p:nvPr/>
        </p:nvSpPr>
        <p:spPr>
          <a:xfrm>
            <a:off x="2867024" y="2876550"/>
            <a:ext cx="6457950" cy="3600986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5400" dirty="0">
                <a:solidFill>
                  <a:schemeClr val="bg1"/>
                </a:solidFill>
              </a:rPr>
              <a:t>gå till</a:t>
            </a:r>
          </a:p>
          <a:p>
            <a:pPr algn="ctr"/>
            <a:r>
              <a:rPr lang="sv-SE" sz="6000" b="1" dirty="0" err="1">
                <a:solidFill>
                  <a:schemeClr val="bg1"/>
                </a:solidFill>
              </a:rPr>
              <a:t>menti.com</a:t>
            </a:r>
            <a:endParaRPr lang="sv-SE" sz="6000" b="1" dirty="0">
              <a:solidFill>
                <a:schemeClr val="bg1"/>
              </a:solidFill>
            </a:endParaRPr>
          </a:p>
          <a:p>
            <a:pPr algn="ctr"/>
            <a:r>
              <a:rPr lang="sv-SE" sz="5400" dirty="0">
                <a:solidFill>
                  <a:schemeClr val="bg1"/>
                </a:solidFill>
              </a:rPr>
              <a:t>knappa in kod</a:t>
            </a:r>
          </a:p>
          <a:p>
            <a:pPr algn="ctr"/>
            <a:r>
              <a:rPr lang="sv-SE" sz="6000" b="1" dirty="0">
                <a:solidFill>
                  <a:schemeClr val="bg1"/>
                </a:solidFill>
              </a:rPr>
              <a:t>53 68 51</a:t>
            </a:r>
          </a:p>
        </p:txBody>
      </p:sp>
    </p:spTree>
    <p:extLst>
      <p:ext uri="{BB962C8B-B14F-4D97-AF65-F5344CB8AC3E}">
        <p14:creationId xmlns:p14="http://schemas.microsoft.com/office/powerpoint/2010/main" val="38223231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4-21 at 00.29.26 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34465"/>
            <a:ext cx="9112758" cy="5684899"/>
          </a:xfrm>
          <a:prstGeom prst="rect">
            <a:avLst/>
          </a:prstGeom>
          <a:ln>
            <a:solidFill>
              <a:srgbClr val="4F81BD"/>
            </a:solidFill>
          </a:ln>
        </p:spPr>
      </p:pic>
      <p:grpSp>
        <p:nvGrpSpPr>
          <p:cNvPr id="12" name="Group 11"/>
          <p:cNvGrpSpPr/>
          <p:nvPr/>
        </p:nvGrpSpPr>
        <p:grpSpPr>
          <a:xfrm>
            <a:off x="5455927" y="3063243"/>
            <a:ext cx="3703280" cy="3685192"/>
            <a:chOff x="3931927" y="3063243"/>
            <a:chExt cx="3703280" cy="3685192"/>
          </a:xfrm>
        </p:grpSpPr>
        <p:sp>
          <p:nvSpPr>
            <p:cNvPr id="3" name="Rounded Rectangle 2"/>
            <p:cNvSpPr/>
            <p:nvPr/>
          </p:nvSpPr>
          <p:spPr>
            <a:xfrm>
              <a:off x="3931927" y="3063244"/>
              <a:ext cx="2468853" cy="1280146"/>
            </a:xfrm>
            <a:prstGeom prst="roundRect">
              <a:avLst/>
            </a:prstGeom>
            <a:solidFill>
              <a:schemeClr val="accent1">
                <a:alpha val="23000"/>
              </a:schemeClr>
            </a:solidFill>
            <a:ln w="444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6400781" y="3063243"/>
              <a:ext cx="1234426" cy="548635"/>
            </a:xfrm>
            <a:prstGeom prst="roundRect">
              <a:avLst/>
            </a:prstGeom>
            <a:solidFill>
              <a:schemeClr val="accent1">
                <a:alpha val="23000"/>
              </a:schemeClr>
            </a:solidFill>
            <a:ln w="444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6400781" y="3063244"/>
              <a:ext cx="0" cy="3291804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4937756" y="6379103"/>
              <a:ext cx="2407967" cy="369332"/>
            </a:xfrm>
            <a:prstGeom prst="rect">
              <a:avLst/>
            </a:prstGeom>
            <a:noFill/>
            <a:ln w="57150" cmpd="sng"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 err="1"/>
                <a:t>Bioekonomi</a:t>
              </a:r>
              <a:r>
                <a:rPr lang="en-GB" dirty="0"/>
                <a:t> </a:t>
              </a:r>
              <a:r>
                <a:rPr lang="en-GB" dirty="0" err="1"/>
                <a:t>à</a:t>
              </a:r>
              <a:r>
                <a:rPr lang="en-GB" dirty="0"/>
                <a:t> la </a:t>
              </a:r>
              <a:r>
                <a:rPr lang="en-GB" dirty="0" err="1"/>
                <a:t>Sverige</a:t>
              </a:r>
              <a:endParaRPr lang="en-GB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34" y="320074"/>
            <a:ext cx="11937166" cy="728662"/>
          </a:xfrm>
        </p:spPr>
        <p:txBody>
          <a:bodyPr>
            <a:normAutofit/>
          </a:bodyPr>
          <a:lstStyle/>
          <a:p>
            <a:pPr algn="ctr"/>
            <a:r>
              <a:rPr lang="en-GB" dirty="0" err="1"/>
              <a:t>Är</a:t>
            </a:r>
            <a:r>
              <a:rPr lang="en-GB" dirty="0"/>
              <a:t> </a:t>
            </a:r>
            <a:r>
              <a:rPr lang="en-GB" dirty="0" err="1"/>
              <a:t>bioekonomikonceptet</a:t>
            </a:r>
            <a:r>
              <a:rPr lang="en-GB" dirty="0"/>
              <a:t> </a:t>
            </a:r>
            <a:r>
              <a:rPr lang="en-GB" dirty="0" err="1"/>
              <a:t>för</a:t>
            </a:r>
            <a:r>
              <a:rPr lang="en-GB" dirty="0"/>
              <a:t> smalt?</a:t>
            </a:r>
          </a:p>
        </p:txBody>
      </p:sp>
    </p:spTree>
    <p:extLst>
      <p:ext uri="{BB962C8B-B14F-4D97-AF65-F5344CB8AC3E}">
        <p14:creationId xmlns:p14="http://schemas.microsoft.com/office/powerpoint/2010/main" val="258446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34970-822C-224A-BEB1-4FF1C37EE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936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sv-SE" sz="3200" dirty="0"/>
              <a:t>Skogsnäringens (potentiella) värdeskapande för alla SDGs (exempel)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727973C-D123-AE4A-B814-BD6B442ADB7D}"/>
              </a:ext>
            </a:extLst>
          </p:cNvPr>
          <p:cNvGrpSpPr/>
          <p:nvPr/>
        </p:nvGrpSpPr>
        <p:grpSpPr>
          <a:xfrm>
            <a:off x="318304" y="1614929"/>
            <a:ext cx="11555392" cy="5005789"/>
            <a:chOff x="0" y="1730676"/>
            <a:chExt cx="12192000" cy="512732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6B635FC-B85F-BC43-BAB9-BA4FFE16B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730676"/>
              <a:ext cx="4426353" cy="512732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98B9941-F19E-E44D-AD58-84304B6E9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15526" y="1730676"/>
              <a:ext cx="3580489" cy="512732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B655558-92E5-394C-958C-A7B4DFEE2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96015" y="1730676"/>
              <a:ext cx="4295985" cy="4256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63217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800" dirty="0"/>
              <a:t>Reframed and redefined</a:t>
            </a:r>
          </a:p>
        </p:txBody>
      </p:sp>
      <p:pic>
        <p:nvPicPr>
          <p:cNvPr id="6" name="Picture 5" descr="Screen Shot 2016-06-01 at 13.43.46 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151" y="1853573"/>
            <a:ext cx="9321780" cy="303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2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9-19 at 18.07.09 .jpg">
            <a:extLst>
              <a:ext uri="{FF2B5EF4-FFF2-40B4-BE49-F238E27FC236}">
                <a16:creationId xmlns:a16="http://schemas.microsoft.com/office/drawing/2014/main" id="{51A4573C-AD66-1940-848A-825BD0A6E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276172-559F-7C40-9BF7-5AF7A8839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028" y="381000"/>
            <a:ext cx="10515600" cy="5157651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sv-SE" b="1" i="1" dirty="0">
                <a:solidFill>
                  <a:schemeClr val="bg1"/>
                </a:solidFill>
              </a:rPr>
              <a:t>Trots det.</a:t>
            </a:r>
            <a:br>
              <a:rPr lang="sv-SE" b="1" i="1" dirty="0">
                <a:solidFill>
                  <a:schemeClr val="bg1"/>
                </a:solidFill>
              </a:rPr>
            </a:br>
            <a:r>
              <a:rPr lang="sv-SE" b="1" i="1" dirty="0">
                <a:solidFill>
                  <a:schemeClr val="bg1"/>
                </a:solidFill>
              </a:rPr>
              <a:t>Negativ syn på skogsnäringen består.</a:t>
            </a:r>
            <a:br>
              <a:rPr lang="sv-SE" b="1" i="1" dirty="0">
                <a:solidFill>
                  <a:schemeClr val="bg1"/>
                </a:solidFill>
              </a:rPr>
            </a:br>
            <a:r>
              <a:rPr lang="sv-SE" b="1" i="1" dirty="0">
                <a:solidFill>
                  <a:schemeClr val="bg1"/>
                </a:solidFill>
              </a:rPr>
              <a:t>Särskilt internationellt.</a:t>
            </a:r>
          </a:p>
        </p:txBody>
      </p:sp>
    </p:spTree>
    <p:extLst>
      <p:ext uri="{BB962C8B-B14F-4D97-AF65-F5344CB8AC3E}">
        <p14:creationId xmlns:p14="http://schemas.microsoft.com/office/powerpoint/2010/main" val="10426699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0F44F-677B-FE41-8098-C0D05F8B1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29000B-51AF-0A43-96F7-7DC3D3F74A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472" y="228317"/>
            <a:ext cx="6608719" cy="3510306"/>
          </a:xfrm>
          <a:ln>
            <a:solidFill>
              <a:schemeClr val="accent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31374A-13FE-8940-A0C7-59CDB0198721}"/>
              </a:ext>
            </a:extLst>
          </p:cNvPr>
          <p:cNvSpPr txBox="1"/>
          <p:nvPr/>
        </p:nvSpPr>
        <p:spPr>
          <a:xfrm>
            <a:off x="298472" y="3875431"/>
            <a:ext cx="6608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/>
              <a:t>Greenpeace</a:t>
            </a:r>
            <a:r>
              <a:rPr lang="sv-SE" sz="2400" dirty="0"/>
              <a:t> variant av skogsnäringens (bristande) klimatnytta.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13543A-D612-8F46-89CA-520C67798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3436" y="1707728"/>
            <a:ext cx="5067639" cy="406178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1159C0-24F9-084C-9928-E82ED601161E}"/>
              </a:ext>
            </a:extLst>
          </p:cNvPr>
          <p:cNvSpPr txBox="1"/>
          <p:nvPr/>
        </p:nvSpPr>
        <p:spPr>
          <a:xfrm>
            <a:off x="6960313" y="5906325"/>
            <a:ext cx="5173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/>
              <a:t>Enligt </a:t>
            </a:r>
            <a:r>
              <a:rPr lang="sv-SE" sz="2400" b="1" dirty="0"/>
              <a:t>The Economist </a:t>
            </a:r>
            <a:r>
              <a:rPr lang="sv-SE" sz="2400" dirty="0"/>
              <a:t>är bioenergi ”</a:t>
            </a:r>
            <a:r>
              <a:rPr lang="sv-SE" sz="2400" dirty="0" err="1"/>
              <a:t>dirtier</a:t>
            </a:r>
            <a:r>
              <a:rPr lang="sv-SE" sz="2400" dirty="0"/>
              <a:t> </a:t>
            </a:r>
            <a:r>
              <a:rPr lang="sv-SE" sz="2400" dirty="0" err="1"/>
              <a:t>than</a:t>
            </a:r>
            <a:r>
              <a:rPr lang="sv-SE" sz="2400" dirty="0"/>
              <a:t> </a:t>
            </a:r>
            <a:r>
              <a:rPr lang="sv-SE" sz="2400" dirty="0" err="1"/>
              <a:t>coal</a:t>
            </a:r>
            <a:r>
              <a:rPr lang="sv-SE" sz="24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138433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0E976-E79B-3241-B116-5B7B298CA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7AC67C-0A28-CF43-B5F3-EB13CF9090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418" y="476549"/>
            <a:ext cx="5340349" cy="368351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104EC3-E021-A94A-ABD8-9FF6B170E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34306"/>
            <a:ext cx="5708222" cy="31695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EE0423-8791-9449-BB2A-C90C52C11134}"/>
              </a:ext>
            </a:extLst>
          </p:cNvPr>
          <p:cNvSpPr txBox="1"/>
          <p:nvPr/>
        </p:nvSpPr>
        <p:spPr>
          <a:xfrm>
            <a:off x="435418" y="4271483"/>
            <a:ext cx="5340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/>
              <a:t>Även </a:t>
            </a:r>
            <a:r>
              <a:rPr lang="sv-SE" sz="2400" b="1" dirty="0"/>
              <a:t>FN-organ</a:t>
            </a:r>
            <a:r>
              <a:rPr lang="sv-SE" sz="2400" dirty="0"/>
              <a:t> driver negativa budskap om skogsbruk.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9B63C8-92A5-2240-946C-62B5A4578F6D}"/>
              </a:ext>
            </a:extLst>
          </p:cNvPr>
          <p:cNvSpPr txBox="1"/>
          <p:nvPr/>
        </p:nvSpPr>
        <p:spPr>
          <a:xfrm>
            <a:off x="6096000" y="5403831"/>
            <a:ext cx="5708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/>
              <a:t>Populärmedia som </a:t>
            </a:r>
            <a:r>
              <a:rPr lang="sv-SE" sz="2400" b="1" dirty="0"/>
              <a:t>National </a:t>
            </a:r>
            <a:r>
              <a:rPr lang="sv-SE" sz="2400" b="1" dirty="0" err="1"/>
              <a:t>Geographic</a:t>
            </a:r>
            <a:r>
              <a:rPr lang="sv-SE" sz="2400" b="1" dirty="0"/>
              <a:t> </a:t>
            </a:r>
            <a:r>
              <a:rPr lang="sv-SE" sz="2400" dirty="0"/>
              <a:t>är mycket inflytelserika.</a:t>
            </a:r>
          </a:p>
          <a:p>
            <a:r>
              <a:rPr lang="sv-SE" sz="2400" dirty="0"/>
              <a:t>(och det här är naturligtvis </a:t>
            </a:r>
            <a:r>
              <a:rPr lang="sv-SE" sz="2400" u="sng" dirty="0"/>
              <a:t>inte</a:t>
            </a:r>
            <a:r>
              <a:rPr lang="sv-SE" sz="2400" dirty="0"/>
              <a:t> avskogning) </a:t>
            </a:r>
          </a:p>
        </p:txBody>
      </p:sp>
    </p:spTree>
    <p:extLst>
      <p:ext uri="{BB962C8B-B14F-4D97-AF65-F5344CB8AC3E}">
        <p14:creationId xmlns:p14="http://schemas.microsoft.com/office/powerpoint/2010/main" val="12007342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9-19 at 18.07.09 .jpg">
            <a:extLst>
              <a:ext uri="{FF2B5EF4-FFF2-40B4-BE49-F238E27FC236}">
                <a16:creationId xmlns:a16="http://schemas.microsoft.com/office/drawing/2014/main" id="{51A4573C-AD66-1940-848A-825BD0A6E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276172-559F-7C40-9BF7-5AF7A8839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028" y="381000"/>
            <a:ext cx="10515600" cy="5157651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sv-SE" b="1" i="1" dirty="0">
                <a:solidFill>
                  <a:schemeClr val="bg1"/>
                </a:solidFill>
              </a:rPr>
              <a:t>slutligen</a:t>
            </a:r>
            <a:br>
              <a:rPr lang="sv-SE" b="1" i="1" dirty="0">
                <a:solidFill>
                  <a:schemeClr val="bg1"/>
                </a:solidFill>
              </a:rPr>
            </a:br>
            <a:r>
              <a:rPr lang="sv-SE" b="1" i="1" dirty="0">
                <a:solidFill>
                  <a:schemeClr val="bg1"/>
                </a:solidFill>
              </a:rPr>
              <a:t>Några positiva perspektiv.</a:t>
            </a:r>
          </a:p>
        </p:txBody>
      </p:sp>
    </p:spTree>
    <p:extLst>
      <p:ext uri="{BB962C8B-B14F-4D97-AF65-F5344CB8AC3E}">
        <p14:creationId xmlns:p14="http://schemas.microsoft.com/office/powerpoint/2010/main" val="8274302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ky-and-clou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carbon-emissions-smoke-from-coal-factory-rises.jpg@protect,2,128,962,990@crop,658,370,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87" y="3752613"/>
            <a:ext cx="5412648" cy="3043587"/>
          </a:xfrm>
          <a:prstGeom prst="rect">
            <a:avLst/>
          </a:prstGeom>
          <a:noFill/>
          <a:ln w="57150" cmpd="sng">
            <a:solidFill>
              <a:schemeClr val="tx1"/>
            </a:solidFill>
          </a:ln>
        </p:spPr>
      </p:pic>
      <p:sp>
        <p:nvSpPr>
          <p:cNvPr id="5" name="Up Arrow 4"/>
          <p:cNvSpPr/>
          <p:nvPr/>
        </p:nvSpPr>
        <p:spPr>
          <a:xfrm>
            <a:off x="2515675" y="3003811"/>
            <a:ext cx="1648362" cy="919756"/>
          </a:xfrm>
          <a:prstGeom prst="upArrow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en-GB" sz="1600" b="1" dirty="0" err="1">
                <a:solidFill>
                  <a:prstClr val="white"/>
                </a:solidFill>
                <a:latin typeface="Calibri"/>
              </a:rPr>
              <a:t>Prob-lem</a:t>
            </a:r>
            <a:endParaRPr lang="en-GB" sz="16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 descr="cifo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527" y="3719174"/>
            <a:ext cx="5711580" cy="2922528"/>
          </a:xfrm>
          <a:prstGeom prst="rect">
            <a:avLst/>
          </a:prstGeom>
          <a:ln w="57150" cmpd="sng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sp>
        <p:nvSpPr>
          <p:cNvPr id="6" name="Down Arrow 5"/>
          <p:cNvSpPr/>
          <p:nvPr/>
        </p:nvSpPr>
        <p:spPr>
          <a:xfrm>
            <a:off x="6211527" y="137398"/>
            <a:ext cx="5502877" cy="4392400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GB" sz="2800" dirty="0">
                <a:solidFill>
                  <a:prstClr val="white"/>
                </a:solidFill>
                <a:latin typeface="Calibri"/>
              </a:rPr>
              <a:t>Opportunity!</a:t>
            </a:r>
          </a:p>
        </p:txBody>
      </p:sp>
    </p:spTree>
    <p:extLst>
      <p:ext uri="{BB962C8B-B14F-4D97-AF65-F5344CB8AC3E}">
        <p14:creationId xmlns:p14="http://schemas.microsoft.com/office/powerpoint/2010/main" val="15743042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2" y="2013405"/>
            <a:ext cx="12192003" cy="4844595"/>
            <a:chOff x="-2" y="2013405"/>
            <a:chExt cx="9144002" cy="4844595"/>
          </a:xfrm>
        </p:grpSpPr>
        <p:pic>
          <p:nvPicPr>
            <p:cNvPr id="6" name="Picture 5" descr="IMG_2731 (1)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3580" y="2013405"/>
              <a:ext cx="6500420" cy="4844595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-2" y="3758568"/>
              <a:ext cx="2643582" cy="23083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2400" b="1" dirty="0"/>
                <a:t>Bad </a:t>
              </a:r>
              <a:r>
                <a:rPr lang="en-GB" sz="2400" b="1" dirty="0" err="1"/>
                <a:t>Godesberg</a:t>
              </a:r>
              <a:endParaRPr lang="en-GB" sz="2400" b="1" dirty="0"/>
            </a:p>
            <a:p>
              <a:r>
                <a:rPr lang="en-GB" sz="2400" b="1" dirty="0"/>
                <a:t>Rhine valley,</a:t>
              </a:r>
            </a:p>
            <a:p>
              <a:r>
                <a:rPr lang="en-GB" sz="2400" b="1" dirty="0"/>
                <a:t>Germany</a:t>
              </a:r>
            </a:p>
            <a:p>
              <a:r>
                <a:rPr lang="en-GB" sz="2400" b="1" dirty="0" err="1"/>
                <a:t>ca</a:t>
              </a:r>
              <a:r>
                <a:rPr lang="en-GB" sz="2400" b="1" dirty="0"/>
                <a:t> 1800 </a:t>
              </a:r>
              <a:r>
                <a:rPr lang="mr-IN" sz="2400" b="1" dirty="0"/>
                <a:t>–</a:t>
              </a:r>
              <a:r>
                <a:rPr lang="en-GB" sz="2400" b="1" dirty="0"/>
                <a:t> 2016</a:t>
              </a:r>
            </a:p>
            <a:p>
              <a:endParaRPr lang="en-GB" sz="2400" b="1" dirty="0"/>
            </a:p>
            <a:p>
              <a:r>
                <a:rPr lang="en-GB" sz="2400" b="1" dirty="0"/>
                <a:t>Think long-term.</a:t>
              </a:r>
            </a:p>
          </p:txBody>
        </p:sp>
      </p:grpSp>
      <p:pic>
        <p:nvPicPr>
          <p:cNvPr id="4" name="Picture 3" descr="IMG_272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559"/>
            <a:ext cx="12192000" cy="398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271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insa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86" y="1"/>
            <a:ext cx="12510495" cy="69951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9819" y="5440658"/>
            <a:ext cx="6867071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267" dirty="0">
                <a:solidFill>
                  <a:schemeClr val="bg1"/>
                </a:solidFill>
              </a:rPr>
              <a:t>This is not only a chain saw.</a:t>
            </a:r>
          </a:p>
          <a:p>
            <a:r>
              <a:rPr lang="en-GB" sz="4267" dirty="0">
                <a:solidFill>
                  <a:schemeClr val="bg1"/>
                </a:solidFill>
              </a:rPr>
              <a:t>It is also a value-chain saw.</a:t>
            </a:r>
          </a:p>
        </p:txBody>
      </p:sp>
    </p:spTree>
    <p:extLst>
      <p:ext uri="{BB962C8B-B14F-4D97-AF65-F5344CB8AC3E}">
        <p14:creationId xmlns:p14="http://schemas.microsoft.com/office/powerpoint/2010/main" val="212682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284E366F-6EC3-5B45-BA06-1A79398E6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28" y="1100961"/>
            <a:ext cx="7783934" cy="465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1896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3-30 at 16.58.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7741" y="3063245"/>
            <a:ext cx="9535259" cy="2804129"/>
          </a:xfrm>
          <a:prstGeom prst="rect">
            <a:avLst/>
          </a:prstGeom>
          <a:solidFill>
            <a:schemeClr val="accent6">
              <a:lumMod val="75000"/>
              <a:alpha val="70000"/>
            </a:schemeClr>
          </a:solidFill>
        </p:spPr>
        <p:txBody>
          <a:bodyPr wrap="square" lIns="0" tIns="0" rIns="0" bIns="0" rtlCol="0" anchor="ctr" anchorCtr="1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GB" sz="4200" b="1" dirty="0">
                <a:solidFill>
                  <a:schemeClr val="bg1"/>
                </a:solidFill>
              </a:rPr>
              <a:t>A well harvested tree is </a:t>
            </a:r>
            <a:r>
              <a:rPr lang="en-GB" sz="4200" b="1" u="sng" dirty="0">
                <a:solidFill>
                  <a:schemeClr val="bg1"/>
                </a:solidFill>
              </a:rPr>
              <a:t>not a loss</a:t>
            </a:r>
            <a:r>
              <a:rPr lang="en-GB" sz="4200" b="1" dirty="0">
                <a:solidFill>
                  <a:schemeClr val="bg1"/>
                </a:solidFill>
              </a:rPr>
              <a:t>.</a:t>
            </a:r>
          </a:p>
          <a:p>
            <a:pPr algn="ctr">
              <a:lnSpc>
                <a:spcPct val="140000"/>
              </a:lnSpc>
            </a:pPr>
            <a:r>
              <a:rPr lang="en-GB" sz="4200" b="1" dirty="0">
                <a:solidFill>
                  <a:schemeClr val="bg1"/>
                </a:solidFill>
              </a:rPr>
              <a:t>It is a </a:t>
            </a:r>
            <a:r>
              <a:rPr lang="en-GB" sz="4200" b="1" u="sng" dirty="0">
                <a:solidFill>
                  <a:schemeClr val="bg1"/>
                </a:solidFill>
              </a:rPr>
              <a:t>gain</a:t>
            </a:r>
            <a:r>
              <a:rPr lang="en-GB" sz="4200" b="1" dirty="0">
                <a:solidFill>
                  <a:schemeClr val="bg1"/>
                </a:solidFill>
              </a:rPr>
              <a:t> in renewable materials and sustainable landscapes</a:t>
            </a:r>
          </a:p>
        </p:txBody>
      </p:sp>
    </p:spTree>
    <p:extLst>
      <p:ext uri="{BB962C8B-B14F-4D97-AF65-F5344CB8AC3E}">
        <p14:creationId xmlns:p14="http://schemas.microsoft.com/office/powerpoint/2010/main" val="7154101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43A56-1F97-4541-91D5-BBB072134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037"/>
            <a:ext cx="10515600" cy="1325563"/>
          </a:xfrm>
        </p:spPr>
        <p:txBody>
          <a:bodyPr/>
          <a:lstStyle/>
          <a:p>
            <a:r>
              <a:rPr lang="sv-SE" dirty="0"/>
              <a:t>Uppsamling / Sammanfattning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D1C83-A423-404C-AF93-B6610A835C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71600"/>
            <a:ext cx="11160967" cy="5486400"/>
          </a:xfrm>
        </p:spPr>
        <p:txBody>
          <a:bodyPr>
            <a:normAutofit/>
          </a:bodyPr>
          <a:lstStyle/>
          <a:p>
            <a:r>
              <a:rPr lang="sv-SE" dirty="0"/>
              <a:t>Skogen växer mer än vad vi förleds att tro</a:t>
            </a:r>
          </a:p>
          <a:p>
            <a:pPr lvl="1"/>
            <a:r>
              <a:rPr lang="sv-SE" dirty="0"/>
              <a:t>Men det cirkulerar många alternativa ”fakta”</a:t>
            </a:r>
          </a:p>
          <a:p>
            <a:r>
              <a:rPr lang="sv-SE" dirty="0"/>
              <a:t>Internationellt har skogen varit i miljöhörnan de senaste decennierna</a:t>
            </a:r>
          </a:p>
          <a:p>
            <a:pPr lvl="1"/>
            <a:r>
              <a:rPr lang="sv-SE" dirty="0"/>
              <a:t>Särskilt den delen av miljöhörnan som handlar om det globala klimatet</a:t>
            </a:r>
          </a:p>
          <a:p>
            <a:pPr lvl="1"/>
            <a:r>
              <a:rPr lang="sv-SE" dirty="0"/>
              <a:t>Lokalsamhällets sociala och ekonomiska värden av skogen syns dåligt</a:t>
            </a:r>
          </a:p>
          <a:p>
            <a:pPr lvl="1"/>
            <a:r>
              <a:rPr lang="sv-SE" dirty="0"/>
              <a:t>Domedagsscenarier driver agendan (och finansiering av marknaden för internationella aktörer)</a:t>
            </a:r>
          </a:p>
          <a:p>
            <a:r>
              <a:rPr lang="sv-SE" dirty="0"/>
              <a:t>Agenda 2030 och SDGs är en stor möjlighet för skogsbruk och skogsnäring</a:t>
            </a:r>
          </a:p>
          <a:p>
            <a:pPr lvl="1"/>
            <a:r>
              <a:rPr lang="sv-SE" dirty="0"/>
              <a:t>Men helhetssyn är svårt att hantera i politik och media</a:t>
            </a:r>
          </a:p>
          <a:p>
            <a:pPr lvl="1"/>
            <a:r>
              <a:rPr lang="sv-SE" dirty="0"/>
              <a:t>Det är svårt att hålla flera (17) bollar i luften</a:t>
            </a:r>
          </a:p>
          <a:p>
            <a:pPr lvl="1"/>
            <a:r>
              <a:rPr lang="sv-SE" dirty="0"/>
              <a:t>Globala mål tillåts dominera över lokala behov</a:t>
            </a:r>
          </a:p>
          <a:p>
            <a:pPr lvl="1"/>
            <a:r>
              <a:rPr lang="sv-SE" dirty="0"/>
              <a:t>Nya perspektiv är svåra att sälja in</a:t>
            </a:r>
          </a:p>
          <a:p>
            <a:pPr lvl="1"/>
            <a:r>
              <a:rPr lang="sv-SE" dirty="0"/>
              <a:t>Vem bryr sig på riktigt? (= Vem är </a:t>
            </a:r>
            <a:r>
              <a:rPr lang="sv-SE" dirty="0" err="1"/>
              <a:t>accountable</a:t>
            </a:r>
            <a:r>
              <a:rPr lang="sv-SE" dirty="0"/>
              <a:t>?)</a:t>
            </a:r>
          </a:p>
          <a:p>
            <a:pPr lvl="1"/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8118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4B8A19-36AB-8445-8A8C-E95B4028F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829" y="1027906"/>
            <a:ext cx="9407577" cy="62703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F09191-5AD1-6945-B188-1DCF44626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Kolflöden</a:t>
            </a:r>
            <a:r>
              <a:rPr lang="sv-SE" dirty="0"/>
              <a:t> – skogen och klimatet</a:t>
            </a:r>
          </a:p>
        </p:txBody>
      </p:sp>
      <p:sp>
        <p:nvSpPr>
          <p:cNvPr id="3" name="Left Arrow 2">
            <a:extLst>
              <a:ext uri="{FF2B5EF4-FFF2-40B4-BE49-F238E27FC236}">
                <a16:creationId xmlns:a16="http://schemas.microsoft.com/office/drawing/2014/main" id="{61624B7A-CAB0-F74F-BF81-29D2EA17BED6}"/>
              </a:ext>
            </a:extLst>
          </p:cNvPr>
          <p:cNvSpPr/>
          <p:nvPr/>
        </p:nvSpPr>
        <p:spPr>
          <a:xfrm>
            <a:off x="10220446" y="4228259"/>
            <a:ext cx="1805650" cy="53243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2889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5A57C-B7E2-BE43-8024-0C1C2483F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8079"/>
            <a:ext cx="10515600" cy="1325563"/>
          </a:xfrm>
        </p:spPr>
        <p:txBody>
          <a:bodyPr/>
          <a:lstStyle/>
          <a:p>
            <a:r>
              <a:rPr lang="sv-SE" dirty="0" err="1"/>
              <a:t>Kolflöden</a:t>
            </a:r>
            <a:r>
              <a:rPr lang="sv-SE" dirty="0"/>
              <a:t> – skogen och klimatet (2007-2016)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2EE54F-F576-CA4D-9D9D-256E32494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927" y="1341052"/>
            <a:ext cx="9578714" cy="51674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87DAFEC-48B4-8143-B436-CFB92CAB25AB}"/>
              </a:ext>
            </a:extLst>
          </p:cNvPr>
          <p:cNvSpPr/>
          <p:nvPr/>
        </p:nvSpPr>
        <p:spPr>
          <a:xfrm>
            <a:off x="5595044" y="6508516"/>
            <a:ext cx="57587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0" dirty="0">
                <a:solidFill>
                  <a:srgbClr val="222222"/>
                </a:solidFill>
                <a:effectLst/>
                <a:latin typeface="Source Sans Pro"/>
              </a:rPr>
              <a:t>Source:</a:t>
            </a:r>
            <a:r>
              <a:rPr lang="sv-SE" b="0" i="1" dirty="0">
                <a:solidFill>
                  <a:srgbClr val="222222"/>
                </a:solidFill>
                <a:effectLst/>
                <a:latin typeface="Source Sans Pro"/>
              </a:rPr>
              <a:t> W. </a:t>
            </a:r>
            <a:r>
              <a:rPr lang="sv-SE" b="0" i="1" dirty="0" err="1">
                <a:solidFill>
                  <a:srgbClr val="222222"/>
                </a:solidFill>
                <a:effectLst/>
                <a:latin typeface="Source Sans Pro"/>
              </a:rPr>
              <a:t>Kurz</a:t>
            </a:r>
            <a:r>
              <a:rPr lang="sv-SE" b="0" i="1" dirty="0">
                <a:solidFill>
                  <a:srgbClr val="222222"/>
                </a:solidFill>
                <a:effectLst/>
                <a:latin typeface="Source Sans Pro"/>
              </a:rPr>
              <a:t> presentation at  KSLA 12 </a:t>
            </a:r>
            <a:r>
              <a:rPr lang="sv-SE" b="0" i="1" dirty="0" err="1">
                <a:solidFill>
                  <a:srgbClr val="222222"/>
                </a:solidFill>
                <a:effectLst/>
                <a:latin typeface="Source Sans Pro"/>
              </a:rPr>
              <a:t>March</a:t>
            </a:r>
            <a:r>
              <a:rPr lang="sv-SE" b="0" i="1" dirty="0">
                <a:solidFill>
                  <a:srgbClr val="222222"/>
                </a:solidFill>
                <a:effectLst/>
                <a:latin typeface="Source Sans Pro"/>
              </a:rPr>
              <a:t> 2018</a:t>
            </a:r>
            <a:endParaRPr lang="sv-SE" b="0" i="0" dirty="0">
              <a:solidFill>
                <a:srgbClr val="222222"/>
              </a:solidFill>
              <a:effectLst/>
              <a:latin typeface="Source Sans Pro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73F7CAB-9FA1-4646-BAC5-F5A9FFECE294}"/>
              </a:ext>
            </a:extLst>
          </p:cNvPr>
          <p:cNvSpPr/>
          <p:nvPr/>
        </p:nvSpPr>
        <p:spPr>
          <a:xfrm>
            <a:off x="6044656" y="3321593"/>
            <a:ext cx="1913207" cy="144897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7919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870E2-554C-0642-8DF2-F5CE6E3A3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43872" cy="1325563"/>
          </a:xfrm>
        </p:spPr>
        <p:txBody>
          <a:bodyPr/>
          <a:lstStyle/>
          <a:p>
            <a:r>
              <a:rPr lang="sv-SE" dirty="0" err="1"/>
              <a:t>Kolflöden</a:t>
            </a:r>
            <a:r>
              <a:rPr lang="sv-SE" dirty="0"/>
              <a:t> och potential för skogsbruk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8701B9A-DA3B-9241-90F9-928E8F01EA7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841500" y="1502229"/>
          <a:ext cx="10350500" cy="5249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6367D38A-560C-AD4D-BD67-A8937C1586FF}"/>
              </a:ext>
            </a:extLst>
          </p:cNvPr>
          <p:cNvSpPr/>
          <p:nvPr/>
        </p:nvSpPr>
        <p:spPr>
          <a:xfrm>
            <a:off x="356909" y="1502229"/>
            <a:ext cx="11725163" cy="1850571"/>
          </a:xfrm>
          <a:prstGeom prst="rect">
            <a:avLst/>
          </a:prstGeom>
          <a:solidFill>
            <a:schemeClr val="bg1">
              <a:lumMod val="85000"/>
              <a:alpha val="2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b="1" dirty="0">
                <a:solidFill>
                  <a:schemeClr val="tx1"/>
                </a:solidFill>
              </a:rPr>
              <a:t>Människans</a:t>
            </a:r>
          </a:p>
          <a:p>
            <a:r>
              <a:rPr lang="sv-SE" b="1" dirty="0">
                <a:solidFill>
                  <a:schemeClr val="tx1"/>
                </a:solidFill>
              </a:rPr>
              <a:t>klimatpåverkan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CEEFDA-C25E-474D-BFAB-91CE9D2C84B5}"/>
              </a:ext>
            </a:extLst>
          </p:cNvPr>
          <p:cNvSpPr/>
          <p:nvPr/>
        </p:nvSpPr>
        <p:spPr>
          <a:xfrm>
            <a:off x="356909" y="4008085"/>
            <a:ext cx="11725163" cy="1850571"/>
          </a:xfrm>
          <a:prstGeom prst="rect">
            <a:avLst/>
          </a:prstGeom>
          <a:solidFill>
            <a:schemeClr val="accent6">
              <a:lumMod val="60000"/>
              <a:lumOff val="40000"/>
              <a:alpha val="2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b="1" dirty="0">
                <a:solidFill>
                  <a:schemeClr val="tx1"/>
                </a:solidFill>
              </a:rPr>
              <a:t>Skogsbruk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69B34A-C51C-D040-B35E-75058EA0637C}"/>
              </a:ext>
            </a:extLst>
          </p:cNvPr>
          <p:cNvSpPr txBox="1"/>
          <p:nvPr/>
        </p:nvSpPr>
        <p:spPr>
          <a:xfrm>
            <a:off x="4340726" y="4570646"/>
            <a:ext cx="131545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3600" b="1" dirty="0">
                <a:solidFill>
                  <a:schemeClr val="bg1"/>
                </a:solidFill>
              </a:rPr>
              <a:t>→??</a:t>
            </a:r>
            <a:endParaRPr lang="sv-SE" sz="24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F11940-0B91-6144-AD11-AD88B6376E7B}"/>
              </a:ext>
            </a:extLst>
          </p:cNvPr>
          <p:cNvSpPr/>
          <p:nvPr/>
        </p:nvSpPr>
        <p:spPr>
          <a:xfrm>
            <a:off x="356909" y="3437680"/>
            <a:ext cx="11835091" cy="5704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8C30D9-AE67-2943-BCBA-6D7B3B2F0C05}"/>
              </a:ext>
            </a:extLst>
          </p:cNvPr>
          <p:cNvSpPr/>
          <p:nvPr/>
        </p:nvSpPr>
        <p:spPr>
          <a:xfrm>
            <a:off x="231494" y="3992883"/>
            <a:ext cx="11960505" cy="1865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5467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" presetClass="emph" presetSubtype="2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 bwMode="auto">
          <a:xfrm>
            <a:off x="0" y="277814"/>
            <a:ext cx="12029464" cy="728663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GB" dirty="0">
                <a:latin typeface="Avenir Black" charset="0"/>
                <a:cs typeface="Avenir Black" charset="0"/>
              </a:rPr>
              <a:t>The new global assessments and the forest</a:t>
            </a:r>
          </a:p>
        </p:txBody>
      </p:sp>
      <p:pic>
        <p:nvPicPr>
          <p:cNvPr id="2" name="Picture 1" descr="Screen Shot 2016-11-26 at 11.06.31 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35" y="1004600"/>
            <a:ext cx="9509656" cy="47637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5768358"/>
            <a:ext cx="1219199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67" dirty="0"/>
              <a:t>Like the blind men, global forest assessment research fails to provide a unified picture.</a:t>
            </a:r>
          </a:p>
        </p:txBody>
      </p:sp>
      <p:sp>
        <p:nvSpPr>
          <p:cNvPr id="4" name="Rectangle 3"/>
          <p:cNvSpPr/>
          <p:nvPr/>
        </p:nvSpPr>
        <p:spPr>
          <a:xfrm>
            <a:off x="5120652" y="6476783"/>
            <a:ext cx="7071349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67" dirty="0">
                <a:hlinkClick r:id="rId3"/>
              </a:rPr>
              <a:t>https://forestsnews.cifor.org/32995/the-new-global-assessments-and-the-forest?fnl=en</a:t>
            </a:r>
            <a:r>
              <a:rPr lang="en-GB" sz="1467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54575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80FC165-DC10-0542-909D-D31B2EB8E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02395"/>
            <a:ext cx="7092750" cy="519048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7114DD3-ADE8-0041-ACE7-AA813E4D7C6F}"/>
              </a:ext>
            </a:extLst>
          </p:cNvPr>
          <p:cNvSpPr txBox="1">
            <a:spLocks/>
          </p:cNvSpPr>
          <p:nvPr/>
        </p:nvSpPr>
        <p:spPr>
          <a:xfrm>
            <a:off x="326571" y="365125"/>
            <a:ext cx="11865429" cy="8482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/>
              <a:t>Tydligt positiv trend i </a:t>
            </a:r>
            <a:r>
              <a:rPr lang="sv-SE" dirty="0" err="1"/>
              <a:t>FAO’s</a:t>
            </a:r>
            <a:r>
              <a:rPr lang="sv-SE" dirty="0"/>
              <a:t> världsskogsinventering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4510EE-AE6E-4244-AA00-2DCA84D15B08}"/>
              </a:ext>
            </a:extLst>
          </p:cNvPr>
          <p:cNvSpPr txBox="1"/>
          <p:nvPr/>
        </p:nvSpPr>
        <p:spPr>
          <a:xfrm>
            <a:off x="8752115" y="1213338"/>
            <a:ext cx="29130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/>
              <a:t>(och verkligheten ligger förmodligen före rapporterna)</a:t>
            </a:r>
          </a:p>
        </p:txBody>
      </p:sp>
    </p:spTree>
    <p:extLst>
      <p:ext uri="{BB962C8B-B14F-4D97-AF65-F5344CB8AC3E}">
        <p14:creationId xmlns:p14="http://schemas.microsoft.com/office/powerpoint/2010/main" val="4092332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C12297-AB90-124A-8525-5F36B9684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91" y="1879849"/>
            <a:ext cx="5633141" cy="42300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FEF030-0EFD-014D-A50E-6BD673053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432" y="1774342"/>
            <a:ext cx="6291568" cy="444110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9459195-14C0-2748-B7C6-8743E788FC84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8482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/>
              <a:t>Även Sveriges skogar växer på många sätt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6798B8-5C12-0E4A-A0BE-CAEDD3E2EC0E}"/>
              </a:ext>
            </a:extLst>
          </p:cNvPr>
          <p:cNvSpPr txBox="1"/>
          <p:nvPr/>
        </p:nvSpPr>
        <p:spPr>
          <a:xfrm>
            <a:off x="1077351" y="1418184"/>
            <a:ext cx="4013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2400" dirty="0"/>
              <a:t>Virkesförråd 1920-2015, volym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570E16-E467-8747-8B6D-7268CD4AFEFE}"/>
              </a:ext>
            </a:extLst>
          </p:cNvPr>
          <p:cNvSpPr txBox="1"/>
          <p:nvPr/>
        </p:nvSpPr>
        <p:spPr>
          <a:xfrm>
            <a:off x="7028676" y="1418183"/>
            <a:ext cx="40350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2400" dirty="0"/>
              <a:t>Gammal skog 1985-2015, areal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44F097-E32B-8241-A33A-4A70988C8009}"/>
              </a:ext>
            </a:extLst>
          </p:cNvPr>
          <p:cNvSpPr txBox="1"/>
          <p:nvPr/>
        </p:nvSpPr>
        <p:spPr>
          <a:xfrm>
            <a:off x="1248032" y="6512011"/>
            <a:ext cx="123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4D37A0-AD33-3947-9869-9A956A93DF84}"/>
              </a:ext>
            </a:extLst>
          </p:cNvPr>
          <p:cNvSpPr txBox="1"/>
          <p:nvPr/>
        </p:nvSpPr>
        <p:spPr>
          <a:xfrm>
            <a:off x="8014510" y="6407121"/>
            <a:ext cx="4177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Källa: Riksskogstaxeringen, Skogsdata 2018</a:t>
            </a:r>
          </a:p>
        </p:txBody>
      </p:sp>
    </p:spTree>
    <p:extLst>
      <p:ext uri="{BB962C8B-B14F-4D97-AF65-F5344CB8AC3E}">
        <p14:creationId xmlns:p14="http://schemas.microsoft.com/office/powerpoint/2010/main" val="2393751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14000</TotalTime>
  <Words>740</Words>
  <Application>Microsoft Office PowerPoint</Application>
  <PresentationFormat>Bredbild</PresentationFormat>
  <Paragraphs>112</Paragraphs>
  <Slides>31</Slides>
  <Notes>2</Notes>
  <HiddenSlides>0</HiddenSlides>
  <MMClips>0</MMClips>
  <ScaleCrop>false</ScaleCrop>
  <HeadingPairs>
    <vt:vector size="6" baseType="variant">
      <vt:variant>
        <vt:lpstr>Använt teckensnitt</vt:lpstr>
      </vt:variant>
      <vt:variant>
        <vt:i4>9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31</vt:i4>
      </vt:variant>
    </vt:vector>
  </HeadingPairs>
  <TitlesOfParts>
    <vt:vector size="41" baseType="lpstr">
      <vt:lpstr>MS PGothic</vt:lpstr>
      <vt:lpstr>Arial</vt:lpstr>
      <vt:lpstr>Avenir Black</vt:lpstr>
      <vt:lpstr>Calibri</vt:lpstr>
      <vt:lpstr>Calibri Light</vt:lpstr>
      <vt:lpstr>Mangal</vt:lpstr>
      <vt:lpstr>Myriad Pro</vt:lpstr>
      <vt:lpstr>Source Sans Pro</vt:lpstr>
      <vt:lpstr>Wingdings</vt:lpstr>
      <vt:lpstr>Office Theme</vt:lpstr>
      <vt:lpstr>  Inte bara klimat. Skogen är så mycket mer!</vt:lpstr>
      <vt:lpstr>PowerPoint-presentation</vt:lpstr>
      <vt:lpstr>PowerPoint-presentation</vt:lpstr>
      <vt:lpstr>Kolflöden – skogen och klimatet</vt:lpstr>
      <vt:lpstr>Kolflöden – skogen och klimatet (2007-2016)</vt:lpstr>
      <vt:lpstr>Kolflöden och potential för skogsbruk</vt:lpstr>
      <vt:lpstr>The new global assessments and the forest</vt:lpstr>
      <vt:lpstr>PowerPoint-presentation</vt:lpstr>
      <vt:lpstr>PowerPoint-presentation</vt:lpstr>
      <vt:lpstr>PowerPoint-presentation</vt:lpstr>
      <vt:lpstr>Inte bara klimat. Skogen är så mycket mer!</vt:lpstr>
      <vt:lpstr>Något om min resa</vt:lpstr>
      <vt:lpstr>CIFOR – Center for International Forestry Research established in 1993 - an international organization with a global reach</vt:lpstr>
      <vt:lpstr>Mellanstatliga processer och skogen</vt:lpstr>
      <vt:lpstr>PowerPoint-presentation</vt:lpstr>
      <vt:lpstr>Vi har i alla fall bestämt oss för Agenda 2030!</vt:lpstr>
      <vt:lpstr>PowerPoint-presentation</vt:lpstr>
      <vt:lpstr>Forestry and the SDG’s from CIFOR/Daju Resosudarmo’s presentation to UN General Assembly Feb 2014</vt:lpstr>
      <vt:lpstr>Bättre hälsa och nutrition med säkert dricksvatten – the case of Jakarta (skogen fixar detta också!)</vt:lpstr>
      <vt:lpstr>Är bioekonomikonceptet för smalt?</vt:lpstr>
      <vt:lpstr>Skogsnäringens (potentiella) värdeskapande för alla SDGs (exempel)</vt:lpstr>
      <vt:lpstr>Reframed and redefined</vt:lpstr>
      <vt:lpstr>Trots det. Negativ syn på skogsnäringen består. Särskilt internationellt.</vt:lpstr>
      <vt:lpstr>PowerPoint-presentation</vt:lpstr>
      <vt:lpstr>PowerPoint-presentation</vt:lpstr>
      <vt:lpstr>slutligen Några positiva perspektiv.</vt:lpstr>
      <vt:lpstr>PowerPoint-presentation</vt:lpstr>
      <vt:lpstr>PowerPoint-presentation</vt:lpstr>
      <vt:lpstr>PowerPoint-presentation</vt:lpstr>
      <vt:lpstr>PowerPoint-presentation</vt:lpstr>
      <vt:lpstr>Uppsamling / Sammanfattning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Räcker virket från skogen?  Några omvärldsperspektiv</dc:title>
  <dc:creator>peter1</dc:creator>
  <cp:lastModifiedBy>Verputten , Anna</cp:lastModifiedBy>
  <cp:revision>52</cp:revision>
  <dcterms:created xsi:type="dcterms:W3CDTF">2018-04-12T09:04:13Z</dcterms:created>
  <dcterms:modified xsi:type="dcterms:W3CDTF">2018-10-29T15:04:35Z</dcterms:modified>
</cp:coreProperties>
</file>