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1" r:id="rId3"/>
    <p:sldId id="262" r:id="rId4"/>
    <p:sldId id="263" r:id="rId5"/>
    <p:sldId id="264" r:id="rId6"/>
    <p:sldId id="265" r:id="rId7"/>
    <p:sldId id="268" r:id="rId8"/>
    <p:sldId id="266" r:id="rId9"/>
    <p:sldId id="267" r:id="rId10"/>
    <p:sldId id="260" r:id="rId1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5" userDrawn="1">
          <p15:clr>
            <a:srgbClr val="A4A3A4"/>
          </p15:clr>
        </p15:guide>
        <p15:guide id="2" pos="6085" userDrawn="1">
          <p15:clr>
            <a:srgbClr val="A4A3A4"/>
          </p15:clr>
        </p15:guide>
        <p15:guide id="3" pos="1776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orient="horz" pos="1203" userDrawn="1">
          <p15:clr>
            <a:srgbClr val="A4A3A4"/>
          </p15:clr>
        </p15:guide>
        <p15:guide id="6" orient="horz" pos="2500" userDrawn="1">
          <p15:clr>
            <a:srgbClr val="A4A3A4"/>
          </p15:clr>
        </p15:guide>
        <p15:guide id="7" orient="horz" pos="390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tus link ab" initials="tla" lastIdx="1" clrIdx="0">
    <p:extLst/>
  </p:cmAuthor>
  <p:cmAuthor id="2" name="vera söderström" initials="vs" lastIdx="1" clrIdx="1">
    <p:extLst/>
  </p:cmAuthor>
  <p:cmAuthor id="3" name="vera söderström" initials="vs [2]" lastIdx="1" clrIdx="2">
    <p:extLst/>
  </p:cmAuthor>
  <p:cmAuthor id="4" name="Janne Lagerström" initials="JL" lastIdx="5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27"/>
    <p:restoredTop sz="96569" autoAdjust="0"/>
  </p:normalViewPr>
  <p:slideViewPr>
    <p:cSldViewPr snapToGrid="0" snapToObjects="1" showGuides="1">
      <p:cViewPr>
        <p:scale>
          <a:sx n="110" d="100"/>
          <a:sy n="110" d="100"/>
        </p:scale>
        <p:origin x="996" y="198"/>
      </p:cViewPr>
      <p:guideLst>
        <p:guide orient="horz" pos="935"/>
        <p:guide pos="6085"/>
        <p:guide pos="1776"/>
        <p:guide pos="1096"/>
        <p:guide orient="horz" pos="1203"/>
        <p:guide orient="horz" pos="2500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ne Lagerström" userId="11b9216f18b91e81" providerId="LiveId" clId="{577438D4-D050-4B14-ABC6-B18E333B3282}"/>
    <pc:docChg chg="custSel addSld delSld modSld">
      <pc:chgData name="Janne Lagerström" userId="11b9216f18b91e81" providerId="LiveId" clId="{577438D4-D050-4B14-ABC6-B18E333B3282}" dt="2018-03-19T12:27:50.608" v="248" actId="2696"/>
      <pc:docMkLst>
        <pc:docMk/>
      </pc:docMkLst>
    </pc:docChg>
  </pc:docChgLst>
  <pc:docChgLst>
    <pc:chgData name="Janne Lagerström" userId="11b9216f18b91e81" providerId="LiveId" clId="{8DAF2737-DA35-4786-B3DD-A4086D26C35E}"/>
    <pc:docChg chg="modNotesMaster">
      <pc:chgData name="Janne Lagerström" userId="11b9216f18b91e81" providerId="LiveId" clId="{8DAF2737-DA35-4786-B3DD-A4086D26C35E}" dt="2018-04-05T07:03:29.098" v="1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4B56C-8EC3-4FDA-B481-C876292AD6D6}" type="datetimeFigureOut">
              <a:rPr lang="sv-SE" smtClean="0"/>
              <a:t>2018-05-04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5D22A-DB36-4D8E-B461-B6F9CE9EC80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4517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5D22A-DB36-4D8E-B461-B6F9CE9EC807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5556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/>
              <a:t>Totalt har ett hundratal personer bidragit aktivt genom workshops, referensgrupper och enkäter. 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5D22A-DB36-4D8E-B461-B6F9CE9EC807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4098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5D22A-DB36-4D8E-B461-B6F9CE9EC807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603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dirty="0"/>
              <a:t>Världen har enats om 17 mål för hållbar utveckling.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dirty="0"/>
              <a:t> Miljö och utveckling behandlas inte längre som </a:t>
            </a:r>
            <a:br>
              <a:rPr lang="sv-SE" dirty="0"/>
            </a:br>
            <a:r>
              <a:rPr lang="sv-SE" dirty="0"/>
              <a:t>separata frågor.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dirty="0"/>
              <a:t>Den växande skogen och de produkter vi kan </a:t>
            </a:r>
            <a:br>
              <a:rPr lang="sv-SE" dirty="0"/>
            </a:br>
            <a:r>
              <a:rPr lang="sv-SE" dirty="0"/>
              <a:t>göra av den kommer att bidra substantiellt till </a:t>
            </a:r>
            <a:br>
              <a:rPr lang="sv-SE" dirty="0"/>
            </a:br>
            <a:r>
              <a:rPr lang="sv-SE" dirty="0"/>
              <a:t>att möta de globala målen.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dirty="0"/>
              <a:t>På samma sätt är ett hållbart brukande </a:t>
            </a:r>
            <a:br>
              <a:rPr lang="sv-SE" dirty="0"/>
            </a:br>
            <a:r>
              <a:rPr lang="sv-SE" dirty="0"/>
              <a:t>av den svenska skogen en förutsättning </a:t>
            </a:r>
            <a:br>
              <a:rPr lang="sv-SE" dirty="0"/>
            </a:br>
            <a:r>
              <a:rPr lang="sv-SE" dirty="0"/>
              <a:t>för ett hållbart samhälle.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v-SE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v-SE" dirty="0"/>
              <a:t>När samhället använder förnybara </a:t>
            </a:r>
            <a:br>
              <a:rPr lang="sv-SE" dirty="0"/>
            </a:br>
            <a:r>
              <a:rPr lang="sv-SE" dirty="0"/>
              <a:t>råvaror kan vi fasa ut de produkter </a:t>
            </a:r>
            <a:br>
              <a:rPr lang="sv-SE" dirty="0"/>
            </a:br>
            <a:r>
              <a:rPr lang="sv-SE" dirty="0"/>
              <a:t>som har negativ klimatpåverkan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5D22A-DB36-4D8E-B461-B6F9CE9EC807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8184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 den fossilfria hållbara bioekonomin, som nu växer sig starkare, spelar de produkter som den svenska skogen erbjuder en central roll. </a:t>
            </a:r>
          </a:p>
          <a:p>
            <a:r>
              <a:rPr lang="sv-SE" dirty="0"/>
              <a:t>För att fortsätta växa och utvecklas behöver svensk skogsnäring konkurrenskraftiga villkor och förutsättningar som främjar forskning och innovation. 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5D22A-DB36-4D8E-B461-B6F9CE9EC807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2018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Investeringarna i forskning behöver öka för att </a:t>
            </a:r>
          </a:p>
          <a:p>
            <a:pPr lvl="1">
              <a:buFont typeface="Helvetica" charset="0"/>
              <a:buChar char="−"/>
            </a:pPr>
            <a:r>
              <a:rPr lang="sv-SE" sz="1400" dirty="0"/>
              <a:t>stärka konkurrenskraften i svensk skogsnäring</a:t>
            </a:r>
          </a:p>
          <a:p>
            <a:pPr lvl="1">
              <a:buFont typeface="Helvetica" charset="0"/>
              <a:buChar char="−"/>
            </a:pPr>
            <a:r>
              <a:rPr lang="sv-SE" sz="1400" dirty="0"/>
              <a:t>Sverige ska klara övergången till ett fossilfritt </a:t>
            </a:r>
            <a:br>
              <a:rPr lang="sv-SE" sz="1400" dirty="0"/>
            </a:br>
            <a:r>
              <a:rPr lang="sv-SE" sz="1400" dirty="0"/>
              <a:t>och biobaserat samhälle</a:t>
            </a:r>
          </a:p>
          <a:p>
            <a:r>
              <a:rPr lang="sv-SE" dirty="0"/>
              <a:t>Vi behöver nå en dubblering av forskningsinvesteringarna</a:t>
            </a:r>
          </a:p>
          <a:p>
            <a:r>
              <a:rPr lang="sv-SE" dirty="0"/>
              <a:t>Ökade satsningar på utbildning</a:t>
            </a:r>
          </a:p>
          <a:p>
            <a:r>
              <a:rPr lang="sv-SE" dirty="0"/>
              <a:t>Internationell samverkan avgörande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5D22A-DB36-4D8E-B461-B6F9CE9EC807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939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Sverige bedrivs en omfattande forskning kopplad till skog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och skogsindustri. Inom många av dessa forskningsområden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är Sverige världsledande. Forskning sker såväl inom näringsliv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och institut som inom universitet och högskolor. Som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fram går av kartan pågår forskning på en mängd orter runt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 i landet. Det finns också ett utvecklat forskningssamarbete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mellan olika aktörer både nationellt och internationellt.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Förutsättningen för att svensk bioekonomi ska kunna realiseras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och utvecklas i konkurrens med fossila råvaror och andra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länders förnybara produktion är en vidareutveckling av de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forskningssatsningar som redan pågår. Men vi behöver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också skapa helt nya nationella plattformar för innovation,</a:t>
            </a:r>
          </a:p>
          <a:p>
            <a:r>
              <a:rPr lang="sv-S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forskning och demonstration.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5D22A-DB36-4D8E-B461-B6F9CE9EC807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323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Genom ökade satsningar på forskning kan skogsnäringen bli motorn i Sveriges framtida fossilfria bioekonomi och basen för nya biobaserade material </a:t>
            </a:r>
            <a:br>
              <a:rPr lang="sv-SE" dirty="0"/>
            </a:br>
            <a:r>
              <a:rPr lang="sv-SE" dirty="0"/>
              <a:t>och produkter. Förutsättningarna för detta är att vi tänker långsiktigt. Forskning tar tid och tiden från idé till att en färdig produkt finns på marknaden varierar från månader till decennier. 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5D22A-DB36-4D8E-B461-B6F9CE9EC807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2253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National Support Group Sweden (NSG), bildad av Skogsindustrierna, är den samlande kraften bakom </a:t>
            </a:r>
            <a:br>
              <a:rPr lang="sv-SE" dirty="0"/>
            </a:br>
            <a:r>
              <a:rPr lang="sv-SE" dirty="0"/>
              <a:t>Skogsnäringens forskningsagenda. NSG-Sweden är också referensgrupp till den europeiska teknologiplatt-formen FTP (Forest-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Sector</a:t>
            </a:r>
            <a:r>
              <a:rPr lang="sv-SE" dirty="0"/>
              <a:t> </a:t>
            </a:r>
            <a:r>
              <a:rPr lang="sv-SE" dirty="0" err="1"/>
              <a:t>Technology</a:t>
            </a:r>
            <a:r>
              <a:rPr lang="sv-SE" dirty="0"/>
              <a:t> </a:t>
            </a:r>
            <a:r>
              <a:rPr lang="sv-SE" dirty="0" err="1"/>
              <a:t>Platform</a:t>
            </a:r>
            <a:r>
              <a:rPr lang="sv-SE" dirty="0"/>
              <a:t>). </a:t>
            </a:r>
          </a:p>
          <a:p>
            <a:r>
              <a:rPr lang="sv-SE" dirty="0"/>
              <a:t>Verksamheten inom NSG-Sweden genomförs inom tre referensgrupper med representanter från samhälle, </a:t>
            </a:r>
            <a:br>
              <a:rPr lang="sv-SE" dirty="0"/>
            </a:br>
            <a:r>
              <a:rPr lang="sv-SE" dirty="0"/>
              <a:t>industri, institut och akademi. </a:t>
            </a:r>
          </a:p>
          <a:p>
            <a:r>
              <a:rPr lang="sv-SE" dirty="0"/>
              <a:t>De tre grupperna är Skog och skogsråvara, Massa, papper och bioraffinaderi samt Träprocesser och träprodukter.</a:t>
            </a:r>
          </a:p>
          <a:p>
            <a:r>
              <a:rPr lang="sv-SE" dirty="0"/>
              <a:t>Processledarna för referensgrupperna samordnar utvecklingen av forskningsagendan, kommunicerar verksamheten samt inspirerar till nya projekt och program. Ett program-sekretariat på Skogsindustrierna leder det dagliga arbetet och organiserar kontakter med intressenter och finansiärer.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45D22A-DB36-4D8E-B461-B6F9CE9EC807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002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F455EB-509C-DE4E-ADC7-F061834C3203}" type="datetimeFigureOut">
              <a:rPr lang="sv-SE" smtClean="0"/>
              <a:t>2018-05-04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F05BD-B879-6447-A028-9D01993BD8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F455EB-509C-DE4E-ADC7-F061834C3203}" type="datetimeFigureOut">
              <a:rPr lang="sv-SE" smtClean="0"/>
              <a:t>2018-05-04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F05BD-B879-6447-A028-9D01993BD8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F455EB-509C-DE4E-ADC7-F061834C3203}" type="datetimeFigureOut">
              <a:rPr lang="sv-SE" smtClean="0"/>
              <a:t>2018-05-04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F05BD-B879-6447-A028-9D01993BD8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8036" y="1050905"/>
            <a:ext cx="11055928" cy="645659"/>
          </a:xfrm>
        </p:spPr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68036" y="1849918"/>
            <a:ext cx="11055928" cy="4485569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568036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A0F455EB-509C-DE4E-ADC7-F061834C3203}" type="datetimeFigureOut">
              <a:rPr lang="sv-SE" smtClean="0"/>
              <a:pPr/>
              <a:t>2018-05-04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880764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fld id="{06EF05BD-B879-6447-A028-9D01993BD82F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008" y="292608"/>
            <a:ext cx="877824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F455EB-509C-DE4E-ADC7-F061834C3203}" type="datetimeFigureOut">
              <a:rPr lang="sv-SE" smtClean="0"/>
              <a:t>2018-05-04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F05BD-B879-6447-A028-9D01993BD8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F455EB-509C-DE4E-ADC7-F061834C3203}" type="datetimeFigureOut">
              <a:rPr lang="sv-SE" smtClean="0"/>
              <a:t>2018-05-04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F05BD-B879-6447-A028-9D01993BD8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F455EB-509C-DE4E-ADC7-F061834C3203}" type="datetimeFigureOut">
              <a:rPr lang="sv-SE" smtClean="0"/>
              <a:t>2018-05-04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F05BD-B879-6447-A028-9D01993BD8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F455EB-509C-DE4E-ADC7-F061834C3203}" type="datetimeFigureOut">
              <a:rPr lang="sv-SE" smtClean="0"/>
              <a:t>2018-05-04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F05BD-B879-6447-A028-9D01993BD8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F455EB-509C-DE4E-ADC7-F061834C3203}" type="datetimeFigureOut">
              <a:rPr lang="sv-SE" smtClean="0"/>
              <a:t>2018-05-04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F05BD-B879-6447-A028-9D01993BD8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F455EB-509C-DE4E-ADC7-F061834C3203}" type="datetimeFigureOut">
              <a:rPr lang="sv-SE" smtClean="0"/>
              <a:t>2018-05-04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F05BD-B879-6447-A028-9D01993BD8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F455EB-509C-DE4E-ADC7-F061834C3203}" type="datetimeFigureOut">
              <a:rPr lang="sv-SE" smtClean="0"/>
              <a:t>2018-05-04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EF05BD-B879-6447-A028-9D01993BD82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50000">
              <a:schemeClr val="accent5">
                <a:lumMod val="0"/>
                <a:lumOff val="100000"/>
                <a:alpha val="75000"/>
              </a:schemeClr>
            </a:gs>
            <a:gs pos="100000">
              <a:schemeClr val="accent5">
                <a:alpha val="30000"/>
                <a:lumMod val="75000"/>
                <a:lumOff val="25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65018" y="1046034"/>
            <a:ext cx="10875818" cy="645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65018" y="1826629"/>
            <a:ext cx="10875818" cy="4474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900" b="1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4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0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8AE8B4A2-1634-401F-AFA0-AB95A37E4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5453A47C-FE0A-4C7F-8FED-04C6EC645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34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8036" y="1246292"/>
            <a:ext cx="5098473" cy="645659"/>
          </a:xfrm>
        </p:spPr>
        <p:txBody>
          <a:bodyPr>
            <a:noAutofit/>
          </a:bodyPr>
          <a:lstStyle/>
          <a:p>
            <a:r>
              <a:rPr lang="sv-SE" dirty="0"/>
              <a:t>Skogsnäringens forskningsagenda är…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008" y="292608"/>
            <a:ext cx="877824" cy="877824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8CEA3284-2B9F-4B1A-8087-5A7558FF27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70" y="0"/>
            <a:ext cx="11603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06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ABD412CC-B437-4256-89F5-2A9FCCB61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" y="0"/>
            <a:ext cx="11631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44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>
            <a:extLst>
              <a:ext uri="{FF2B5EF4-FFF2-40B4-BE49-F238E27FC236}">
                <a16:creationId xmlns:a16="http://schemas.microsoft.com/office/drawing/2014/main" id="{3FA233F2-96BB-44CF-BBF1-D8E2ABF14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09" y="1850060"/>
            <a:ext cx="6384208" cy="475368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8036" y="1050095"/>
            <a:ext cx="11055928" cy="645659"/>
          </a:xfrm>
        </p:spPr>
        <p:txBody>
          <a:bodyPr>
            <a:normAutofit/>
          </a:bodyPr>
          <a:lstStyle/>
          <a:p>
            <a:pPr lvl="0"/>
            <a:r>
              <a:rPr lang="sv-SE" dirty="0"/>
              <a:t>Forskning bidrar till FN:s hållbarhetsmål</a:t>
            </a:r>
          </a:p>
        </p:txBody>
      </p:sp>
      <p:grpSp>
        <p:nvGrpSpPr>
          <p:cNvPr id="13" name="Grupp 12"/>
          <p:cNvGrpSpPr/>
          <p:nvPr/>
        </p:nvGrpSpPr>
        <p:grpSpPr>
          <a:xfrm>
            <a:off x="5957453" y="1966202"/>
            <a:ext cx="5534420" cy="3672598"/>
            <a:chOff x="1319771" y="-256085"/>
            <a:chExt cx="10596552" cy="7031789"/>
          </a:xfrm>
        </p:grpSpPr>
        <p:pic>
          <p:nvPicPr>
            <p:cNvPr id="4" name="Bildobjekt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771" y="-249989"/>
              <a:ext cx="3361944" cy="3361944"/>
            </a:xfrm>
            <a:prstGeom prst="rect">
              <a:avLst/>
            </a:prstGeom>
          </p:spPr>
        </p:pic>
        <p:pic>
          <p:nvPicPr>
            <p:cNvPr id="6" name="Bildobjekt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4883" y="-256085"/>
              <a:ext cx="3374136" cy="3374136"/>
            </a:xfrm>
            <a:prstGeom prst="rect">
              <a:avLst/>
            </a:prstGeom>
          </p:spPr>
        </p:pic>
        <p:pic>
          <p:nvPicPr>
            <p:cNvPr id="7" name="Bildobjekt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2187" y="-256085"/>
              <a:ext cx="3374136" cy="3374136"/>
            </a:xfrm>
            <a:prstGeom prst="rect">
              <a:avLst/>
            </a:prstGeom>
          </p:spPr>
        </p:pic>
        <p:pic>
          <p:nvPicPr>
            <p:cNvPr id="10" name="Bildobjekt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9771" y="3401568"/>
              <a:ext cx="3374136" cy="3374136"/>
            </a:xfrm>
            <a:prstGeom prst="rect">
              <a:avLst/>
            </a:prstGeom>
          </p:spPr>
        </p:pic>
        <p:pic>
          <p:nvPicPr>
            <p:cNvPr id="11" name="Bildobjekt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979" y="3401568"/>
              <a:ext cx="3374136" cy="3374136"/>
            </a:xfrm>
            <a:prstGeom prst="rect">
              <a:avLst/>
            </a:prstGeom>
          </p:spPr>
        </p:pic>
        <p:pic>
          <p:nvPicPr>
            <p:cNvPr id="12" name="Bildobjekt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2187" y="3401568"/>
              <a:ext cx="3374136" cy="3374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96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051DDAA1-C99D-4DB9-BC7C-2077199DD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80" y="0"/>
            <a:ext cx="11850623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6772" y="1169683"/>
            <a:ext cx="6122158" cy="799013"/>
          </a:xfrm>
        </p:spPr>
        <p:txBody>
          <a:bodyPr>
            <a:noAutofit/>
          </a:bodyPr>
          <a:lstStyle/>
          <a:p>
            <a:r>
              <a:rPr lang="sv-SE" dirty="0"/>
              <a:t>Skogsnäringen i Sveriges </a:t>
            </a:r>
            <a:br>
              <a:rPr lang="sv-SE" dirty="0"/>
            </a:br>
            <a:r>
              <a:rPr lang="sv-SE" dirty="0"/>
              <a:t>nya industrilandskap</a:t>
            </a: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008" y="292608"/>
            <a:ext cx="877824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49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F755A69D-3989-42C8-8940-C3F175F21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33" y="0"/>
            <a:ext cx="11734799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49996" y="1246292"/>
            <a:ext cx="10515600" cy="645659"/>
          </a:xfrm>
        </p:spPr>
        <p:txBody>
          <a:bodyPr>
            <a:noAutofit/>
          </a:bodyPr>
          <a:lstStyle/>
          <a:p>
            <a:r>
              <a:rPr lang="sv-SE" dirty="0"/>
              <a:t>Stort behov av forskning </a:t>
            </a:r>
            <a:br>
              <a:rPr lang="sv-SE" dirty="0"/>
            </a:br>
            <a:r>
              <a:rPr lang="sv-SE" dirty="0"/>
              <a:t>och kompetens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4E765E2-4C20-4E2D-A189-3F98B0E074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1" y="8709"/>
            <a:ext cx="11418688" cy="7057044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F04EBDF-5953-40B5-A496-12CA051DD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5160" y="1090404"/>
            <a:ext cx="4844143" cy="969966"/>
          </a:xfrm>
        </p:spPr>
        <p:txBody>
          <a:bodyPr>
            <a:noAutofit/>
          </a:bodyPr>
          <a:lstStyle/>
          <a:p>
            <a:r>
              <a:rPr lang="sv-SE" dirty="0"/>
              <a:t>Här bedrivs världsledande forskning</a:t>
            </a:r>
          </a:p>
        </p:txBody>
      </p:sp>
    </p:spTree>
    <p:extLst>
      <p:ext uri="{BB962C8B-B14F-4D97-AF65-F5344CB8AC3E}">
        <p14:creationId xmlns:p14="http://schemas.microsoft.com/office/powerpoint/2010/main" val="3820758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1B8B899D-3F74-44A7-A37C-EE4E4016A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67" y="246660"/>
            <a:ext cx="11602566" cy="6023822"/>
          </a:xfrm>
          <a:prstGeom prst="rect">
            <a:avLst/>
          </a:prstGeom>
        </p:spPr>
      </p:pic>
      <p:pic>
        <p:nvPicPr>
          <p:cNvPr id="22" name="Bildobjekt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046" y="0"/>
            <a:ext cx="4484942" cy="2453237"/>
          </a:xfrm>
          <a:prstGeom prst="rect">
            <a:avLst/>
          </a:prstGeom>
          <a:ln>
            <a:noFill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8700" y="1247356"/>
            <a:ext cx="10515600" cy="645659"/>
          </a:xfrm>
        </p:spPr>
        <p:txBody>
          <a:bodyPr>
            <a:noAutofit/>
          </a:bodyPr>
          <a:lstStyle/>
          <a:p>
            <a:r>
              <a:rPr lang="sv-SE" dirty="0"/>
              <a:t>Långsiktiga satsningar</a:t>
            </a:r>
            <a:br>
              <a:rPr lang="sv-SE" dirty="0"/>
            </a:br>
            <a:r>
              <a:rPr lang="sv-SE" dirty="0"/>
              <a:t>mot tydliga mål</a:t>
            </a:r>
          </a:p>
        </p:txBody>
      </p:sp>
      <p:pic>
        <p:nvPicPr>
          <p:cNvPr id="21" name="Bildobjekt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008" y="292608"/>
            <a:ext cx="877824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91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8137ADA4-5E8D-445E-98EC-7ADE38AC9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72" y="8709"/>
            <a:ext cx="11432328" cy="701418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68036" y="1252280"/>
            <a:ext cx="11055928" cy="645659"/>
          </a:xfrm>
        </p:spPr>
        <p:txBody>
          <a:bodyPr>
            <a:noAutofit/>
          </a:bodyPr>
          <a:lstStyle/>
          <a:p>
            <a:r>
              <a:rPr lang="sv-SE" dirty="0"/>
              <a:t>Organisationen bakom </a:t>
            </a:r>
            <a:br>
              <a:rPr lang="sv-SE" dirty="0"/>
            </a:br>
            <a:r>
              <a:rPr lang="sv-SE" dirty="0"/>
              <a:t>forskningsagendan</a:t>
            </a: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008" y="292608"/>
            <a:ext cx="877824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52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275</Words>
  <Application>Microsoft Office PowerPoint</Application>
  <PresentationFormat>Bredbild</PresentationFormat>
  <Paragraphs>52</Paragraphs>
  <Slides>10</Slides>
  <Notes>9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5" baseType="lpstr">
      <vt:lpstr>Arial</vt:lpstr>
      <vt:lpstr>Calibri</vt:lpstr>
      <vt:lpstr>Century Gothic</vt:lpstr>
      <vt:lpstr>Helvetica</vt:lpstr>
      <vt:lpstr>Office-tema</vt:lpstr>
      <vt:lpstr>PowerPoint-presentation</vt:lpstr>
      <vt:lpstr>Skogsnäringens forskningsagenda är…</vt:lpstr>
      <vt:lpstr>PowerPoint-presentation</vt:lpstr>
      <vt:lpstr>Forskning bidrar till FN:s hållbarhetsmål</vt:lpstr>
      <vt:lpstr>Skogsnäringen i Sveriges  nya industrilandskap</vt:lpstr>
      <vt:lpstr>Stort behov av forskning  och kompetens</vt:lpstr>
      <vt:lpstr>Här bedrivs världsledande forskning</vt:lpstr>
      <vt:lpstr>Långsiktiga satsningar mot tydliga mål</vt:lpstr>
      <vt:lpstr>Organisationen bakom  forskningsagendan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Välkommen!</dc:title>
  <dc:creator>vera söderström</dc:creator>
  <cp:lastModifiedBy>Verputten , Anna</cp:lastModifiedBy>
  <cp:revision>231</cp:revision>
  <cp:lastPrinted>2018-04-05T07:03:35Z</cp:lastPrinted>
  <dcterms:created xsi:type="dcterms:W3CDTF">2017-12-12T08:11:39Z</dcterms:created>
  <dcterms:modified xsi:type="dcterms:W3CDTF">2018-05-04T07:49:18Z</dcterms:modified>
</cp:coreProperties>
</file>